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21" r:id="rId2"/>
    <p:sldId id="423" r:id="rId3"/>
    <p:sldId id="391" r:id="rId4"/>
    <p:sldId id="425" r:id="rId5"/>
    <p:sldId id="451" r:id="rId6"/>
    <p:sldId id="452" r:id="rId7"/>
    <p:sldId id="448" r:id="rId8"/>
    <p:sldId id="420" r:id="rId9"/>
    <p:sldId id="430" r:id="rId10"/>
    <p:sldId id="438" r:id="rId11"/>
    <p:sldId id="392" r:id="rId12"/>
    <p:sldId id="435" r:id="rId13"/>
    <p:sldId id="393" r:id="rId14"/>
    <p:sldId id="436" r:id="rId15"/>
    <p:sldId id="437" r:id="rId16"/>
    <p:sldId id="402" r:id="rId17"/>
    <p:sldId id="440" r:id="rId18"/>
    <p:sldId id="441" r:id="rId19"/>
    <p:sldId id="395" r:id="rId20"/>
    <p:sldId id="439" r:id="rId21"/>
    <p:sldId id="461" r:id="rId22"/>
    <p:sldId id="462" r:id="rId23"/>
    <p:sldId id="463" r:id="rId24"/>
    <p:sldId id="466" r:id="rId25"/>
    <p:sldId id="467" r:id="rId26"/>
    <p:sldId id="468" r:id="rId27"/>
    <p:sldId id="469" r:id="rId28"/>
    <p:sldId id="470" r:id="rId29"/>
    <p:sldId id="471" r:id="rId30"/>
    <p:sldId id="472" r:id="rId31"/>
    <p:sldId id="41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48" autoAdjust="0"/>
    <p:restoredTop sz="89150" autoAdjust="0"/>
  </p:normalViewPr>
  <p:slideViewPr>
    <p:cSldViewPr>
      <p:cViewPr varScale="1">
        <p:scale>
          <a:sx n="73" d="100"/>
          <a:sy n="73" d="100"/>
        </p:scale>
        <p:origin x="1445" y="72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0FDB6-A570-43A5-9E91-3C626E7029F1}" type="datetimeFigureOut">
              <a:rPr lang="ru-RU" smtClean="0"/>
              <a:pPr/>
              <a:t>28.01.2024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C8FF6-2B13-4C69-A9EA-D8F425A60EE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7189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E5F-9195-40A9-9DFB-7A549A05F31D}" type="datetimeFigureOut">
              <a:rPr lang="ru-RU" smtClean="0"/>
              <a:pPr/>
              <a:t>28.01.2024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3D6C-BD86-46C4-BFB1-4CD51B3CF2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904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E5F-9195-40A9-9DFB-7A549A05F31D}" type="datetimeFigureOut">
              <a:rPr lang="ru-RU" smtClean="0"/>
              <a:pPr/>
              <a:t>28.01.2024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3D6C-BD86-46C4-BFB1-4CD51B3CF2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285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E5F-9195-40A9-9DFB-7A549A05F31D}" type="datetimeFigureOut">
              <a:rPr lang="ru-RU" smtClean="0"/>
              <a:pPr/>
              <a:t>28.01.2024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3D6C-BD86-46C4-BFB1-4CD51B3CF2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195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284984"/>
            <a:ext cx="7488832" cy="3096344"/>
          </a:xfrm>
          <a:noFill/>
        </p:spPr>
        <p:txBody>
          <a:bodyPr>
            <a:normAutofit/>
          </a:bodyPr>
          <a:lstStyle>
            <a:lvl1pPr>
              <a:defRPr sz="5400" b="1">
                <a:solidFill>
                  <a:srgbClr val="C0000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74697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E5F-9195-40A9-9DFB-7A549A05F31D}" type="datetimeFigureOut">
              <a:rPr lang="ru-RU" smtClean="0"/>
              <a:pPr/>
              <a:t>28.01.2024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3D6C-BD86-46C4-BFB1-4CD51B3CF2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68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E5F-9195-40A9-9DFB-7A549A05F31D}" type="datetimeFigureOut">
              <a:rPr lang="ru-RU" smtClean="0"/>
              <a:pPr/>
              <a:t>28.01.2024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3D6C-BD86-46C4-BFB1-4CD51B3CF2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48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E5F-9195-40A9-9DFB-7A549A05F31D}" type="datetimeFigureOut">
              <a:rPr lang="ru-RU" smtClean="0"/>
              <a:pPr/>
              <a:t>28.01.2024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3D6C-BD86-46C4-BFB1-4CD51B3CF2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309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E5F-9195-40A9-9DFB-7A549A05F31D}" type="datetimeFigureOut">
              <a:rPr lang="ru-RU" smtClean="0"/>
              <a:pPr/>
              <a:t>28.01.2024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3D6C-BD86-46C4-BFB1-4CD51B3CF2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15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E5F-9195-40A9-9DFB-7A549A05F31D}" type="datetimeFigureOut">
              <a:rPr lang="ru-RU" smtClean="0"/>
              <a:pPr/>
              <a:t>28.01.2024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3D6C-BD86-46C4-BFB1-4CD51B3CF2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29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E5F-9195-40A9-9DFB-7A549A05F31D}" type="datetimeFigureOut">
              <a:rPr lang="ru-RU" smtClean="0"/>
              <a:pPr/>
              <a:t>28.01.2024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3D6C-BD86-46C4-BFB1-4CD51B3CF2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E5F-9195-40A9-9DFB-7A549A05F31D}" type="datetimeFigureOut">
              <a:rPr lang="ru-RU" smtClean="0"/>
              <a:pPr/>
              <a:t>28.01.2024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3D6C-BD86-46C4-BFB1-4CD51B3CF2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560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5E5F-9195-40A9-9DFB-7A549A05F31D}" type="datetimeFigureOut">
              <a:rPr lang="ru-RU" smtClean="0"/>
              <a:pPr/>
              <a:t>28.01.2024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3D6C-BD86-46C4-BFB1-4CD51B3CF2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53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</a:schemeClr>
            </a:gs>
            <a:gs pos="78000">
              <a:srgbClr val="9CB86E"/>
            </a:gs>
            <a:gs pos="100000">
              <a:srgbClr val="156B13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C5E5F-9195-40A9-9DFB-7A549A05F31D}" type="datetimeFigureOut">
              <a:rPr lang="ru-RU" smtClean="0"/>
              <a:pPr/>
              <a:t>28.01.2024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43D6C-BD86-46C4-BFB1-4CD51B3CF2A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03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jpeg"/><Relationship Id="rId7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10.pn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48.jpeg"/><Relationship Id="rId5" Type="http://schemas.openxmlformats.org/officeDocument/2006/relationships/image" Target="../media/image11.png"/><Relationship Id="rId10" Type="http://schemas.openxmlformats.org/officeDocument/2006/relationships/image" Target="../media/image47.png"/><Relationship Id="rId4" Type="http://schemas.microsoft.com/office/2007/relationships/hdphoto" Target="../media/hdphoto2.wdp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microsoft.com/office/2007/relationships/hdphoto" Target="NULL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1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&#1057;&#1110;&#1095;.avi" TargetMode="External"/><Relationship Id="rId7" Type="http://schemas.openxmlformats.org/officeDocument/2006/relationships/image" Target="../media/image7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wm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png"/><Relationship Id="rId7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microsoft.com/office/2007/relationships/hdphoto" Target="NULL"/><Relationship Id="rId4" Type="http://schemas.microsoft.com/office/2007/relationships/hdphoto" Target="../media/hdphoto2.wdp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hyperlink" Target="2.MP3" TargetMode="Externa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2.MP3" TargetMode="Externa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rep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7236296" cy="4655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34651"/>
            <a:ext cx="2843808" cy="562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1691680" y="5209455"/>
            <a:ext cx="745232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>
                <a:solidFill>
                  <a:srgbClr val="C00000"/>
                </a:solidFill>
                <a:latin typeface="Arial Black" pitchFamily="34" charset="0"/>
              </a:rPr>
              <a:t>І.Рєпін.</a:t>
            </a:r>
            <a:r>
              <a:rPr lang="en-US" sz="2400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uk-UA" sz="2400" dirty="0">
                <a:solidFill>
                  <a:srgbClr val="C00000"/>
                </a:solidFill>
                <a:latin typeface="Arial Black" pitchFamily="34" charset="0"/>
              </a:rPr>
              <a:t>«Запорожці пишуть листа</a:t>
            </a:r>
            <a:endParaRPr lang="en-US" sz="2400" dirty="0">
              <a:solidFill>
                <a:srgbClr val="C00000"/>
              </a:solidFill>
              <a:latin typeface="Arial Black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>
                <a:solidFill>
                  <a:srgbClr val="C00000"/>
                </a:solidFill>
                <a:latin typeface="Arial Black" pitchFamily="34" charset="0"/>
              </a:rPr>
              <a:t> турецькому султану»</a:t>
            </a:r>
            <a:endParaRPr lang="en-US" sz="2400" dirty="0">
              <a:solidFill>
                <a:srgbClr val="C00000"/>
              </a:solidFill>
              <a:latin typeface="Arial Black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i="1" dirty="0">
                <a:latin typeface="Arial Black" pitchFamily="34" charset="0"/>
              </a:rPr>
              <a:t>«... твого війська ми не боїмося, землею й водою будемо битися з тобою»</a:t>
            </a:r>
            <a:endParaRPr kumimoji="0" lang="en-US" b="0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Острів Хортиця - Мальовнича Україна"/>
          <p:cNvPicPr>
            <a:picLocks noChangeAspect="1" noChangeArrowheads="1"/>
          </p:cNvPicPr>
          <p:nvPr/>
        </p:nvPicPr>
        <p:blipFill>
          <a:blip r:embed="rId2" cstate="print"/>
          <a:srcRect b="14301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pic>
        <p:nvPicPr>
          <p:cNvPr id="37892" name="Picture 4" descr="Портрет козака Байд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93096"/>
            <a:ext cx="1812010" cy="227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http://about-ukraine.com/userfiles/image/%D0%9C%D1%96%D1%84%D0%BE%D0%BB%D0%BE%D0%B3%D1%96%D1%8F/%D0%BA%D0%B0%D0%BB%D0%B8%D0%BD%D0%B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7896" y1="45907" x2="87896" y2="45907"/>
                        <a14:backgroundMark x1="84150" y1="42705" x2="84150" y2="42705"/>
                        <a14:backgroundMark x1="77522" y1="39502" x2="77522" y2="39502"/>
                        <a14:backgroundMark x1="77233" y1="33452" x2="77233" y2="33452"/>
                        <a14:backgroundMark x1="79251" y1="34520" x2="79251" y2="34520"/>
                        <a14:backgroundMark x1="74928" y1="32028" x2="74928" y2="32028"/>
                        <a14:backgroundMark x1="78674" y1="31673" x2="78674" y2="31673"/>
                        <a14:backgroundMark x1="66859" y1="41993" x2="66859" y2="41993"/>
                        <a14:backgroundMark x1="62248" y1="35587" x2="62248" y2="35587"/>
                        <a14:backgroundMark x1="60807" y1="29181" x2="60807" y2="29181"/>
                        <a14:backgroundMark x1="59654" y1="58363" x2="59654" y2="58363"/>
                        <a14:backgroundMark x1="51873" y1="53025" x2="51873" y2="53025"/>
                        <a14:backgroundMark x1="59654" y1="69751" x2="59654" y2="69751"/>
                        <a14:backgroundMark x1="64841" y1="81495" x2="64841" y2="81495"/>
                        <a14:backgroundMark x1="64553" y1="93950" x2="64553" y2="93950"/>
                        <a14:backgroundMark x1="48703" y1="85053" x2="48703" y2="85053"/>
                        <a14:backgroundMark x1="44380" y1="81851" x2="44380" y2="81851"/>
                        <a14:backgroundMark x1="47262" y1="76157" x2="47262" y2="76157"/>
                        <a14:backgroundMark x1="1153" y1="80427" x2="1153" y2="80427"/>
                        <a14:backgroundMark x1="1153" y1="74377" x2="1153" y2="74377"/>
                        <a14:backgroundMark x1="865" y1="68327" x2="865" y2="68327"/>
                        <a14:backgroundMark x1="1153" y1="60498" x2="1153" y2="60498"/>
                        <a14:backgroundMark x1="27378" y1="69751" x2="27378" y2="69751"/>
                        <a14:backgroundMark x1="38617" y1="64057" x2="38617" y2="6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"/>
            <a:ext cx="4067944" cy="19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5443" flipH="1">
            <a:off x="2906279" y="-263297"/>
            <a:ext cx="2124793" cy="186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3207" flipH="1">
            <a:off x="4066389" y="-262468"/>
            <a:ext cx="2178284" cy="190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277" flipH="1">
            <a:off x="3579609" y="-159143"/>
            <a:ext cx="2262068" cy="198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5148064" y="2713276"/>
            <a:ext cx="399593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algn="ctr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Arial Black" pitchFamily="34" charset="0"/>
                <a:cs typeface="Times New Roman" pitchFamily="18" charset="0"/>
              </a:rPr>
              <a:t>Першу українську Січ на острові Хортиці, серед Дніпра запорожці збудували під 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керівництвом</a:t>
            </a:r>
          </a:p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Дмитра Вишневецького.</a:t>
            </a:r>
            <a:endParaRPr kumimoji="0" 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7890" name="Picture 2" descr="Імена Дмитра Вишневецького та Івана Богуна можуть знайти своє втілення в  почесних найменуваннях військових частин Національної гвардії України | НГУ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1412776"/>
            <a:ext cx="1610922" cy="2088232"/>
          </a:xfrm>
          <a:prstGeom prst="ellipse">
            <a:avLst/>
          </a:prstGeom>
          <a:noFill/>
        </p:spPr>
      </p:pic>
      <p:pic>
        <p:nvPicPr>
          <p:cNvPr id="12" name="Picture 2" descr="http://about-ukraine.com/userfiles/image/%D0%9C%D1%96%D1%84%D0%BE%D0%BB%D0%BE%D0%B3%D1%96%D1%8F/%D0%BA%D0%B0%D0%BB%D0%B8%D0%BD%D0%B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87896" y1="45907" x2="87896" y2="45907"/>
                        <a14:backgroundMark x1="84150" y1="42705" x2="84150" y2="42705"/>
                        <a14:backgroundMark x1="77522" y1="39502" x2="77522" y2="39502"/>
                        <a14:backgroundMark x1="77233" y1="33452" x2="77233" y2="33452"/>
                        <a14:backgroundMark x1="79251" y1="34520" x2="79251" y2="34520"/>
                        <a14:backgroundMark x1="74928" y1="32028" x2="74928" y2="32028"/>
                        <a14:backgroundMark x1="78674" y1="31673" x2="78674" y2="31673"/>
                        <a14:backgroundMark x1="66859" y1="41993" x2="66859" y2="41993"/>
                        <a14:backgroundMark x1="62248" y1="35587" x2="62248" y2="35587"/>
                        <a14:backgroundMark x1="60807" y1="29181" x2="60807" y2="29181"/>
                        <a14:backgroundMark x1="59654" y1="58363" x2="59654" y2="58363"/>
                        <a14:backgroundMark x1="51873" y1="53025" x2="51873" y2="53025"/>
                        <a14:backgroundMark x1="59654" y1="69751" x2="59654" y2="69751"/>
                        <a14:backgroundMark x1="64841" y1="81495" x2="64841" y2="81495"/>
                        <a14:backgroundMark x1="64553" y1="93950" x2="64553" y2="93950"/>
                        <a14:backgroundMark x1="48703" y1="85053" x2="48703" y2="85053"/>
                        <a14:backgroundMark x1="44380" y1="81851" x2="44380" y2="81851"/>
                        <a14:backgroundMark x1="47262" y1="76157" x2="47262" y2="76157"/>
                        <a14:backgroundMark x1="1153" y1="80427" x2="1153" y2="80427"/>
                        <a14:backgroundMark x1="1153" y1="74377" x2="1153" y2="74377"/>
                        <a14:backgroundMark x1="865" y1="68327" x2="865" y2="68327"/>
                        <a14:backgroundMark x1="1153" y1="60498" x2="1153" y2="60498"/>
                        <a14:backgroundMark x1="27378" y1="69751" x2="27378" y2="69751"/>
                        <a14:backgroundMark x1="38617" y1="64057" x2="38617" y2="6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4184848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Картинки по запросу конь клипар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797152"/>
            <a:ext cx="154106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Картинки по запросу конь клипар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941168"/>
            <a:ext cx="154106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Картинки по запросу конь клипар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301208"/>
            <a:ext cx="1541062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9552" y="4303455"/>
            <a:ext cx="8280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Arial Black" pitchFamily="34" charset="0"/>
              </a:rPr>
              <a:t>Січ була розташована на ідеально укріплених самою природою місцях — на річкових островах, які важко було виявити серед безлічі їм подібних у прибережній лісовій гущавині, в морі плавнів. Сама Січ була оточена ровом і десятиметровим земляним валом, на якому стояв дерев’яний частокіл. Серед кріпосних укріплень виділялися високі вежі з бійницями для гармат. Сильно укріпленим був також вихід до ріки.</a:t>
            </a:r>
          </a:p>
        </p:txBody>
      </p:sp>
      <p:pic>
        <p:nvPicPr>
          <p:cNvPr id="29702" name="Picture 6" descr="Презентація на тему &quot; Запорізької Січі”"/>
          <p:cNvPicPr>
            <a:picLocks noChangeAspect="1" noChangeArrowheads="1"/>
          </p:cNvPicPr>
          <p:nvPr/>
        </p:nvPicPr>
        <p:blipFill>
          <a:blip r:embed="rId2" cstate="print"/>
          <a:srcRect t="16393"/>
          <a:stretch>
            <a:fillRect/>
          </a:stretch>
        </p:blipFill>
        <p:spPr bwMode="auto">
          <a:xfrm>
            <a:off x="1259632" y="260648"/>
            <a:ext cx="6545668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"/>
          <a:stretch>
            <a:fillRect/>
          </a:stretch>
        </p:blipFill>
        <p:spPr bwMode="auto">
          <a:xfrm>
            <a:off x="4993806" y="260648"/>
            <a:ext cx="390544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Круглая лента лицом вверх 4"/>
          <p:cNvSpPr/>
          <p:nvPr/>
        </p:nvSpPr>
        <p:spPr>
          <a:xfrm>
            <a:off x="539552" y="260648"/>
            <a:ext cx="2736304" cy="655413"/>
          </a:xfrm>
          <a:prstGeom prst="ellipseRibbon2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6600"/>
                </a:solidFill>
                <a:latin typeface="Segoe Script" pitchFamily="34" charset="0"/>
              </a:rPr>
              <a:t>Довідка</a:t>
            </a:r>
          </a:p>
        </p:txBody>
      </p:sp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1368152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Феєрія мандрів: Запорізька Січ. Подорож у минуле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7056784" cy="3775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3789040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Arial Black" pitchFamily="34" charset="0"/>
              </a:rPr>
              <a:t>Всередині фортеці знаходився майдан із церквою і ганебним стовпом, де карали винних. Навколо майдану стояли великі довгі будинки — курені, де жили січовики, будинки старшини, канцелярія, а далі — склади, арсенали, ремісничі майстерні, торговельні ряди. Слово «курінь» означало і будинок, де проживали козаки і була їхня кухня, і військову, а пізніше територіальну одиницю. Всього нараховувалося до 38 куренів, у яких звичайно збиралися козаки-земляки.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"/>
          <a:stretch>
            <a:fillRect/>
          </a:stretch>
        </p:blipFill>
        <p:spPr bwMode="auto">
          <a:xfrm>
            <a:off x="6228184" y="0"/>
            <a:ext cx="2641921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Як козаки харчувалися: кулінарні традиції Придніпров'я. Частина І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79512" y="1916832"/>
            <a:ext cx="2689794" cy="1728192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ÐÐ°ÑÑÐ¸Ð½ÐºÐ¸ Ð¿Ð¾ Ð·Ð°Ð¿ÑÐ¾ÑÑ ÐÐ°Ð¿Ð¾ÑÑÐ·ÑÐºÐ° Ð¡ÑÑ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8208912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95536" y="4611231"/>
            <a:ext cx="849694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Запорізька Січ... Це не тільки місце. Це втілення мрії українського народу про вільне життя, про бойові подвиги. Це царство волі й рівності. Це вільна республіка, у якій живуть люди широкого розмаху душі, абсолютно вільні й рівні. Тут виховуються вільні, мужні характери, для яких немає нічого вищого за інтереси народу, за волю й незалежність Вітчизни.</a:t>
            </a:r>
            <a:endParaRPr kumimoji="0" lang="uk-UA" sz="2000" b="0" i="0" u="none" strike="noStrike" cap="none" normalizeH="0" baseline="0" dirty="0">
              <a:ln>
                <a:noFill/>
              </a:ln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" name="Рисунок 14" descr="Картинки по запросу казак мультик"/>
          <p:cNvPicPr>
            <a:picLocks noChangeAspect="1" noChangeArrowheads="1"/>
          </p:cNvPicPr>
          <p:nvPr/>
        </p:nvPicPr>
        <p:blipFill>
          <a:blip r:embed="rId3" cstate="print"/>
          <a:srcRect b="-44"/>
          <a:stretch>
            <a:fillRect/>
          </a:stretch>
        </p:blipFill>
        <p:spPr bwMode="auto">
          <a:xfrm>
            <a:off x="6372200" y="2636912"/>
            <a:ext cx="2523535" cy="2000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266892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5229200"/>
            <a:ext cx="8496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Arial Black" pitchFamily="34" charset="0"/>
              </a:rPr>
              <a:t>острів був відгороджений (відсічений) навколо, наче кіш, і до нього не було приступу. Є також </a:t>
            </a:r>
            <a:r>
              <a:rPr lang="uk-UA" sz="2000" dirty="0" err="1">
                <a:latin typeface="Arial Black" pitchFamily="34" charset="0"/>
              </a:rPr>
              <a:t>також</a:t>
            </a:r>
            <a:r>
              <a:rPr lang="uk-UA" sz="2000" dirty="0">
                <a:latin typeface="Arial Black" pitchFamily="34" charset="0"/>
              </a:rPr>
              <a:t> думка, що назва </a:t>
            </a:r>
            <a:r>
              <a:rPr lang="uk-UA" sz="2000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«</a:t>
            </a:r>
            <a:r>
              <a:rPr lang="uk-UA" sz="2000" dirty="0">
                <a:solidFill>
                  <a:srgbClr val="0000CC"/>
                </a:solidFill>
                <a:latin typeface="Arial Black" pitchFamily="34" charset="0"/>
              </a:rPr>
              <a:t>Січ» </a:t>
            </a:r>
            <a:r>
              <a:rPr lang="uk-UA" sz="2000" dirty="0">
                <a:latin typeface="Arial Black" pitchFamily="34" charset="0"/>
              </a:rPr>
              <a:t>походить від слова </a:t>
            </a:r>
            <a:r>
              <a:rPr lang="uk-UA" sz="2000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«</a:t>
            </a:r>
            <a:r>
              <a:rPr lang="uk-UA" sz="2000" dirty="0">
                <a:solidFill>
                  <a:srgbClr val="0000CC"/>
                </a:solidFill>
                <a:latin typeface="Arial Black" pitchFamily="34" charset="0"/>
              </a:rPr>
              <a:t>сікти»</a:t>
            </a:r>
            <a:r>
              <a:rPr lang="uk-UA" sz="2000" dirty="0">
                <a:latin typeface="Arial Black" pitchFamily="34" charset="0"/>
              </a:rPr>
              <a:t>,</a:t>
            </a:r>
            <a:r>
              <a:rPr lang="uk-UA" sz="2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uk-UA" sz="2000" dirty="0">
                <a:latin typeface="Arial Black" pitchFamily="34" charset="0"/>
              </a:rPr>
              <a:t>тобто </a:t>
            </a:r>
            <a:r>
              <a:rPr lang="uk-UA" sz="2000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«</a:t>
            </a:r>
            <a:r>
              <a:rPr lang="uk-UA" sz="2000" dirty="0">
                <a:solidFill>
                  <a:srgbClr val="0000CC"/>
                </a:solidFill>
                <a:latin typeface="Arial Black" pitchFamily="34" charset="0"/>
              </a:rPr>
              <a:t>рубати»</a:t>
            </a:r>
            <a:r>
              <a:rPr lang="uk-UA" sz="2000" dirty="0">
                <a:latin typeface="Arial Black" pitchFamily="34" charset="0"/>
              </a:rPr>
              <a:t>,         </a:t>
            </a:r>
            <a:r>
              <a:rPr lang="uk-UA" sz="2000" dirty="0">
                <a:solidFill>
                  <a:srgbClr val="0000CC"/>
                </a:solidFill>
                <a:latin typeface="Arial Black" pitchFamily="34" charset="0"/>
              </a:rPr>
              <a:t> </a:t>
            </a:r>
            <a:r>
              <a:rPr lang="uk-UA" sz="2000" dirty="0">
                <a:latin typeface="Arial Black" pitchFamily="34" charset="0"/>
              </a:rPr>
              <a:t>і означало первісно </a:t>
            </a:r>
            <a:r>
              <a:rPr lang="uk-UA" sz="2000" i="1" dirty="0">
                <a:latin typeface="Arial Black" pitchFamily="34" charset="0"/>
              </a:rPr>
              <a:t>укріплення з дерева й хмизу</a:t>
            </a:r>
            <a:r>
              <a:rPr lang="uk-UA" sz="2000" dirty="0">
                <a:latin typeface="Arial Black" pitchFamily="34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4437112"/>
            <a:ext cx="8098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Січ або Січовий Кіш</a:t>
            </a:r>
            <a:endParaRPr lang="uk-U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60648"/>
            <a:ext cx="83529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rgbClr val="0000CC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За стрімкими дніпровськими порогами у Запорізькій Січі вирувало легендарне козацьке життя.</a:t>
            </a:r>
            <a:endParaRPr lang="ru-RU" sz="2000" dirty="0">
              <a:solidFill>
                <a:srgbClr val="0000CC"/>
              </a:solidFill>
            </a:endParaRPr>
          </a:p>
        </p:txBody>
      </p:sp>
      <p:pic>
        <p:nvPicPr>
          <p:cNvPr id="33794" name="Picture 2" descr="Как казаки мир завоевывали: история создания самого популярного украинского  мультика | СЕГОДНЯ"/>
          <p:cNvPicPr>
            <a:picLocks noChangeAspect="1" noChangeArrowheads="1"/>
          </p:cNvPicPr>
          <p:nvPr/>
        </p:nvPicPr>
        <p:blipFill>
          <a:blip r:embed="rId3" cstate="print"/>
          <a:srcRect l="11154" t="17632" r="23162" b="-1386"/>
          <a:stretch>
            <a:fillRect/>
          </a:stretch>
        </p:blipFill>
        <p:spPr bwMode="auto">
          <a:xfrm>
            <a:off x="6358934" y="1196751"/>
            <a:ext cx="2510807" cy="1800201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ÐÐ°ÑÑÐ¸Ð½ÐºÐ¸ Ð¿Ð¾ Ð·Ð°Ð¿ÑÐ¾ÑÑ Ð¡ÑÑ Ð°Ð±Ð¾ Ð¡ÑÑÐ¾Ð²Ð¸Ð¹ ÐÑÑ"/>
          <p:cNvPicPr>
            <a:picLocks noChangeAspect="1" noChangeArrowheads="1"/>
          </p:cNvPicPr>
          <p:nvPr/>
        </p:nvPicPr>
        <p:blipFill>
          <a:blip r:embed="rId2" cstate="print"/>
          <a:srcRect r="3495"/>
          <a:stretch>
            <a:fillRect/>
          </a:stretch>
        </p:blipFill>
        <p:spPr bwMode="auto">
          <a:xfrm>
            <a:off x="395536" y="260648"/>
            <a:ext cx="8390174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580112" y="548680"/>
            <a:ext cx="2843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Arial Black" pitchFamily="34" charset="0"/>
              </a:rPr>
              <a:t>У тій Січі козаки зимували і відпочивали після  походів  на турків і  татар.</a:t>
            </a: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 rot="10800000" flipV="1">
            <a:off x="827584" y="5391944"/>
            <a:ext cx="72362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Перші звістки про козаків записані в </a:t>
            </a:r>
            <a:r>
              <a:rPr kumimoji="0" lang="uk-UA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хроніках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 і літописах уже в 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Arial Black" pitchFamily="34" charset="0"/>
                <a:cs typeface="Times New Roman" pitchFamily="18" charset="0"/>
              </a:rPr>
              <a:t>1492 </a:t>
            </a:r>
            <a:r>
              <a:rPr kumimoji="0" lang="uk-UA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році. </a:t>
            </a:r>
            <a:endParaRPr kumimoji="0" lang="uk-UA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4578" name="Picture 2" descr="Мультфильмы Казаки все серии подряд по порядку смотреть онлайн бесплат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3528" y="3501008"/>
            <a:ext cx="2736304" cy="1821597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ÐÐ°ÑÑÐ¸Ð½ÐºÐ¸ Ð¿Ð¾ Ð·Ð°Ð¿ÑÐ¾ÑÑ ÐÐ°Ð¿Ð¾ÑÑÐ·ÑÐºÐ° Ð¡ÑÑ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56992"/>
            <a:ext cx="6624736" cy="3238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67544" y="542583"/>
            <a:ext cx="8424936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uk-UA" sz="2000" b="0" i="1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000" i="1" dirty="0">
                <a:latin typeface="Arial Black" pitchFamily="34" charset="0"/>
              </a:rPr>
              <a:t>Козаки — то волелюбні лицарі українського народу, захисники рідної землі. Свята правда, непорушна дружба і відвага керували ними. Душа цих відважних лицарів боліла за </a:t>
            </a:r>
            <a:r>
              <a:rPr lang="uk-UA" sz="2000" i="1" dirty="0" err="1">
                <a:latin typeface="Arial Black" pitchFamily="34" charset="0"/>
              </a:rPr>
              <a:t>неньку-Україну</a:t>
            </a:r>
            <a:r>
              <a:rPr lang="uk-UA" sz="2000" i="1" dirty="0">
                <a:latin typeface="Arial Black" pitchFamily="34" charset="0"/>
              </a:rPr>
              <a:t>, поневолений народ, і вони захищали рідну землю і свою віру, героїчно й майстерно б'ючись як на суходолі, так і на морі.</a:t>
            </a:r>
            <a:endParaRPr lang="ru-RU" sz="2000" dirty="0">
              <a:latin typeface="Arial Black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" name="Picture 4" descr="Картинки по запросу Рідна земля картинка"/>
          <p:cNvPicPr>
            <a:picLocks noChangeAspect="1" noChangeArrowheads="1"/>
          </p:cNvPicPr>
          <p:nvPr/>
        </p:nvPicPr>
        <p:blipFill>
          <a:blip r:embed="rId3" cstate="print"/>
          <a:srcRect l="27146" t="-266" r="27817" b="25890"/>
          <a:stretch>
            <a:fillRect/>
          </a:stretch>
        </p:blipFill>
        <p:spPr bwMode="auto">
          <a:xfrm>
            <a:off x="6228184" y="4437112"/>
            <a:ext cx="1656184" cy="2045874"/>
          </a:xfrm>
          <a:prstGeom prst="ellipse">
            <a:avLst/>
          </a:prstGeom>
          <a:noFill/>
        </p:spPr>
      </p:pic>
      <p:pic>
        <p:nvPicPr>
          <p:cNvPr id="22531" name="Picture 3" descr="http://tn-express.dp.ua/sites/default/files/u24684/Kozakii.jpg"/>
          <p:cNvPicPr>
            <a:picLocks noChangeAspect="1" noChangeArrowheads="1"/>
          </p:cNvPicPr>
          <p:nvPr/>
        </p:nvPicPr>
        <p:blipFill>
          <a:blip r:embed="rId4" cstate="print"/>
          <a:srcRect l="41849"/>
          <a:stretch>
            <a:fillRect/>
          </a:stretch>
        </p:blipFill>
        <p:spPr bwMode="auto">
          <a:xfrm>
            <a:off x="6876256" y="2996952"/>
            <a:ext cx="1959909" cy="2016224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ÐÐ°ÑÑÐ¸Ð½ÐºÐ¸ Ð¿Ð¾ Ð·Ð°Ð¿ÑÐ¾ÑÑ Ð¿Ð¾Ð²ÑÑÑÑ Â«Ð¢Ð°ÑÐ°Ñ ÐÑÐ»ÑÐ±Ð°Â»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1682014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2" descr="http://about-ukraine.com/userfiles/image/%D0%9C%D1%96%D1%84%D0%BE%D0%BB%D0%BE%D0%B3%D1%96%D1%8F/%D0%BA%D0%B0%D0%BB%D0%B8%D0%BD%D0%B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87896" y1="45907" x2="87896" y2="45907"/>
                        <a14:backgroundMark x1="84150" y1="42705" x2="84150" y2="42705"/>
                        <a14:backgroundMark x1="77522" y1="39502" x2="77522" y2="39502"/>
                        <a14:backgroundMark x1="77233" y1="33452" x2="77233" y2="33452"/>
                        <a14:backgroundMark x1="79251" y1="34520" x2="79251" y2="34520"/>
                        <a14:backgroundMark x1="74928" y1="32028" x2="74928" y2="32028"/>
                        <a14:backgroundMark x1="78674" y1="31673" x2="78674" y2="31673"/>
                        <a14:backgroundMark x1="66859" y1="41993" x2="66859" y2="41993"/>
                        <a14:backgroundMark x1="62248" y1="35587" x2="62248" y2="35587"/>
                        <a14:backgroundMark x1="60807" y1="29181" x2="60807" y2="29181"/>
                        <a14:backgroundMark x1="59654" y1="58363" x2="59654" y2="58363"/>
                        <a14:backgroundMark x1="51873" y1="53025" x2="51873" y2="53025"/>
                        <a14:backgroundMark x1="59654" y1="69751" x2="59654" y2="69751"/>
                        <a14:backgroundMark x1="64841" y1="81495" x2="64841" y2="81495"/>
                        <a14:backgroundMark x1="64553" y1="93950" x2="64553" y2="93950"/>
                        <a14:backgroundMark x1="48703" y1="85053" x2="48703" y2="85053"/>
                        <a14:backgroundMark x1="44380" y1="81851" x2="44380" y2="81851"/>
                        <a14:backgroundMark x1="47262" y1="76157" x2="47262" y2="76157"/>
                        <a14:backgroundMark x1="1153" y1="80427" x2="1153" y2="80427"/>
                        <a14:backgroundMark x1="1153" y1="74377" x2="1153" y2="74377"/>
                        <a14:backgroundMark x1="865" y1="68327" x2="865" y2="68327"/>
                        <a14:backgroundMark x1="1153" y1="60498" x2="1153" y2="60498"/>
                        <a14:backgroundMark x1="27378" y1="69751" x2="27378" y2="69751"/>
                        <a14:backgroundMark x1="38617" y1="64057" x2="38617" y2="6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"/>
            <a:ext cx="4067944" cy="19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bout-ukraine.com/userfiles/image/%D0%9C%D1%96%D1%84%D0%BE%D0%BB%D0%BE%D0%B3%D1%96%D1%8F/%D0%BA%D0%B0%D0%BB%D0%B8%D0%BD%D0%B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87896" y1="45907" x2="87896" y2="45907"/>
                        <a14:backgroundMark x1="84150" y1="42705" x2="84150" y2="42705"/>
                        <a14:backgroundMark x1="77522" y1="39502" x2="77522" y2="39502"/>
                        <a14:backgroundMark x1="77233" y1="33452" x2="77233" y2="33452"/>
                        <a14:backgroundMark x1="79251" y1="34520" x2="79251" y2="34520"/>
                        <a14:backgroundMark x1="74928" y1="32028" x2="74928" y2="32028"/>
                        <a14:backgroundMark x1="78674" y1="31673" x2="78674" y2="31673"/>
                        <a14:backgroundMark x1="66859" y1="41993" x2="66859" y2="41993"/>
                        <a14:backgroundMark x1="62248" y1="35587" x2="62248" y2="35587"/>
                        <a14:backgroundMark x1="60807" y1="29181" x2="60807" y2="29181"/>
                        <a14:backgroundMark x1="59654" y1="58363" x2="59654" y2="58363"/>
                        <a14:backgroundMark x1="51873" y1="53025" x2="51873" y2="53025"/>
                        <a14:backgroundMark x1="59654" y1="69751" x2="59654" y2="69751"/>
                        <a14:backgroundMark x1="64841" y1="81495" x2="64841" y2="81495"/>
                        <a14:backgroundMark x1="64553" y1="93950" x2="64553" y2="93950"/>
                        <a14:backgroundMark x1="48703" y1="85053" x2="48703" y2="85053"/>
                        <a14:backgroundMark x1="44380" y1="81851" x2="44380" y2="81851"/>
                        <a14:backgroundMark x1="47262" y1="76157" x2="47262" y2="76157"/>
                        <a14:backgroundMark x1="1153" y1="80427" x2="1153" y2="80427"/>
                        <a14:backgroundMark x1="1153" y1="74377" x2="1153" y2="74377"/>
                        <a14:backgroundMark x1="865" y1="68327" x2="865" y2="68327"/>
                        <a14:backgroundMark x1="1153" y1="60498" x2="1153" y2="60498"/>
                        <a14:backgroundMark x1="27378" y1="69751" x2="27378" y2="69751"/>
                        <a14:backgroundMark x1="38617" y1="64057" x2="38617" y2="6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4184848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5443" flipH="1">
            <a:off x="2906279" y="-263297"/>
            <a:ext cx="2124793" cy="186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3207" flipH="1">
            <a:off x="4066389" y="-262468"/>
            <a:ext cx="2178284" cy="190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277" flipH="1">
            <a:off x="3579609" y="-159143"/>
            <a:ext cx="2262068" cy="198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ÐÐ°ÑÑÐ¸Ð½ÐºÐ¸ Ð¿Ð¾ Ð·Ð°Ð¿ÑÐ¾ÑÑ Â«ÐÑÑÐ¾ÑÑÑ Ð¿ÑÐ¾ ÐºÐ¾Ð·Ð°ÐºÑÐ² Ð·Ð°Ð¿Ð¾ÑÑÐ·ÑÐºÐ¸ÑÂ» ÐÐ¸ÑÐµÑÑÐºÐ¾Ð³Ð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1556792"/>
            <a:ext cx="1541112" cy="23707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Picture 2" descr="ÐÐ°ÑÑÐ¸Ð½ÐºÐ¸ Ð¿Ð¾ Ð·Ð°Ð¿ÑÐ¾ÑÑ Â«ÐÐ¿Ð¸Ñ Ð£ÐºÑÐ°ÑÐ½Ð¸Â» ÐÐ¾Ð¿Ð»Ð°Ð½Ð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3356992"/>
            <a:ext cx="1584176" cy="232675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4038" name="Picture 6" descr="ÐÐ°ÑÑÐ¸Ð½ÐºÐ¸ Ð¿Ð¾ Ð·Ð°Ð¿ÑÐ¾ÑÑ Â«ÐÐ°Ð¿Ð¾ÑÐ¾Ð¶ÑÐºÐ°Ñ ÑÑÐ°ÑÐ¸Ð½Ð°Â» Ð¡ÑÐµÐ·Ð½ÐµÐ²ÑÑÐºÐ¾Ð³Ð¾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7704" y="4293096"/>
            <a:ext cx="1590200" cy="2304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4040" name="AutoShape 8" descr="ÐÐ°ÑÑÐ¸Ð½ÐºÐ¸ Ð¿Ð¾ Ð·Ð°Ð¿ÑÐ¾ÑÑ Â«ÐÑÑÐ¾ÑÐ¸Ñ ÐÐ°Ð»Ð¾Ð¹ Ð Ð¾ÑÑÐ¸Ð¸Â» ÐÐ°Ð½ÑÐ¸Ñ-ÐÐ°Ð¼ÐµÐ½ÑÑÐºÐ¾Ð³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4042" name="AutoShape 10" descr="ÐÐ°ÑÑÐ¸Ð½ÐºÐ¸ Ð¿Ð¾ Ð·Ð°Ð¿ÑÐ¾ÑÑ Â«ÐÑÑÐ¾ÑÐ¸Ñ ÐÐ°Ð»Ð¾Ð¹ Ð Ð¾ÑÑÐ¸Ð¸Â» ÐÐ°Ð½ÑÐ¸Ñ-ÐÐ°Ð¼ÐµÐ½ÑÑÐºÐ¾Ð³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4044" name="AutoShape 12" descr="ÐÐ¾ÑÐ¾Ð¶ÐµÐµ Ð¸Ð·Ð¾Ð±ÑÐ°Ð¶ÐµÐ½Ð¸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44045" name="Picture 13" descr="C:\Users\User\Desktop\1.thumb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9" y="3632050"/>
            <a:ext cx="1368152" cy="2317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47" name="Picture 15" descr="ÐÐ°ÑÑÐ¸Ð½ÐºÐ¸ Ð¿Ð¾ Ð·Ð°Ð¿ÑÐ¾ÑÑ ÑÑÐºÐ¾Ð¿Ð¸ÑÐ½Ñ ÑÐ¿Ð¸ÑÐºÐ¸ ÑÐºÑÐ°ÑÐ½ÑÑÐºÐ¸Ñ Ð»ÑÑÐ¾Ð¿Ð¸ÑÑÐ² - Ð¡Ð°Ð¼Ð¾Ð²Ð¸Ð´ÑÑ, ÐÐµÐ»Ð¸ÑÐºÐ°, ÐÑÐ°Ð±ÑÐ½ÐºÐ¸.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3573016"/>
            <a:ext cx="1431484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4049" name="Picture 17" descr="ÐÐ°ÑÑÐ¸Ð½ÐºÐ¸ Ð¿Ð¾ Ð·Ð°Ð¿ÑÐ¾ÑÑ ÑÑÐºÐ¾Ð¿Ð¸ÑÐ½Ñ ÑÐ¿Ð¸ÑÐºÐ¸ ÑÐºÑÐ°ÑÐ½ÑÑÐºÐ¸Ñ Ð»ÑÑÐ¾Ð¿Ð¸ÑÑÐ² -  ÐÐµÐ»Ð¸ÑÐºÐ°, ÐÑÐ°Ð±ÑÐ½ÐºÐ¸.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89469" y="4437112"/>
            <a:ext cx="1354531" cy="20588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4051" name="Picture 19" descr="ÐÐ°ÑÑÐ¸Ð½ÐºÐ¸ Ð¿Ð¾ Ð·Ð°Ð¿ÑÐ¾ÑÑ Ð»ÑÑÐ¾Ð¿Ð¸ÑÑÐ² -  ÐÐµÐ»Ð¸ÑÐºÐ°,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72200" y="4077072"/>
            <a:ext cx="1512167" cy="2122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" name="Прямоугольник 20"/>
          <p:cNvSpPr/>
          <p:nvPr/>
        </p:nvSpPr>
        <p:spPr>
          <a:xfrm>
            <a:off x="3419872" y="6211669"/>
            <a:ext cx="31422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>
                <a:latin typeface="Arial Black" pitchFamily="34" charset="0"/>
              </a:rPr>
              <a:t>Рукописні списки </a:t>
            </a:r>
          </a:p>
          <a:p>
            <a:pPr algn="ctr"/>
            <a:r>
              <a:rPr lang="uk-UA" dirty="0">
                <a:latin typeface="Arial Black" pitchFamily="34" charset="0"/>
              </a:rPr>
              <a:t>українських літописів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491880" y="1988840"/>
            <a:ext cx="52726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Arial Black" pitchFamily="34" charset="0"/>
              </a:rPr>
              <a:t>Працюючи над повістю, Гоголь заглиблюється в історичні матеріали про минуле України. Коло відомих йому історичних джерел досить широке: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Mezhyhirskyi Monastery, 1843.jpg"/>
          <p:cNvPicPr>
            <a:picLocks noChangeAspect="1" noChangeArrowheads="1"/>
          </p:cNvPicPr>
          <p:nvPr/>
        </p:nvPicPr>
        <p:blipFill>
          <a:blip r:embed="rId2" cstate="print"/>
          <a:srcRect t="26775" b="29126"/>
          <a:stretch>
            <a:fillRect/>
          </a:stretch>
        </p:blipFill>
        <p:spPr bwMode="auto">
          <a:xfrm>
            <a:off x="1763688" y="3356992"/>
            <a:ext cx="6096000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3672408" cy="2533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139952" y="260648"/>
            <a:ext cx="46805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Arial Black" pitchFamily="34" charset="0"/>
              </a:rPr>
              <a:t>В історії козаччини рід Гоголів посідає помітне місце. Найвідомішим із роду був Остап Гоголь. Саме його в роки Хмельниччини гетьман призначив уманським,  а згодом подільським полковником.  У 1663 р. як брацлавський полковник він брав активну участь у поході гетьмана Тетері на Правобережну Україну.</a:t>
            </a:r>
          </a:p>
        </p:txBody>
      </p:sp>
      <p:pic>
        <p:nvPicPr>
          <p:cNvPr id="8" name="Picture 2" descr="Гоголь Євге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1728192" cy="2246651"/>
          </a:xfrm>
          <a:prstGeom prst="ellipse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79512" y="5380672"/>
            <a:ext cx="8640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Arial Black" pitchFamily="34" charset="0"/>
              </a:rPr>
              <a:t>Наступного  року перейшов на бік московського царя й невдовзі став активним помічником Петра Дорошенка, з рук якого одержав титул наказного гетьмана Правобережної України. Після 1674 року Остап Гоголь відійшов від політичної діяльності й постригся в ченці Межигірського монастиря, де помер 1679 р.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Навчання козаків - Козацькому роду немає перевод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5184576" cy="3853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28" name="Picture 8" descr="ÐÐ°ÑÑÐ¸Ð½ÐºÐ¸ Ð¿Ð¾ Ð·Ð°Ð¿ÑÐ¾ÑÑ ÐÐ°Ð¿Ð¾ÑÑÐ·ÑÐºÐ° Ð¡ÑÑ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04864"/>
            <a:ext cx="4176464" cy="2635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3528" y="4869160"/>
            <a:ext cx="84249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Arial Black" pitchFamily="34" charset="0"/>
              </a:rPr>
              <a:t>Відомим є також </a:t>
            </a:r>
            <a:r>
              <a:rPr lang="uk-UA" sz="2000" dirty="0" err="1">
                <a:latin typeface="Arial Black" pitchFamily="34" charset="0"/>
              </a:rPr>
              <a:t>ім</a:t>
            </a:r>
            <a:r>
              <a:rPr lang="en-US" sz="2000" dirty="0">
                <a:latin typeface="Arial Black" pitchFamily="34" charset="0"/>
              </a:rPr>
              <a:t>’</a:t>
            </a:r>
            <a:r>
              <a:rPr lang="uk-UA" sz="2000" dirty="0">
                <a:latin typeface="Arial Black" pitchFamily="34" charset="0"/>
              </a:rPr>
              <a:t>я і Андрія Гоголя, якого  </a:t>
            </a:r>
            <a:r>
              <a:rPr lang="uk-UA" sz="2000" dirty="0" err="1">
                <a:latin typeface="Arial Black" pitchFamily="34" charset="0"/>
              </a:rPr>
              <a:t>пам</a:t>
            </a:r>
            <a:r>
              <a:rPr lang="en-US" sz="2000" dirty="0">
                <a:latin typeface="Arial Black" pitchFamily="34" charset="0"/>
              </a:rPr>
              <a:t>’</a:t>
            </a:r>
            <a:r>
              <a:rPr lang="uk-UA" sz="2000" dirty="0" err="1">
                <a:latin typeface="Arial Black" pitchFamily="34" charset="0"/>
              </a:rPr>
              <a:t>ятають</a:t>
            </a:r>
            <a:r>
              <a:rPr lang="uk-UA" sz="2000" dirty="0">
                <a:latin typeface="Arial Black" pitchFamily="34" charset="0"/>
              </a:rPr>
              <a:t>,  насамперед,  як </a:t>
            </a:r>
            <a:r>
              <a:rPr lang="uk-UA" sz="2000" dirty="0" err="1">
                <a:latin typeface="Arial Black" pitchFamily="34" charset="0"/>
              </a:rPr>
              <a:t>пропольськи</a:t>
            </a:r>
            <a:r>
              <a:rPr lang="uk-UA" sz="2000" dirty="0">
                <a:latin typeface="Arial Black" pitchFamily="34" charset="0"/>
              </a:rPr>
              <a:t> налаштованого діяча. Узявши до уваги імена синів Тараса Бульби, </a:t>
            </a:r>
            <a:r>
              <a:rPr lang="uk-UA" sz="2000">
                <a:latin typeface="Arial Black" pitchFamily="34" charset="0"/>
              </a:rPr>
              <a:t>можемо стверджувати, </a:t>
            </a:r>
            <a:r>
              <a:rPr lang="uk-UA" sz="2000" dirty="0">
                <a:latin typeface="Arial Black" pitchFamily="34" charset="0"/>
              </a:rPr>
              <a:t>що письменник наділив обох головних героїв певними рисами своїх предків.</a:t>
            </a:r>
            <a:r>
              <a:rPr lang="en-US" sz="2000" dirty="0">
                <a:latin typeface="Arial Black" pitchFamily="34" charset="0"/>
              </a:rPr>
              <a:t>  </a:t>
            </a:r>
            <a:r>
              <a:rPr lang="uk-UA" sz="2000" dirty="0">
                <a:latin typeface="Arial Black" pitchFamily="34" charset="0"/>
              </a:rPr>
              <a:t> </a:t>
            </a:r>
          </a:p>
        </p:txBody>
      </p:sp>
      <p:pic>
        <p:nvPicPr>
          <p:cNvPr id="5" name="Picture 2" descr="http://img0.joyreactor.cc/pics/post/%D0%9C%D0%BE%D1%8F-%D0%A3%D0%BA%D1%80%D0%B0%D1%97%D0%BD%D0%B0-%D1%80%D0%B0%D0%B7%D0%BD%D0%BE%D0%B5-%D0%BA%D0%BE%D0%B7%D0%B0%D0%BA-%D0%B1%D1%80%D0%B0%D0%B2%D0%B8%D0%B9-%D0%BA%D0%BE%D0%B7%D0%B0%D0%BA%29%29-%D0%BA%D0%BE%D0%B7%D0%B0%D0%BA-1921066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48"/>
          <a:stretch>
            <a:fillRect/>
          </a:stretch>
        </p:blipFill>
        <p:spPr bwMode="auto">
          <a:xfrm>
            <a:off x="6732240" y="404664"/>
            <a:ext cx="2692611" cy="25666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rep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6336704" cy="4077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34651"/>
            <a:ext cx="2843808" cy="5623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051720" y="4365104"/>
            <a:ext cx="676875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latin typeface="Arial Black" pitchFamily="34" charset="0"/>
              </a:rPr>
              <a:t>Запорізьке козацтво… Про нього написано чимало цікавих творів, і один із найкращих - повість </a:t>
            </a:r>
            <a:r>
              <a:rPr lang="uk-UA" sz="2000" i="1" dirty="0">
                <a:solidFill>
                  <a:srgbClr val="C00000"/>
                </a:solidFill>
                <a:latin typeface="Arial Black" pitchFamily="34" charset="0"/>
              </a:rPr>
              <a:t>М. В. Гоголя «Тарас Бульба», </a:t>
            </a:r>
            <a:r>
              <a:rPr lang="uk-UA" sz="2000" i="1" dirty="0">
                <a:latin typeface="Arial Black" pitchFamily="34" charset="0"/>
              </a:rPr>
              <a:t>над якою письменник працював майже десять років. Це були кращі люди свого часу і вірні сини України, міцні духом, багаті розумом і глибоким патріотичним почуттям…</a:t>
            </a:r>
            <a:endParaRPr lang="ru-RU" sz="20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about-ukraine.com/userfiles/image/%D0%9C%D1%96%D1%84%D0%BE%D0%BB%D0%BE%D0%B3%D1%96%D1%8F/%D0%BA%D0%B0%D0%BB%D0%B8%D0%BD%D0%B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87896" y1="45907" x2="87896" y2="45907"/>
                        <a14:backgroundMark x1="84150" y1="42705" x2="84150" y2="42705"/>
                        <a14:backgroundMark x1="77522" y1="39502" x2="77522" y2="39502"/>
                        <a14:backgroundMark x1="77233" y1="33452" x2="77233" y2="33452"/>
                        <a14:backgroundMark x1="79251" y1="34520" x2="79251" y2="34520"/>
                        <a14:backgroundMark x1="74928" y1="32028" x2="74928" y2="32028"/>
                        <a14:backgroundMark x1="78674" y1="31673" x2="78674" y2="31673"/>
                        <a14:backgroundMark x1="66859" y1="41993" x2="66859" y2="41993"/>
                        <a14:backgroundMark x1="62248" y1="35587" x2="62248" y2="35587"/>
                        <a14:backgroundMark x1="60807" y1="29181" x2="60807" y2="29181"/>
                        <a14:backgroundMark x1="59654" y1="58363" x2="59654" y2="58363"/>
                        <a14:backgroundMark x1="51873" y1="53025" x2="51873" y2="53025"/>
                        <a14:backgroundMark x1="59654" y1="69751" x2="59654" y2="69751"/>
                        <a14:backgroundMark x1="64841" y1="81495" x2="64841" y2="81495"/>
                        <a14:backgroundMark x1="64553" y1="93950" x2="64553" y2="93950"/>
                        <a14:backgroundMark x1="48703" y1="85053" x2="48703" y2="85053"/>
                        <a14:backgroundMark x1="44380" y1="81851" x2="44380" y2="81851"/>
                        <a14:backgroundMark x1="47262" y1="76157" x2="47262" y2="76157"/>
                        <a14:backgroundMark x1="1153" y1="80427" x2="1153" y2="80427"/>
                        <a14:backgroundMark x1="1153" y1="74377" x2="1153" y2="74377"/>
                        <a14:backgroundMark x1="865" y1="68327" x2="865" y2="68327"/>
                        <a14:backgroundMark x1="1153" y1="60498" x2="1153" y2="60498"/>
                        <a14:backgroundMark x1="27378" y1="69751" x2="27378" y2="69751"/>
                        <a14:backgroundMark x1="38617" y1="64057" x2="38617" y2="6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"/>
            <a:ext cx="4067944" cy="19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bout-ukraine.com/userfiles/image/%D0%9C%D1%96%D1%84%D0%BE%D0%BB%D0%BE%D0%B3%D1%96%D1%8F/%D0%BA%D0%B0%D0%BB%D0%B8%D0%BD%D0%B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87896" y1="45907" x2="87896" y2="45907"/>
                        <a14:backgroundMark x1="84150" y1="42705" x2="84150" y2="42705"/>
                        <a14:backgroundMark x1="77522" y1="39502" x2="77522" y2="39502"/>
                        <a14:backgroundMark x1="77233" y1="33452" x2="77233" y2="33452"/>
                        <a14:backgroundMark x1="79251" y1="34520" x2="79251" y2="34520"/>
                        <a14:backgroundMark x1="74928" y1="32028" x2="74928" y2="32028"/>
                        <a14:backgroundMark x1="78674" y1="31673" x2="78674" y2="31673"/>
                        <a14:backgroundMark x1="66859" y1="41993" x2="66859" y2="41993"/>
                        <a14:backgroundMark x1="62248" y1="35587" x2="62248" y2="35587"/>
                        <a14:backgroundMark x1="60807" y1="29181" x2="60807" y2="29181"/>
                        <a14:backgroundMark x1="59654" y1="58363" x2="59654" y2="58363"/>
                        <a14:backgroundMark x1="51873" y1="53025" x2="51873" y2="53025"/>
                        <a14:backgroundMark x1="59654" y1="69751" x2="59654" y2="69751"/>
                        <a14:backgroundMark x1="64841" y1="81495" x2="64841" y2="81495"/>
                        <a14:backgroundMark x1="64553" y1="93950" x2="64553" y2="93950"/>
                        <a14:backgroundMark x1="48703" y1="85053" x2="48703" y2="85053"/>
                        <a14:backgroundMark x1="44380" y1="81851" x2="44380" y2="81851"/>
                        <a14:backgroundMark x1="47262" y1="76157" x2="47262" y2="76157"/>
                        <a14:backgroundMark x1="1153" y1="80427" x2="1153" y2="80427"/>
                        <a14:backgroundMark x1="1153" y1="74377" x2="1153" y2="74377"/>
                        <a14:backgroundMark x1="865" y1="68327" x2="865" y2="68327"/>
                        <a14:backgroundMark x1="1153" y1="60498" x2="1153" y2="60498"/>
                        <a14:backgroundMark x1="27378" y1="69751" x2="27378" y2="69751"/>
                        <a14:backgroundMark x1="38617" y1="64057" x2="38617" y2="6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4184848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5443" flipH="1">
            <a:off x="2906279" y="-263297"/>
            <a:ext cx="2124793" cy="186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3207" flipH="1">
            <a:off x="4066389" y="-262468"/>
            <a:ext cx="2178284" cy="190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277" flipH="1">
            <a:off x="3579609" y="-159143"/>
            <a:ext cx="2262068" cy="198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ÐÐ°ÑÑÐ¸Ð½ÐºÐ¸ Ð¿Ð¾ Ð·Ð°Ð¿ÑÐ¾ÑÑ Ð¿Ð¾Ð²ÑÑÑÑ Â«Ð¢Ð°ÑÐ°Ñ ÐÑÐ»ÑÐ±Ð°Â»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700808"/>
            <a:ext cx="1682014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Прямоугольник 10"/>
          <p:cNvSpPr/>
          <p:nvPr/>
        </p:nvSpPr>
        <p:spPr>
          <a:xfrm>
            <a:off x="2411760" y="1772816"/>
            <a:ext cx="64807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latin typeface="Arial Black" pitchFamily="34" charset="0"/>
              </a:rPr>
              <a:t>Звертаючись до теми героїчного минулого українського народу в першій половині XVII ст., М. Гоголь не приховує свого романтичного захоплення історією Запорізької Січі:</a:t>
            </a:r>
            <a:r>
              <a:rPr lang="ru-RU" sz="2000" dirty="0"/>
              <a:t> </a:t>
            </a:r>
            <a:r>
              <a:rPr lang="uk-UA" sz="2000" i="1" dirty="0">
                <a:solidFill>
                  <a:srgbClr val="C00000"/>
                </a:solidFill>
                <a:latin typeface="Arial Black" pitchFamily="34" charset="0"/>
              </a:rPr>
              <a:t>«Так ось вона, Січ! Ось те гніздо, звідки вилітають усі ті горді й дужі, як леви! Ось звідки розливається воля й козацтво на всю Україну!»</a:t>
            </a:r>
            <a:endParaRPr lang="uk-UA" sz="2400" i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4653136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Arial Black" pitchFamily="34" charset="0"/>
              </a:rPr>
              <a:t>    Дуже вражаючою постає перед нами картина прощання запорожців із Січчю, коли вони вирушають у похід:    </a:t>
            </a:r>
            <a:r>
              <a:rPr lang="uk-UA" sz="2000" i="1" dirty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lang="uk-UA" sz="2000" b="1" i="1" dirty="0">
                <a:solidFill>
                  <a:srgbClr val="C00000"/>
                </a:solidFill>
                <a:latin typeface="Arial Black" pitchFamily="34" charset="0"/>
              </a:rPr>
              <a:t>Коли рушив</a:t>
            </a:r>
            <a:r>
              <a:rPr lang="uk-UA" sz="2000" i="1" dirty="0">
                <a:solidFill>
                  <a:srgbClr val="C00000"/>
                </a:solidFill>
                <a:latin typeface="Arial Black" pitchFamily="34" charset="0"/>
              </a:rPr>
              <a:t> табір і </a:t>
            </a:r>
            <a:r>
              <a:rPr lang="uk-UA" sz="2000" b="1" i="1" dirty="0">
                <a:solidFill>
                  <a:srgbClr val="C00000"/>
                </a:solidFill>
                <a:latin typeface="Arial Black" pitchFamily="34" charset="0"/>
              </a:rPr>
              <a:t>потягся із Січі</a:t>
            </a:r>
            <a:r>
              <a:rPr lang="uk-UA" sz="2000" i="1" dirty="0">
                <a:solidFill>
                  <a:srgbClr val="C00000"/>
                </a:solidFill>
                <a:latin typeface="Arial Black" pitchFamily="34" charset="0"/>
              </a:rPr>
              <a:t>, всі запорожці </a:t>
            </a:r>
            <a:r>
              <a:rPr lang="uk-UA" sz="2000" b="1" i="1" dirty="0">
                <a:solidFill>
                  <a:srgbClr val="C00000"/>
                </a:solidFill>
                <a:latin typeface="Arial Black" pitchFamily="34" charset="0"/>
              </a:rPr>
              <a:t>повернули голови назад.</a:t>
            </a:r>
          </a:p>
          <a:p>
            <a:r>
              <a:rPr lang="uk-UA" sz="2000" b="1" i="1" dirty="0">
                <a:solidFill>
                  <a:srgbClr val="C00000"/>
                </a:solidFill>
                <a:latin typeface="Arial Black" pitchFamily="34" charset="0"/>
              </a:rPr>
              <a:t>— Прощай, наша мати! — промовили всі майже в один голос. — Нехай береже тебе Господь від усякої напасті!»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A367DC-190D-4B32-9EE4-C01565F1959B}" type="datetime1">
              <a:rPr lang="ru-RU" smtClean="0"/>
              <a:pPr>
                <a:defRPr/>
              </a:pPr>
              <a:t>28.01.2024</a:t>
            </a:fld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B97839-2BEF-4C89-A73D-E84820229F59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4" name="Рисунок 1" descr="shutterstock_324267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487"/>
            <a:ext cx="9144000" cy="693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8" descr="R11 - Nature Time 1 - Tree - 0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0688"/>
            <a:ext cx="475772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20888"/>
            <a:ext cx="719422" cy="71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3" r="30125"/>
          <a:stretch>
            <a:fillRect/>
          </a:stretch>
        </p:blipFill>
        <p:spPr bwMode="auto">
          <a:xfrm>
            <a:off x="5580112" y="1988840"/>
            <a:ext cx="3302000" cy="578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7" descr="коза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3571876"/>
            <a:ext cx="2035407" cy="213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8" descr="8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488" y="4791529"/>
            <a:ext cx="2655763" cy="217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9" descr="41 (2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4815019"/>
            <a:ext cx="1016826" cy="204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41 (2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1" y="4856420"/>
            <a:ext cx="1016826" cy="204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41 (2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815018"/>
            <a:ext cx="1016826" cy="204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41 (2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5" y="4791529"/>
            <a:ext cx="1016826" cy="204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41 (2)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4832183"/>
            <a:ext cx="1016826" cy="204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 descr="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391" y="537915"/>
            <a:ext cx="7842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 descr="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594" y="87733"/>
            <a:ext cx="6556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1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56" y="609870"/>
            <a:ext cx="6556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0" descr="1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7863" flipH="1">
            <a:off x="6766841" y="183214"/>
            <a:ext cx="464269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 descr="http://nomos.by/wp-content/uploads/2013/10/peshie_reestrovye_kazaki.jp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9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3357562"/>
            <a:ext cx="1833588" cy="21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8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52776" y="4836582"/>
            <a:ext cx="3219224" cy="217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260648"/>
            <a:ext cx="35638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Arial Black" pitchFamily="34" charset="0"/>
              </a:rPr>
              <a:t>Козаки вважали </a:t>
            </a:r>
            <a:r>
              <a:rPr lang="uk-UA" sz="2000" dirty="0">
                <a:solidFill>
                  <a:srgbClr val="FFFF00"/>
                </a:solidFill>
                <a:latin typeface="Arial Black" pitchFamily="34" charset="0"/>
              </a:rPr>
              <a:t>батьком</a:t>
            </a:r>
            <a:r>
              <a:rPr lang="uk-UA" sz="2000" dirty="0">
                <a:latin typeface="Arial Black" pitchFamily="34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Arial Black" pitchFamily="34" charset="0"/>
              </a:rPr>
              <a:t>— степ, </a:t>
            </a:r>
            <a:r>
              <a:rPr lang="uk-UA" sz="2000" dirty="0">
                <a:solidFill>
                  <a:srgbClr val="FFFF00"/>
                </a:solidFill>
                <a:latin typeface="Arial Black" pitchFamily="34" charset="0"/>
              </a:rPr>
              <a:t>матір'ю </a:t>
            </a:r>
            <a:r>
              <a:rPr lang="uk-UA" sz="2000" dirty="0">
                <a:solidFill>
                  <a:schemeClr val="bg1"/>
                </a:solidFill>
                <a:latin typeface="Arial Black" pitchFamily="34" charset="0"/>
              </a:rPr>
              <a:t>— Січ,  </a:t>
            </a:r>
            <a:r>
              <a:rPr lang="uk-UA" sz="2000" dirty="0">
                <a:solidFill>
                  <a:srgbClr val="FFFF00"/>
                </a:solidFill>
                <a:latin typeface="Arial Black" pitchFamily="34" charset="0"/>
              </a:rPr>
              <a:t>дружиною</a:t>
            </a:r>
            <a:r>
              <a:rPr lang="uk-UA" sz="2000" dirty="0">
                <a:latin typeface="Arial Black" pitchFamily="34" charset="0"/>
              </a:rPr>
              <a:t> </a:t>
            </a:r>
            <a:r>
              <a:rPr lang="uk-UA" sz="2000" dirty="0">
                <a:solidFill>
                  <a:schemeClr val="bg1"/>
                </a:solidFill>
                <a:latin typeface="Arial Black" pitchFamily="34" charset="0"/>
              </a:rPr>
              <a:t>— шаблю, а</a:t>
            </a:r>
            <a:r>
              <a:rPr lang="uk-UA" sz="2000" dirty="0">
                <a:latin typeface="Arial Black" pitchFamily="34" charset="0"/>
              </a:rPr>
              <a:t>  </a:t>
            </a:r>
            <a:r>
              <a:rPr lang="uk-UA" sz="2000" dirty="0">
                <a:solidFill>
                  <a:srgbClr val="FFFF00"/>
                </a:solidFill>
                <a:latin typeface="Arial Black" pitchFamily="34" charset="0"/>
              </a:rPr>
              <a:t>товаришем </a:t>
            </a:r>
            <a:r>
              <a:rPr lang="uk-UA" sz="2000" dirty="0">
                <a:solidFill>
                  <a:schemeClr val="bg1"/>
                </a:solidFill>
                <a:latin typeface="Arial Black" pitchFamily="34" charset="0"/>
              </a:rPr>
              <a:t>— коня.</a:t>
            </a:r>
          </a:p>
        </p:txBody>
      </p:sp>
    </p:spTree>
    <p:extLst>
      <p:ext uri="{BB962C8B-B14F-4D97-AF65-F5344CB8AC3E}">
        <p14:creationId xmlns:p14="http://schemas.microsoft.com/office/powerpoint/2010/main" val="348152953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072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4" descr="Картинки по запросу сцена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5" name="Picture 2" descr="Картинки по запросу анімація кінокамера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884368" y="5733256"/>
            <a:ext cx="861415" cy="896271"/>
          </a:xfrm>
          <a:prstGeom prst="rect">
            <a:avLst/>
          </a:prstGeom>
          <a:noFill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547664" y="5949280"/>
            <a:ext cx="55801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cs typeface="Times New Roman" pitchFamily="18" charset="0"/>
              </a:rPr>
              <a:t>Перегляд </a:t>
            </a:r>
            <a:r>
              <a:rPr kumimoji="0" lang="uk-UA" sz="20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cs typeface="Times New Roman" pitchFamily="18" charset="0"/>
              </a:rPr>
              <a:t>відеофрагменту</a:t>
            </a:r>
            <a:r>
              <a:rPr kumimoji="0" lang="uk-UA" sz="20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 Black" pitchFamily="34" charset="0"/>
                <a:cs typeface="Times New Roman" pitchFamily="18" charset="0"/>
              </a:rPr>
              <a:t> із кінофільму «Тарас Бульба» -  «Січ»</a:t>
            </a:r>
            <a:endParaRPr kumimoji="0" lang="uk-UA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1" name="Picture 4" descr="Картинки по запросу запорізька січ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23750" r="8266" b="21650"/>
          <a:stretch>
            <a:fillRect/>
          </a:stretch>
        </p:blipFill>
        <p:spPr bwMode="auto">
          <a:xfrm>
            <a:off x="1619672" y="3212976"/>
            <a:ext cx="5662322" cy="275178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2924944"/>
            <a:ext cx="1823701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1" descr="Картинки по запросу казак мультик"/>
          <p:cNvPicPr>
            <a:picLocks noChangeAspect="1" noChangeArrowheads="1"/>
          </p:cNvPicPr>
          <p:nvPr/>
        </p:nvPicPr>
        <p:blipFill>
          <a:blip r:embed="rId7" cstate="print"/>
          <a:srcRect b="-60"/>
          <a:stretch>
            <a:fillRect/>
          </a:stretch>
        </p:blipFill>
        <p:spPr bwMode="auto">
          <a:xfrm>
            <a:off x="5940152" y="3717032"/>
            <a:ext cx="1872208" cy="225727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051720" y="1988840"/>
            <a:ext cx="5328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bg1"/>
                </a:solidFill>
                <a:latin typeface="Arial Black" pitchFamily="34" charset="0"/>
              </a:rPr>
              <a:t>Давайте ж разом із Тарасом Бульбою та його синами — Остапом і Андрієм — героями повісті — вирушимо на Запорізьку Січ.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2780928"/>
            <a:ext cx="8640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>
                <a:latin typeface="Arial Black" pitchFamily="34" charset="0"/>
              </a:rPr>
              <a:t>«… і завелося козацтво — цей широкий </a:t>
            </a:r>
            <a:r>
              <a:rPr lang="uk-UA" sz="2000" dirty="0" err="1">
                <a:latin typeface="Arial Black" pitchFamily="34" charset="0"/>
              </a:rPr>
              <a:t>гуляцький</a:t>
            </a:r>
            <a:r>
              <a:rPr lang="uk-UA" sz="2000" dirty="0">
                <a:latin typeface="Arial Black" pitchFamily="34" charset="0"/>
              </a:rPr>
              <a:t> заміс української натури, — і коли всі перевози, яри та байраки, всі зручні місця засіялися козаками, що їм і ліку ніхто не знав, і сміливі товариші їхні могли відповісти султанові, охочому знати про їхнє число: «А хто їх знає! У нас їх по всьому степу: що байрак, то й козак».</a:t>
            </a:r>
            <a:endParaRPr lang="en-US" sz="2000" dirty="0">
              <a:latin typeface="Arial Black" pitchFamily="34" charset="0"/>
            </a:endParaRPr>
          </a:p>
          <a:p>
            <a:pPr algn="just"/>
            <a:r>
              <a:rPr lang="en-US" sz="2000" dirty="0">
                <a:latin typeface="Arial Black" pitchFamily="34" charset="0"/>
              </a:rPr>
              <a:t> </a:t>
            </a:r>
            <a:r>
              <a:rPr lang="uk-UA" sz="2000" dirty="0">
                <a:latin typeface="Arial Black" pitchFamily="34" charset="0"/>
              </a:rPr>
              <a:t>«</a:t>
            </a:r>
            <a:r>
              <a:rPr lang="ru-RU" sz="2000" dirty="0">
                <a:latin typeface="Arial Black" pitchFamily="34" charset="0"/>
              </a:rPr>
              <a:t>…</a:t>
            </a:r>
            <a:r>
              <a:rPr lang="uk-UA" sz="2000" dirty="0">
                <a:latin typeface="Arial Black" pitchFamily="34" charset="0"/>
              </a:rPr>
              <a:t>Це був справді надзвичайний вияв української сили: його викресало з народних грудей кресало лиха. …Усім відомо вже з історії, як козацька безнастанна боротьба і невсипуще життя порятували Європу від бусурменських наскоків, які щохвилини загрожували їй повною руїною.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10527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0000FF"/>
                </a:solidFill>
                <a:latin typeface="Arial Black" pitchFamily="34" charset="0"/>
              </a:rPr>
              <a:t>Виразне прочитання  фрагментів повісті </a:t>
            </a:r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 </a:t>
            </a:r>
          </a:p>
        </p:txBody>
      </p:sp>
      <p:pic>
        <p:nvPicPr>
          <p:cNvPr id="5" name="Picture 4" descr="ÐÐ°ÑÑÐ¸Ð½ÐºÐ¸ Ð¿Ð¾ Ð·Ð°Ð¿ÑÐ¾ÑÑ Ð¿Ð¾Ð²ÑÑÑÑ Â«Ð¢Ð°ÑÐ°Ñ ÐÑÐ»ÑÐ±Ð°Â»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1790531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2" descr="http://upload.wikimedia.org/wikipedia/uk/e/e2/%D0%9A%D0%BE%D0%B7%D0%B0%D0%BA_%D0%9E%D0%BA%D0%B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3648" y="908720"/>
            <a:ext cx="115421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35696" y="10527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0000FF"/>
                </a:solidFill>
                <a:latin typeface="Arial Black" pitchFamily="34" charset="0"/>
              </a:rPr>
              <a:t>Виразне прочитання  фрагментів повісті </a:t>
            </a:r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 </a:t>
            </a:r>
          </a:p>
        </p:txBody>
      </p:sp>
      <p:pic>
        <p:nvPicPr>
          <p:cNvPr id="5" name="Picture 4" descr="ÐÐ°ÑÑÐ¸Ð½ÐºÐ¸ Ð¿Ð¾ Ð·Ð°Ð¿ÑÐ¾ÑÑ Ð¿Ð¾Ð²ÑÑÑÑ Â«Ð¢Ð°ÑÐ°Ñ ÐÑÐ»ÑÐ±Ð°Â»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1790531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2" descr="http://upload.wikimedia.org/wikipedia/uk/e/e2/%D0%9A%D0%BE%D0%B7%D0%B0%D0%BA_%D0%9E%D0%BA%D0%B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03648" y="908720"/>
            <a:ext cx="115421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2764572"/>
            <a:ext cx="89644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 Black" pitchFamily="34" charset="0"/>
              </a:rPr>
              <a:t>    </a:t>
            </a:r>
            <a:r>
              <a:rPr lang="uk-UA" sz="2000" dirty="0">
                <a:latin typeface="Arial Black" pitchFamily="34" charset="0"/>
              </a:rPr>
              <a:t>Королі польські, ставши замість удільних князів володарями цих просторих земель, хоч би й далекими та слабосилими, зрозуміли, чого варте козацтво і яку може дати користь така войовнича вартова сила. Вони потурали йому і улесливо шукали з ним згоди. </a:t>
            </a:r>
            <a:endParaRPr lang="en-US" sz="2000" dirty="0">
              <a:latin typeface="Arial Black" pitchFamily="34" charset="0"/>
            </a:endParaRPr>
          </a:p>
          <a:p>
            <a:pPr algn="just"/>
            <a:r>
              <a:rPr lang="en-US" sz="2000" dirty="0">
                <a:latin typeface="Arial Black" pitchFamily="34" charset="0"/>
              </a:rPr>
              <a:t>   </a:t>
            </a:r>
            <a:r>
              <a:rPr lang="uk-UA" sz="2000" dirty="0">
                <a:latin typeface="Arial Black" pitchFamily="34" charset="0"/>
              </a:rPr>
              <a:t>Під їхньою, хоч і далекою, владою гетьмани, з-поміж козаків таки обрані, єднали околиці й курені в полки та належні округи. Не було це </a:t>
            </a:r>
            <a:r>
              <a:rPr lang="uk-UA" sz="2000" dirty="0" err="1">
                <a:latin typeface="Arial Black" pitchFamily="34" charset="0"/>
              </a:rPr>
              <a:t>лавне</a:t>
            </a:r>
            <a:r>
              <a:rPr lang="uk-UA" sz="2000" dirty="0">
                <a:latin typeface="Arial Black" pitchFamily="34" charset="0"/>
              </a:rPr>
              <a:t> рекрутоване військо, — такого ніхто б і не побачив; та на випадок війни й посполитого рушення за вісім днів, не більше, усе козацтво було вже на конях і при зброї, маючи тільки один червінець платні від короля, і за два тижні набиралося таке військо, якого не набрати жодній рекрутчині.</a:t>
            </a:r>
          </a:p>
        </p:txBody>
      </p:sp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35696" y="1052736"/>
            <a:ext cx="75608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0000FF"/>
                </a:solidFill>
                <a:latin typeface="Arial Black" pitchFamily="34" charset="0"/>
              </a:rPr>
              <a:t>Виразне прочитання  фрагментів повісті </a:t>
            </a:r>
            <a:r>
              <a:rPr lang="uk-UA" sz="2000" dirty="0">
                <a:solidFill>
                  <a:srgbClr val="C00000"/>
                </a:solidFill>
                <a:latin typeface="Arial Black" pitchFamily="34" charset="0"/>
              </a:rPr>
              <a:t> </a:t>
            </a:r>
          </a:p>
        </p:txBody>
      </p:sp>
      <p:pic>
        <p:nvPicPr>
          <p:cNvPr id="5" name="Picture 4" descr="ÐÐ°ÑÑÐ¸Ð½ÐºÐ¸ Ð¿Ð¾ Ð·Ð°Ð¿ÑÐ¾ÑÑ Ð¿Ð¾Ð²ÑÑÑÑ Â«Ð¢Ð°ÑÐ°Ñ ÐÑÐ»ÑÐ±Ð°Â»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1410721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Picture 2" descr="http://upload.wikimedia.org/wikipedia/uk/e/e2/%D0%9A%D0%BE%D0%B7%D0%B0%D0%BA_%D0%9E%D0%BA%D0%BE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87624" y="404664"/>
            <a:ext cx="1154216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5536" y="2430760"/>
            <a:ext cx="856895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Похід кінчався — усі вояки розходилися по луках та </a:t>
            </a:r>
            <a:r>
              <a:rPr kumimoji="0" lang="uk-UA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ла</a:t>
            </a:r>
            <a:r>
              <a:rPr lang="en-US" sz="2000" dirty="0">
                <a:solidFill>
                  <a:srgbClr val="0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uk-UA" sz="2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нах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, на дніпровські перевози — ловили рибу, торгували, варили пиво і всі були вільними козаками. Тогочасні чужинці справедливо дивувалися надзвичайним талантам козацьким. Не було такого ремесла, що його не знав би козак: спорядити воза, натерти пороху, справити ковальську, слюсарську роботу, … — усе це було йому до снаги</a:t>
            </a:r>
            <a:r>
              <a:rPr lang="uk-UA" sz="2000" dirty="0">
                <a:latin typeface="Arial Black" pitchFamily="34" charset="0"/>
              </a:rPr>
              <a:t>»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6" name="Picture 2" descr="http://kazaki.bryansk.in/i/logo/k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373216"/>
            <a:ext cx="2656113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kazaki.bryansk.in/i/logo/k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301208"/>
            <a:ext cx="2533596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kazaki.bryansk.in/i/logo/k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48798"/>
            <a:ext cx="2699792" cy="150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0071" y="4941168"/>
            <a:ext cx="913392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630238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Тут козацька вдача набувала шаленого, могутнього розмаху і дужої постави.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1_V.I.P.files!!!\dok\Ратушна Н.М\Свитки\7af3926dad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131840" y="2780928"/>
            <a:ext cx="301556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Консультація </a:t>
            </a:r>
          </a:p>
          <a:p>
            <a:pPr algn="ctr"/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з теорії </a:t>
            </a:r>
          </a:p>
          <a:p>
            <a:pPr algn="ctr"/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літератури</a:t>
            </a:r>
            <a:endParaRPr lang="uk-UA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" name="Содержимое 3" descr="1263140354_1768735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474">
                        <a14:foregroundMark x1="20789" y1="9000" x2="20789" y2="9000"/>
                        <a14:foregroundMark x1="24211" y1="11200" x2="24211" y2="11200"/>
                        <a14:foregroundMark x1="12632" y1="11600" x2="12632" y2="11600"/>
                        <a14:foregroundMark x1="15789" y1="10200" x2="15789" y2="10200"/>
                        <a14:foregroundMark x1="21316" y1="6000" x2="21316" y2="6000"/>
                        <a14:foregroundMark x1="28158" y1="9400" x2="28158" y2="9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809382" y="0"/>
            <a:ext cx="433461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https://cdn.27.ua/799/77/b6/227254_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1988840"/>
            <a:ext cx="1723564" cy="276531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43101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2" descr="D:\1_V.I.P.files!!!\dok\Ратушна Н.М\Свитки\7af3926dad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Содержимое 3" descr="1263140354_176873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268413"/>
            <a:ext cx="2733675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Прямоугольник 9"/>
          <p:cNvSpPr>
            <a:spLocks noChangeArrowheads="1"/>
          </p:cNvSpPr>
          <p:nvPr/>
        </p:nvSpPr>
        <p:spPr bwMode="auto">
          <a:xfrm>
            <a:off x="2915816" y="2132856"/>
            <a:ext cx="29337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i="1" dirty="0">
                <a:solidFill>
                  <a:srgbClr val="0000CC"/>
                </a:solidFill>
                <a:latin typeface="Arial Black" pitchFamily="34" charset="0"/>
              </a:rPr>
              <a:t>Повість - </a:t>
            </a:r>
            <a:r>
              <a:rPr lang="uk-UA" sz="2000" i="1" dirty="0">
                <a:latin typeface="Arial Black" pitchFamily="34" charset="0"/>
              </a:rPr>
              <a:t>епічний прозовий твір із однолінійним сюжетом, де акцентується увага на аналізі одного чи кількох </a:t>
            </a:r>
          </a:p>
          <a:p>
            <a:pPr algn="ctr"/>
            <a:r>
              <a:rPr lang="uk-UA" sz="2000" i="1" dirty="0">
                <a:latin typeface="Arial Black" pitchFamily="34" charset="0"/>
              </a:rPr>
              <a:t>конфліктів і характерів.</a:t>
            </a:r>
            <a:endParaRPr lang="uk-UA" sz="2000" dirty="0">
              <a:latin typeface="Arial Black" pitchFamily="34" charset="0"/>
            </a:endParaRPr>
          </a:p>
        </p:txBody>
      </p:sp>
      <p:pic>
        <p:nvPicPr>
          <p:cNvPr id="12" name="Picture 4" descr="ÐÐ°ÑÑÐ¸Ð½ÐºÐ¸ Ð¿Ð¾ Ð·Ð°Ð¿ÑÐ¾ÑÑ Ð¿Ð¾Ð²ÑÑÑÑ Â«Ð¢Ð°ÑÐ°Ñ ÐÑÐ»ÑÐ±Ð°Â»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916832"/>
            <a:ext cx="2061824" cy="27363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2" descr="D:\1_V.I.P.files!!!\dok\Ратушна Н.М\Свитки\7af3926dad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Содержимое 3" descr="1263140354_176873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268413"/>
            <a:ext cx="2733675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Box 5"/>
          <p:cNvSpPr txBox="1">
            <a:spLocks noChangeArrowheads="1"/>
          </p:cNvSpPr>
          <p:nvPr/>
        </p:nvSpPr>
        <p:spPr bwMode="auto">
          <a:xfrm>
            <a:off x="1835696" y="1484784"/>
            <a:ext cx="42514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altLang="ru-RU" sz="28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Жанр і композиція: </a:t>
            </a:r>
            <a:endParaRPr lang="ru-RU" altLang="ru-RU" sz="2800" b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39975" y="1989138"/>
            <a:ext cx="3527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24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історична</a:t>
            </a:r>
            <a:r>
              <a:rPr lang="ru-RU" altLang="ru-RU" sz="24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altLang="ru-RU" sz="24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повість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403648" y="2492896"/>
            <a:ext cx="496827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altLang="ru-RU" sz="2000" b="1" dirty="0">
                <a:latin typeface="Arial Black" pitchFamily="34" charset="0"/>
                <a:cs typeface="Times New Roman" pitchFamily="18" charset="0"/>
              </a:rPr>
              <a:t>У центрі оповідання — доля козацького полковника Тараса Бульби та двох його </a:t>
            </a:r>
            <a:r>
              <a:rPr lang="uk-UA" altLang="ru-RU" sz="2000" b="1" dirty="0">
                <a:solidFill>
                  <a:srgbClr val="006600"/>
                </a:solidFill>
                <a:latin typeface="Arial Black" pitchFamily="34" charset="0"/>
                <a:cs typeface="Times New Roman" pitchFamily="18" charset="0"/>
              </a:rPr>
              <a:t>синів. </a:t>
            </a:r>
          </a:p>
          <a:p>
            <a:r>
              <a:rPr lang="uk-UA" altLang="ru-RU" sz="2000" b="1" i="1" dirty="0">
                <a:solidFill>
                  <a:srgbClr val="006600"/>
                </a:solidFill>
                <a:latin typeface="Arial Black" pitchFamily="34" charset="0"/>
                <a:cs typeface="Times New Roman" pitchFamily="18" charset="0"/>
              </a:rPr>
              <a:t>Зав’язка </a:t>
            </a:r>
            <a:r>
              <a:rPr lang="uk-UA" altLang="ru-RU" sz="2000" b="1" dirty="0">
                <a:latin typeface="Arial Black" pitchFamily="34" charset="0"/>
                <a:cs typeface="Times New Roman" pitchFamily="18" charset="0"/>
              </a:rPr>
              <a:t>— приїзд колишніх бурсаків в батьківський дім. </a:t>
            </a:r>
            <a:r>
              <a:rPr lang="uk-UA" altLang="ru-RU" sz="2000" b="1" i="1" dirty="0">
                <a:solidFill>
                  <a:srgbClr val="006600"/>
                </a:solidFill>
                <a:latin typeface="Arial Black" pitchFamily="34" charset="0"/>
                <a:cs typeface="Times New Roman" pitchFamily="18" charset="0"/>
              </a:rPr>
              <a:t>Кульмінацій</a:t>
            </a:r>
            <a:r>
              <a:rPr lang="uk-UA" altLang="ru-RU" sz="2000" b="1" dirty="0">
                <a:solidFill>
                  <a:srgbClr val="0066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uk-UA" altLang="ru-RU" sz="2000" b="1" dirty="0">
                <a:latin typeface="Arial Black" pitchFamily="34" charset="0"/>
                <a:cs typeface="Times New Roman" pitchFamily="18" charset="0"/>
              </a:rPr>
              <a:t>декілька. </a:t>
            </a:r>
          </a:p>
          <a:p>
            <a:r>
              <a:rPr lang="uk-UA" altLang="ru-RU" sz="2000" b="1" i="1" dirty="0">
                <a:solidFill>
                  <a:srgbClr val="006600"/>
                </a:solidFill>
                <a:latin typeface="Arial Black" pitchFamily="34" charset="0"/>
                <a:cs typeface="Times New Roman" pitchFamily="18" charset="0"/>
              </a:rPr>
              <a:t>Розв’язка </a:t>
            </a:r>
            <a:r>
              <a:rPr lang="uk-UA" altLang="ru-RU" sz="2000" b="1" dirty="0">
                <a:latin typeface="Arial Black" pitchFamily="34" charset="0"/>
                <a:cs typeface="Times New Roman" pitchFamily="18" charset="0"/>
              </a:rPr>
              <a:t>— загибель самого Тараса Бульби.</a:t>
            </a:r>
          </a:p>
        </p:txBody>
      </p:sp>
      <p:pic>
        <p:nvPicPr>
          <p:cNvPr id="9" name="Picture 2" descr="http://upload.wikimedia.org/wikipedia/uk/e/e2/%D0%9A%D0%BE%D0%B7%D0%B0%D0%BA_%D0%9E%D0%BA%D0%BE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8104" y="2276872"/>
            <a:ext cx="1756287" cy="30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0" name="Picture 2" descr="D:\1_V.I.P.files!!!\dok\Ратушна Н.М\Свитки\7af3926dad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Содержимое 3" descr="1263140354_176873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268413"/>
            <a:ext cx="2733675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Box 4"/>
          <p:cNvSpPr txBox="1">
            <a:spLocks noChangeArrowheads="1"/>
          </p:cNvSpPr>
          <p:nvPr/>
        </p:nvSpPr>
        <p:spPr bwMode="auto">
          <a:xfrm>
            <a:off x="3563888" y="1340768"/>
            <a:ext cx="15247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altLang="ru-RU" sz="36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Тема</a:t>
            </a:r>
            <a:endParaRPr lang="ru-RU" altLang="ru-RU" sz="3600" b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8" name="Picture 4" descr="ÐÐ°ÑÑÐ¸Ð½ÐºÐ¸ Ð¿Ð¾ Ð·Ð°Ð¿ÑÐ¾ÑÑ Ð¿Ð¾Ð²ÑÑÑÑ Â«Ð¢Ð°ÑÐ°Ñ ÐÑÐ»ÑÐ±Ð°Â»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924944"/>
            <a:ext cx="1663255" cy="2207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15616" y="1700808"/>
            <a:ext cx="5112444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altLang="ru-RU" sz="2000" b="1" dirty="0">
                <a:latin typeface="Arial Black" pitchFamily="34" charset="0"/>
                <a:cs typeface="Times New Roman" pitchFamily="18" charset="0"/>
              </a:rPr>
              <a:t>Зображення історичних подій </a:t>
            </a:r>
          </a:p>
          <a:p>
            <a:pPr algn="ctr"/>
            <a:r>
              <a:rPr lang="uk-UA" altLang="ru-RU" sz="2000" b="1" dirty="0">
                <a:latin typeface="Arial Black" pitchFamily="34" charset="0"/>
                <a:cs typeface="Times New Roman" pitchFamily="18" charset="0"/>
              </a:rPr>
              <a:t>ХVІ – ХVІІ століття в Україні,</a:t>
            </a:r>
          </a:p>
          <a:p>
            <a:pPr algn="ctr"/>
            <a:r>
              <a:rPr lang="uk-UA" altLang="ru-RU" sz="2000" b="1" dirty="0">
                <a:latin typeface="Arial Black" pitchFamily="34" charset="0"/>
                <a:cs typeface="Times New Roman" pitchFamily="18" charset="0"/>
              </a:rPr>
              <a:t> побуту, звичаїв Запорізької Січі.</a:t>
            </a:r>
          </a:p>
          <a:p>
            <a:endParaRPr lang="ru-RU" altLang="ru-RU" dirty="0"/>
          </a:p>
        </p:txBody>
      </p:sp>
      <p:sp>
        <p:nvSpPr>
          <p:cNvPr id="4105" name="TextBox 6"/>
          <p:cNvSpPr txBox="1">
            <a:spLocks noChangeArrowheads="1"/>
          </p:cNvSpPr>
          <p:nvPr/>
        </p:nvSpPr>
        <p:spPr bwMode="auto">
          <a:xfrm>
            <a:off x="3707904" y="2636912"/>
            <a:ext cx="126669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altLang="ru-RU" sz="36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Ідея</a:t>
            </a:r>
            <a:endParaRPr lang="ru-RU" altLang="ru-RU" sz="3600" b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339752" y="3140968"/>
            <a:ext cx="3672408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altLang="ru-RU" sz="2000" b="1" dirty="0">
                <a:latin typeface="Arial Black" pitchFamily="34" charset="0"/>
                <a:cs typeface="Times New Roman" pitchFamily="18" charset="0"/>
              </a:rPr>
              <a:t>Уславлення військового товариства, звеличення подвигу, патріотизму, </a:t>
            </a:r>
          </a:p>
          <a:p>
            <a:pPr algn="ctr"/>
            <a:r>
              <a:rPr lang="uk-UA" altLang="ru-RU" sz="2000" b="1" dirty="0">
                <a:latin typeface="Arial Black" pitchFamily="34" charset="0"/>
                <a:cs typeface="Times New Roman" pitchFamily="18" charset="0"/>
              </a:rPr>
              <a:t>відданості ідеї </a:t>
            </a:r>
          </a:p>
          <a:p>
            <a:pPr algn="ctr"/>
            <a:r>
              <a:rPr lang="uk-UA" altLang="ru-RU" sz="2000" b="1" dirty="0">
                <a:latin typeface="Arial Black" pitchFamily="34" charset="0"/>
                <a:cs typeface="Times New Roman" pitchFamily="18" charset="0"/>
              </a:rPr>
              <a:t>захисту рідної землі.</a:t>
            </a:r>
          </a:p>
          <a:p>
            <a:pPr algn="ctr"/>
            <a:endParaRPr lang="ru-RU" altLang="ru-RU" dirty="0"/>
          </a:p>
        </p:txBody>
      </p:sp>
      <p:pic>
        <p:nvPicPr>
          <p:cNvPr id="12" name="Picture 2" descr="http://upload.wikimedia.org/wikipedia/uk/e/e2/%D0%9A%D0%BE%D0%B7%D0%B0%D0%BA_%D0%9E%D0%BA%D0%BE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36096" y="2420888"/>
            <a:ext cx="1756287" cy="30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07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70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 descr="ÐÐ°ÑÑÐ¸Ð½ÐºÐ¸ Ð¿Ð¾ Ð·Ð°Ð¿ÑÐ¾ÑÑ ÐÑÐ´ÑÑÑÐ½Ð¸Ðº ÑÐºÑÐ°ÑÐ½ÑÑÐºÐ° Ð»ÑÑÐµÑÐ°ÑÑÑÐ° 9 ÐºÐ»Ð°Ñ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4653136"/>
            <a:ext cx="1307442" cy="19736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Picture 8" descr="Описание: C:\Documents and Settings\XP\Мои документы\Смайли\356539_html_m19c2000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760" y="0"/>
            <a:ext cx="2160240" cy="163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691680" y="1268760"/>
            <a:ext cx="64087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latin typeface="Arial Black" pitchFamily="34" charset="0"/>
              </a:rPr>
              <a:t>Повість «Тарас Бульба» (переклад М. Садовського і </a:t>
            </a:r>
            <a:r>
              <a:rPr lang="en-US" sz="3200" b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uk-UA" sz="3200" b="1" dirty="0">
                <a:solidFill>
                  <a:schemeClr val="bg1"/>
                </a:solidFill>
                <a:latin typeface="Arial Black" pitchFamily="34" charset="0"/>
              </a:rPr>
              <a:t>М. Рильського, за ред. І.Малковича). 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Arial Black" pitchFamily="34" charset="0"/>
              </a:rPr>
              <a:t>Сюжет твору.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  <a:latin typeface="Arial Black" pitchFamily="34" charset="0"/>
              </a:rPr>
              <a:t> Внутрішній епічний розмах </a:t>
            </a:r>
            <a:endParaRPr lang="uk-UA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1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07485"/>
            <a:ext cx="3059832" cy="605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2" descr="D:\1_V.I.P.files!!!\dok\Ратушна Н.М\Свитки\7af3926dadb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Содержимое 3" descr="1263140354_176873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5963" y="1052513"/>
            <a:ext cx="27336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75656" y="2204864"/>
            <a:ext cx="4896544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400" b="1" dirty="0">
                <a:latin typeface="Arial Black" pitchFamily="34" charset="0"/>
                <a:cs typeface="Times New Roman" pitchFamily="18" charset="0"/>
              </a:rPr>
              <a:t>- </a:t>
            </a:r>
            <a:r>
              <a:rPr lang="uk-UA" altLang="ru-RU" sz="2400" b="1" dirty="0">
                <a:latin typeface="Arial Black" pitchFamily="34" charset="0"/>
                <a:cs typeface="Times New Roman" pitchFamily="18" charset="0"/>
              </a:rPr>
              <a:t>Захист рідної землі. </a:t>
            </a:r>
          </a:p>
          <a:p>
            <a:r>
              <a:rPr lang="uk-UA" altLang="ru-RU" sz="2400" b="1" dirty="0">
                <a:latin typeface="Arial Black" pitchFamily="34" charset="0"/>
                <a:cs typeface="Times New Roman" pitchFamily="18" charset="0"/>
              </a:rPr>
              <a:t>- Моральний вибір. </a:t>
            </a:r>
          </a:p>
          <a:p>
            <a:r>
              <a:rPr lang="uk-UA" altLang="ru-RU" sz="2400" b="1" dirty="0">
                <a:latin typeface="Arial Black" pitchFamily="34" charset="0"/>
                <a:cs typeface="Times New Roman" pitchFamily="18" charset="0"/>
              </a:rPr>
              <a:t>- Єдність, згуртованість – запорука перемоги. </a:t>
            </a:r>
          </a:p>
          <a:p>
            <a:r>
              <a:rPr lang="uk-UA" altLang="ru-RU" sz="2400" b="1" dirty="0">
                <a:latin typeface="Arial Black" pitchFamily="34" charset="0"/>
                <a:cs typeface="Times New Roman" pitchFamily="18" charset="0"/>
              </a:rPr>
              <a:t>- Кохання, вірність, самопожертва. </a:t>
            </a:r>
          </a:p>
          <a:p>
            <a:r>
              <a:rPr lang="uk-UA" altLang="ru-RU" sz="2400" b="1" dirty="0">
                <a:latin typeface="Arial Black" pitchFamily="34" charset="0"/>
                <a:cs typeface="Times New Roman" pitchFamily="18" charset="0"/>
              </a:rPr>
              <a:t>- Стосунки батьків і дітей. </a:t>
            </a:r>
          </a:p>
          <a:p>
            <a:r>
              <a:rPr lang="uk-UA" altLang="ru-RU" sz="2400" b="1" dirty="0">
                <a:latin typeface="Arial Black" pitchFamily="34" charset="0"/>
                <a:cs typeface="Times New Roman" pitchFamily="18" charset="0"/>
              </a:rPr>
              <a:t>- Честь і зрада.</a:t>
            </a:r>
          </a:p>
          <a:p>
            <a:endParaRPr lang="ru-RU" alt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11760" y="1268760"/>
            <a:ext cx="3475631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alt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Проблематика  </a:t>
            </a:r>
          </a:p>
          <a:p>
            <a:pPr algn="ctr">
              <a:defRPr/>
            </a:pPr>
            <a:r>
              <a:rPr lang="uk-UA" alt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повісті:</a:t>
            </a:r>
            <a:endParaRPr lang="uk-UA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2" descr="http://upload.wikimedia.org/wikipedia/uk/e/e2/%D0%9A%D0%BE%D0%B7%D0%B0%D0%BA_%D0%9E%D0%BA%D0%BE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112" y="2204864"/>
            <a:ext cx="1756287" cy="30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0_5f135_8c02b0a8_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77072"/>
            <a:ext cx="3384550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1196752"/>
            <a:ext cx="3272819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uk-UA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Домашнє </a:t>
            </a:r>
          </a:p>
          <a:p>
            <a:pPr algn="ctr">
              <a:defRPr/>
            </a:pPr>
            <a:r>
              <a:rPr lang="uk-UA" sz="5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завдання</a:t>
            </a:r>
            <a:endParaRPr lang="ru-RU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35844" name="Picture 4" descr="C:\Users\Юлия\Desktop\article21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0"/>
            <a:ext cx="1098550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C:\Users\Юлия\Desktop\article21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15816" y="3212976"/>
            <a:ext cx="792088" cy="90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4211960" y="836712"/>
            <a:ext cx="4608512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1) Прочитати 5 - 8 розділи повісті;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2) Скласти кодекс козацтва, спираючись на повість М. Гоголя «Тарас Бульба»;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3) Виписати цитати для характеристики образу Тараса Бульби (</a:t>
            </a:r>
            <a:r>
              <a:rPr kumimoji="0" lang="uk-UA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І варіант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);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4) Виписати описи інтер’єру житла Тараса Бульби (</a:t>
            </a:r>
            <a:r>
              <a:rPr kumimoji="0" lang="uk-UA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ІІ варіант</a:t>
            </a:r>
            <a:r>
              <a:rPr kumimoji="0" lang="uk-UA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);</a:t>
            </a:r>
          </a:p>
          <a:p>
            <a:r>
              <a:rPr lang="uk-UA" dirty="0">
                <a:latin typeface="Arial Black" pitchFamily="34" charset="0"/>
              </a:rPr>
              <a:t>5) Підготувати виразне читання в особах розмову Андрія із донькою воєводи  (</a:t>
            </a:r>
            <a:r>
              <a:rPr lang="uk-UA" i="1" dirty="0">
                <a:latin typeface="Arial Black" pitchFamily="34" charset="0"/>
              </a:rPr>
              <a:t>індивідуальне завдання</a:t>
            </a:r>
            <a:r>
              <a:rPr lang="uk-UA" dirty="0">
                <a:latin typeface="Arial Black" pitchFamily="34" charset="0"/>
              </a:rPr>
              <a:t>)</a:t>
            </a:r>
          </a:p>
          <a:p>
            <a:r>
              <a:rPr lang="uk-UA" dirty="0">
                <a:latin typeface="Arial Black" pitchFamily="34" charset="0"/>
              </a:rPr>
              <a:t>6) Сюжет повісті «Тарас Бульба» в музиці та кіномистецтві (</a:t>
            </a:r>
            <a:r>
              <a:rPr lang="uk-UA" i="1" dirty="0">
                <a:latin typeface="Arial Black" pitchFamily="34" charset="0"/>
              </a:rPr>
              <a:t>індивідуальне завдання</a:t>
            </a:r>
            <a:r>
              <a:rPr lang="uk-UA" dirty="0">
                <a:latin typeface="Arial Black" pitchFamily="34" charset="0"/>
              </a:rPr>
              <a:t>)</a:t>
            </a:r>
          </a:p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!system files\Мои документы\100437860_3085196_1_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51" b="89677" l="0" r="96119">
                        <a14:foregroundMark x1="27910" y1="63656" x2="27910" y2="63656"/>
                        <a14:foregroundMark x1="24478" y1="60000" x2="24478" y2="60000"/>
                        <a14:foregroundMark x1="24179" y1="60215" x2="23134" y2="60215"/>
                        <a14:foregroundMark x1="19701" y1="59355" x2="19701" y2="59355"/>
                        <a14:foregroundMark x1="17164" y1="57634" x2="17164" y2="57634"/>
                        <a14:foregroundMark x1="14179" y1="54409" x2="14179" y2="54409"/>
                        <a14:foregroundMark x1="12388" y1="55054" x2="12388" y2="55054"/>
                        <a14:foregroundMark x1="10149" y1="50538" x2="10149" y2="50538"/>
                        <a14:foregroundMark x1="9851" y1="46667" x2="9851" y2="46667"/>
                        <a14:foregroundMark x1="8060" y1="43226" x2="8060" y2="43226"/>
                        <a14:foregroundMark x1="9254" y1="41290" x2="9254" y2="41290"/>
                        <a14:foregroundMark x1="37015" y1="39140" x2="37015" y2="39140"/>
                        <a14:foregroundMark x1="37313" y1="45161" x2="38060" y2="45591"/>
                        <a14:foregroundMark x1="90597" y1="60000" x2="90597" y2="60000"/>
                        <a14:foregroundMark x1="92090" y1="51398" x2="92090" y2="51398"/>
                        <a14:foregroundMark x1="92090" y1="51828" x2="92090" y2="51828"/>
                        <a14:foregroundMark x1="81343" y1="50968" x2="81343" y2="50968"/>
                        <a14:foregroundMark x1="91940" y1="48172" x2="91940" y2="48172"/>
                        <a14:foregroundMark x1="91045" y1="44516" x2="91045" y2="44516"/>
                        <a14:foregroundMark x1="90746" y1="40860" x2="90746" y2="40860"/>
                        <a14:foregroundMark x1="91045" y1="36344" x2="91045" y2="36344"/>
                        <a14:foregroundMark x1="94179" y1="44301" x2="94179" y2="44946"/>
                        <a14:foregroundMark x1="94179" y1="45161" x2="94179" y2="45161"/>
                        <a14:foregroundMark x1="93433" y1="39570" x2="93433" y2="39570"/>
                        <a14:foregroundMark x1="92836" y1="35269" x2="92836" y2="35269"/>
                        <a14:foregroundMark x1="95224" y1="49032" x2="95224" y2="49032"/>
                        <a14:foregroundMark x1="89254" y1="28172" x2="89254" y2="28172"/>
                        <a14:foregroundMark x1="88209" y1="24301" x2="88806" y2="24946"/>
                        <a14:foregroundMark x1="91791" y1="27312" x2="91791" y2="27312"/>
                        <a14:foregroundMark x1="92836" y1="33118" x2="92836" y2="33118"/>
                        <a14:foregroundMark x1="92537" y1="28602" x2="92537" y2="28602"/>
                        <a14:foregroundMark x1="88806" y1="23226" x2="88209" y2="22796"/>
                        <a14:foregroundMark x1="84179" y1="18065" x2="84179" y2="18065"/>
                        <a14:foregroundMark x1="84328" y1="14839" x2="84328" y2="14839"/>
                        <a14:foregroundMark x1="83134" y1="11828" x2="83134" y2="11828"/>
                        <a14:foregroundMark x1="83134" y1="13118" x2="83134" y2="13118"/>
                        <a14:foregroundMark x1="68955" y1="13763" x2="68955" y2="13763"/>
                        <a14:foregroundMark x1="71045" y1="11398" x2="71045" y2="11398"/>
                        <a14:foregroundMark x1="67463" y1="13118" x2="67463" y2="13118"/>
                        <a14:foregroundMark x1="65672" y1="14409" x2="65672" y2="14409"/>
                        <a14:foregroundMark x1="61194" y1="12688" x2="61194" y2="12688"/>
                        <a14:foregroundMark x1="62090" y1="11183" x2="62090" y2="11183"/>
                        <a14:foregroundMark x1="63433" y1="9677" x2="63433" y2="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444208" cy="5062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835696" y="5301208"/>
            <a:ext cx="70922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80975" algn="r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latin typeface="Arial Black" pitchFamily="34" charset="0"/>
              </a:rPr>
              <a:t>«Тарас Бульба» </a:t>
            </a:r>
            <a:r>
              <a:rPr kumimoji="0" lang="uk-UA" sz="2000" b="0" i="1" u="none" strike="noStrike" cap="none" normalizeH="0" baseline="0" dirty="0">
                <a:ln>
                  <a:noFill/>
                </a:ln>
                <a:effectLst/>
                <a:latin typeface="Arial Black" pitchFamily="34" charset="0"/>
                <a:cs typeface="Times New Roman" pitchFamily="18" charset="0"/>
              </a:rPr>
              <a:t>– </a:t>
            </a: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це уривок з великої </a:t>
            </a:r>
          </a:p>
          <a:p>
            <a:pPr marL="0" marR="0" lvl="0" indent="180975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епопеї життя цілого народу… І яка поезія могутня, як  Запорізька Січ.</a:t>
            </a:r>
            <a:endParaRPr kumimoji="0" lang="uk-UA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180975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Arial Black" pitchFamily="34" charset="0"/>
                <a:cs typeface="Times New Roman" pitchFamily="18" charset="0"/>
              </a:rPr>
              <a:t> І.Г. Бєлінський</a:t>
            </a:r>
            <a:endParaRPr kumimoji="0" lang="uk-UA" sz="2000" b="0" i="1" u="none" strike="noStrike" cap="none" normalizeH="0" baseline="0" dirty="0">
              <a:ln>
                <a:noFill/>
              </a:ln>
              <a:solidFill>
                <a:srgbClr val="0000CC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8" name="Picture 4" descr="Картинки по запросу микола гоголь біографі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196752"/>
            <a:ext cx="1514491" cy="18779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ED00019_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187624" y="1988840"/>
            <a:ext cx="1954036" cy="161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355976" y="3140968"/>
            <a:ext cx="41761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Епіграфи уроку:</a:t>
            </a:r>
            <a:r>
              <a:rPr lang="uk-UA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uk-UA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3789040"/>
            <a:ext cx="8172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dirty="0">
                <a:latin typeface="Arial Black" pitchFamily="34" charset="0"/>
              </a:rPr>
              <a:t>       </a:t>
            </a:r>
            <a:r>
              <a:rPr lang="uk-UA" sz="2000" i="1" dirty="0">
                <a:latin typeface="Arial Black" pitchFamily="34" charset="0"/>
              </a:rPr>
              <a:t>Звідки бралось, з яких криниць, з яких</a:t>
            </a:r>
            <a:br>
              <a:rPr lang="uk-UA" sz="2000" i="1" dirty="0">
                <a:latin typeface="Arial Black" pitchFamily="34" charset="0"/>
              </a:rPr>
            </a:br>
            <a:r>
              <a:rPr lang="uk-UA" sz="2000" i="1" dirty="0">
                <a:latin typeface="Arial Black" pitchFamily="34" charset="0"/>
              </a:rPr>
              <a:t>джерел било чарівне  гоголівське слово? </a:t>
            </a:r>
          </a:p>
          <a:p>
            <a:pPr algn="r"/>
            <a:r>
              <a:rPr lang="uk-UA" sz="2000" i="1" dirty="0">
                <a:latin typeface="Arial Black" pitchFamily="34" charset="0"/>
              </a:rPr>
              <a:t>Слово великого Гоголя не тільки не померло </a:t>
            </a:r>
          </a:p>
          <a:p>
            <a:pPr algn="r"/>
            <a:r>
              <a:rPr lang="uk-UA" sz="2000" i="1" dirty="0">
                <a:latin typeface="Arial Black" pitchFamily="34" charset="0"/>
              </a:rPr>
              <a:t>й ніколи </a:t>
            </a:r>
            <a:r>
              <a:rPr lang="uk-UA" sz="2000" i="1" dirty="0" err="1">
                <a:latin typeface="Arial Black" pitchFamily="34" charset="0"/>
              </a:rPr>
              <a:t>невмре</a:t>
            </a:r>
            <a:r>
              <a:rPr lang="uk-UA" sz="2000" i="1" dirty="0">
                <a:latin typeface="Arial Black" pitchFamily="34" charset="0"/>
              </a:rPr>
              <a:t>, а дасть ще чудові паростки!</a:t>
            </a:r>
          </a:p>
          <a:p>
            <a:pPr algn="r"/>
            <a:r>
              <a:rPr lang="uk-UA" sz="2000" i="1" dirty="0">
                <a:solidFill>
                  <a:srgbClr val="0000CC"/>
                </a:solidFill>
                <a:latin typeface="Arial Black" pitchFamily="34" charset="0"/>
              </a:rPr>
              <a:t>Остап Вишня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about-ukraine.com/userfiles/image/%D0%9C%D1%96%D1%84%D0%BE%D0%BB%D0%BE%D0%B3%D1%96%D1%8F/%D0%BA%D0%B0%D0%BB%D0%B8%D0%BD%D0%B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87896" y1="45907" x2="87896" y2="45907"/>
                        <a14:backgroundMark x1="84150" y1="42705" x2="84150" y2="42705"/>
                        <a14:backgroundMark x1="77522" y1="39502" x2="77522" y2="39502"/>
                        <a14:backgroundMark x1="77233" y1="33452" x2="77233" y2="33452"/>
                        <a14:backgroundMark x1="79251" y1="34520" x2="79251" y2="34520"/>
                        <a14:backgroundMark x1="74928" y1="32028" x2="74928" y2="32028"/>
                        <a14:backgroundMark x1="78674" y1="31673" x2="78674" y2="31673"/>
                        <a14:backgroundMark x1="66859" y1="41993" x2="66859" y2="41993"/>
                        <a14:backgroundMark x1="62248" y1="35587" x2="62248" y2="35587"/>
                        <a14:backgroundMark x1="60807" y1="29181" x2="60807" y2="29181"/>
                        <a14:backgroundMark x1="59654" y1="58363" x2="59654" y2="58363"/>
                        <a14:backgroundMark x1="51873" y1="53025" x2="51873" y2="53025"/>
                        <a14:backgroundMark x1="59654" y1="69751" x2="59654" y2="69751"/>
                        <a14:backgroundMark x1="64841" y1="81495" x2="64841" y2="81495"/>
                        <a14:backgroundMark x1="64553" y1="93950" x2="64553" y2="93950"/>
                        <a14:backgroundMark x1="48703" y1="85053" x2="48703" y2="85053"/>
                        <a14:backgroundMark x1="44380" y1="81851" x2="44380" y2="81851"/>
                        <a14:backgroundMark x1="47262" y1="76157" x2="47262" y2="76157"/>
                        <a14:backgroundMark x1="1153" y1="80427" x2="1153" y2="80427"/>
                        <a14:backgroundMark x1="1153" y1="74377" x2="1153" y2="74377"/>
                        <a14:backgroundMark x1="865" y1="68327" x2="865" y2="68327"/>
                        <a14:backgroundMark x1="1153" y1="60498" x2="1153" y2="60498"/>
                        <a14:backgroundMark x1="27378" y1="69751" x2="27378" y2="69751"/>
                        <a14:backgroundMark x1="38617" y1="64057" x2="38617" y2="6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"/>
            <a:ext cx="4067944" cy="19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bout-ukraine.com/userfiles/image/%D0%9C%D1%96%D1%84%D0%BE%D0%BB%D0%BE%D0%B3%D1%96%D1%8F/%D0%BA%D0%B0%D0%BB%D0%B8%D0%BD%D0%B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87896" y1="45907" x2="87896" y2="45907"/>
                        <a14:backgroundMark x1="84150" y1="42705" x2="84150" y2="42705"/>
                        <a14:backgroundMark x1="77522" y1="39502" x2="77522" y2="39502"/>
                        <a14:backgroundMark x1="77233" y1="33452" x2="77233" y2="33452"/>
                        <a14:backgroundMark x1="79251" y1="34520" x2="79251" y2="34520"/>
                        <a14:backgroundMark x1="74928" y1="32028" x2="74928" y2="32028"/>
                        <a14:backgroundMark x1="78674" y1="31673" x2="78674" y2="31673"/>
                        <a14:backgroundMark x1="66859" y1="41993" x2="66859" y2="41993"/>
                        <a14:backgroundMark x1="62248" y1="35587" x2="62248" y2="35587"/>
                        <a14:backgroundMark x1="60807" y1="29181" x2="60807" y2="29181"/>
                        <a14:backgroundMark x1="59654" y1="58363" x2="59654" y2="58363"/>
                        <a14:backgroundMark x1="51873" y1="53025" x2="51873" y2="53025"/>
                        <a14:backgroundMark x1="59654" y1="69751" x2="59654" y2="69751"/>
                        <a14:backgroundMark x1="64841" y1="81495" x2="64841" y2="81495"/>
                        <a14:backgroundMark x1="64553" y1="93950" x2="64553" y2="93950"/>
                        <a14:backgroundMark x1="48703" y1="85053" x2="48703" y2="85053"/>
                        <a14:backgroundMark x1="44380" y1="81851" x2="44380" y2="81851"/>
                        <a14:backgroundMark x1="47262" y1="76157" x2="47262" y2="76157"/>
                        <a14:backgroundMark x1="1153" y1="80427" x2="1153" y2="80427"/>
                        <a14:backgroundMark x1="1153" y1="74377" x2="1153" y2="74377"/>
                        <a14:backgroundMark x1="865" y1="68327" x2="865" y2="68327"/>
                        <a14:backgroundMark x1="1153" y1="60498" x2="1153" y2="60498"/>
                        <a14:backgroundMark x1="27378" y1="69751" x2="27378" y2="69751"/>
                        <a14:backgroundMark x1="38617" y1="64057" x2="38617" y2="6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4184848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5443" flipH="1">
            <a:off x="2906279" y="-263297"/>
            <a:ext cx="2124793" cy="186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3207" flipH="1">
            <a:off x="4066389" y="-262468"/>
            <a:ext cx="2178284" cy="190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277" flipH="1">
            <a:off x="3579609" y="-159143"/>
            <a:ext cx="2262068" cy="198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ÐÐ°ÑÑÐ¸Ð½ÐºÐ¸ Ð¿Ð¾ Ð·Ð°Ð¿ÑÐ¾ÑÑ ÐÐ¸ÐºÐ¾Ð»Ð° ÐÐÐ³Ð¾Ð»Ñ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372200" y="260648"/>
            <a:ext cx="2088232" cy="2092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131840" y="2348880"/>
            <a:ext cx="601216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dirty="0">
                <a:latin typeface="Arial Black" pitchFamily="34" charset="0"/>
                <a:cs typeface="Times New Roman" pitchFamily="18" charset="0"/>
              </a:rPr>
              <a:t>Із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 юних років у душі Гоголя живе мрія про прекрасне, гармонійне життя вільних, волелюбних  закоханих у рідну землю людей.                              Страшна дійсність самодержавно-кріпосної Росії убиває цю мрію.</a:t>
            </a:r>
            <a:endParaRPr kumimoji="0" 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До минулого, до епохи національного-визвольних війн українського народу проти польських панів звертає свій погляд письменник. </a:t>
            </a:r>
          </a:p>
          <a:p>
            <a:pPr marL="0" marR="0" lvl="0" indent="1809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cs typeface="Times New Roman" pitchFamily="18" charset="0"/>
              </a:rPr>
              <a:t>Тут він шукає свій ідеал, ті сильні характери, про які мріяв ще в юності. </a:t>
            </a:r>
          </a:p>
        </p:txBody>
      </p:sp>
      <p:pic>
        <p:nvPicPr>
          <p:cNvPr id="15363" name="Picture 3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7" cstate="print"/>
          <a:srcRect l="5698" r="6926"/>
          <a:stretch>
            <a:fillRect/>
          </a:stretch>
        </p:blipFill>
        <p:spPr bwMode="auto">
          <a:xfrm>
            <a:off x="251520" y="1772816"/>
            <a:ext cx="2570596" cy="41764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" name="Прямоугольник 10"/>
          <p:cNvSpPr/>
          <p:nvPr/>
        </p:nvSpPr>
        <p:spPr>
          <a:xfrm>
            <a:off x="251520" y="6237312"/>
            <a:ext cx="8892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800" dirty="0">
                <a:latin typeface="Arial Black" pitchFamily="34" charset="0"/>
                <a:cs typeface="Times New Roman" pitchFamily="18" charset="0"/>
              </a:rPr>
              <a:t>Так народилася повість  </a:t>
            </a:r>
            <a:r>
              <a:rPr lang="uk-UA" sz="28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«Тарас Бульба».</a:t>
            </a:r>
            <a:endParaRPr lang="uk-UA" sz="2800" dirty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Картинки по запросу конь клипар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48880"/>
            <a:ext cx="2868406" cy="187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bout-ukraine.com/userfiles/image/%D0%9C%D1%96%D1%84%D0%BE%D0%BB%D0%BE%D0%B3%D1%96%D1%8F/%D0%BA%D0%B0%D0%BB%D0%B8%D0%BD%D0%B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87896" y1="45907" x2="87896" y2="45907"/>
                        <a14:backgroundMark x1="84150" y1="42705" x2="84150" y2="42705"/>
                        <a14:backgroundMark x1="77522" y1="39502" x2="77522" y2="39502"/>
                        <a14:backgroundMark x1="77233" y1="33452" x2="77233" y2="33452"/>
                        <a14:backgroundMark x1="79251" y1="34520" x2="79251" y2="34520"/>
                        <a14:backgroundMark x1="74928" y1="32028" x2="74928" y2="32028"/>
                        <a14:backgroundMark x1="78674" y1="31673" x2="78674" y2="31673"/>
                        <a14:backgroundMark x1="66859" y1="41993" x2="66859" y2="41993"/>
                        <a14:backgroundMark x1="62248" y1="35587" x2="62248" y2="35587"/>
                        <a14:backgroundMark x1="60807" y1="29181" x2="60807" y2="29181"/>
                        <a14:backgroundMark x1="59654" y1="58363" x2="59654" y2="58363"/>
                        <a14:backgroundMark x1="51873" y1="53025" x2="51873" y2="53025"/>
                        <a14:backgroundMark x1="59654" y1="69751" x2="59654" y2="69751"/>
                        <a14:backgroundMark x1="64841" y1="81495" x2="64841" y2="81495"/>
                        <a14:backgroundMark x1="64553" y1="93950" x2="64553" y2="93950"/>
                        <a14:backgroundMark x1="48703" y1="85053" x2="48703" y2="85053"/>
                        <a14:backgroundMark x1="44380" y1="81851" x2="44380" y2="81851"/>
                        <a14:backgroundMark x1="47262" y1="76157" x2="47262" y2="76157"/>
                        <a14:backgroundMark x1="1153" y1="80427" x2="1153" y2="80427"/>
                        <a14:backgroundMark x1="1153" y1="74377" x2="1153" y2="74377"/>
                        <a14:backgroundMark x1="865" y1="68327" x2="865" y2="68327"/>
                        <a14:backgroundMark x1="1153" y1="60498" x2="1153" y2="60498"/>
                        <a14:backgroundMark x1="27378" y1="69751" x2="27378" y2="69751"/>
                        <a14:backgroundMark x1="38617" y1="64057" x2="38617" y2="6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"/>
            <a:ext cx="4067944" cy="19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bout-ukraine.com/userfiles/image/%D0%9C%D1%96%D1%84%D0%BE%D0%BB%D0%BE%D0%B3%D1%96%D1%8F/%D0%BA%D0%B0%D0%BB%D0%B8%D0%BD%D0%B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87896" y1="45907" x2="87896" y2="45907"/>
                        <a14:backgroundMark x1="84150" y1="42705" x2="84150" y2="42705"/>
                        <a14:backgroundMark x1="77522" y1="39502" x2="77522" y2="39502"/>
                        <a14:backgroundMark x1="77233" y1="33452" x2="77233" y2="33452"/>
                        <a14:backgroundMark x1="79251" y1="34520" x2="79251" y2="34520"/>
                        <a14:backgroundMark x1="74928" y1="32028" x2="74928" y2="32028"/>
                        <a14:backgroundMark x1="78674" y1="31673" x2="78674" y2="31673"/>
                        <a14:backgroundMark x1="66859" y1="41993" x2="66859" y2="41993"/>
                        <a14:backgroundMark x1="62248" y1="35587" x2="62248" y2="35587"/>
                        <a14:backgroundMark x1="60807" y1="29181" x2="60807" y2="29181"/>
                        <a14:backgroundMark x1="59654" y1="58363" x2="59654" y2="58363"/>
                        <a14:backgroundMark x1="51873" y1="53025" x2="51873" y2="53025"/>
                        <a14:backgroundMark x1="59654" y1="69751" x2="59654" y2="69751"/>
                        <a14:backgroundMark x1="64841" y1="81495" x2="64841" y2="81495"/>
                        <a14:backgroundMark x1="64553" y1="93950" x2="64553" y2="93950"/>
                        <a14:backgroundMark x1="48703" y1="85053" x2="48703" y2="85053"/>
                        <a14:backgroundMark x1="44380" y1="81851" x2="44380" y2="81851"/>
                        <a14:backgroundMark x1="47262" y1="76157" x2="47262" y2="76157"/>
                        <a14:backgroundMark x1="1153" y1="80427" x2="1153" y2="80427"/>
                        <a14:backgroundMark x1="1153" y1="74377" x2="1153" y2="74377"/>
                        <a14:backgroundMark x1="865" y1="68327" x2="865" y2="68327"/>
                        <a14:backgroundMark x1="1153" y1="60498" x2="1153" y2="60498"/>
                        <a14:backgroundMark x1="27378" y1="69751" x2="27378" y2="69751"/>
                        <a14:backgroundMark x1="38617" y1="64057" x2="38617" y2="6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4184848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5443" flipH="1">
            <a:off x="2906279" y="-263297"/>
            <a:ext cx="2124793" cy="186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3207" flipH="1">
            <a:off x="4066389" y="-262468"/>
            <a:ext cx="2178284" cy="190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277" flipH="1">
            <a:off x="3579609" y="-159143"/>
            <a:ext cx="2262068" cy="198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7544" y="4303455"/>
            <a:ext cx="8136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000" dirty="0">
                <a:latin typeface="Arial Black" pitchFamily="34" charset="0"/>
                <a:cs typeface="Times New Roman" pitchFamily="18" charset="0"/>
              </a:rPr>
              <a:t>До речі, це - не єдиний твір письменника про національно-визвольну боротьбу українського народу. Напередодні закінчення першого видання повісті «Тарас Бульба»  М.Гоголь написав низку художніх творів про козацьке минуле України: повісті </a:t>
            </a:r>
            <a:r>
              <a:rPr lang="uk-UA" sz="20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«Страшна помста», «Кривавий бандурист», </a:t>
            </a:r>
            <a:r>
              <a:rPr lang="uk-UA" sz="2000" dirty="0">
                <a:latin typeface="Arial Black" pitchFamily="34" charset="0"/>
                <a:cs typeface="Times New Roman" pitchFamily="18" charset="0"/>
              </a:rPr>
              <a:t>незавершений роман </a:t>
            </a:r>
            <a:r>
              <a:rPr lang="uk-UA" sz="20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«Гетьман»  </a:t>
            </a:r>
            <a:r>
              <a:rPr lang="uk-UA" sz="2000" dirty="0">
                <a:latin typeface="Arial Black" pitchFamily="34" charset="0"/>
                <a:cs typeface="Times New Roman" pitchFamily="18" charset="0"/>
              </a:rPr>
              <a:t>та уривки з історії України.</a:t>
            </a:r>
            <a:endParaRPr lang="uk-UA" sz="2000" dirty="0">
              <a:latin typeface="Arial Black" pitchFamily="34" charset="0"/>
              <a:cs typeface="Arial" pitchFamily="34" charset="0"/>
            </a:endParaRPr>
          </a:p>
          <a:p>
            <a:r>
              <a:rPr lang="uk-UA" sz="2000" dirty="0">
                <a:latin typeface="Arial Black" pitchFamily="34" charset="0"/>
                <a:cs typeface="Times New Roman" pitchFamily="18" charset="0"/>
              </a:rPr>
              <a:t> </a:t>
            </a:r>
            <a:endParaRPr lang="ru-RU" sz="2000" dirty="0"/>
          </a:p>
        </p:txBody>
      </p:sp>
      <p:pic>
        <p:nvPicPr>
          <p:cNvPr id="47106" name="Picture 2" descr="Гоголь. Страшна Помста — Вікіпеді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3" y="980728"/>
            <a:ext cx="1966425" cy="28054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7108" name="AutoShape 4" descr="Кровавый бандурист (Глава из романа) eBook by Николай Васильевич Гоголь -  9781628611786 | Rakuten Kobo United Sta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10" name="AutoShape 6" descr="Кровавый бандурист (Глава из романа) eBook by Николай Васильевич Гоголь -  9781628611786 | Rakuten Kobo United Sta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11" name="Picture 7" descr="D:\!SYSTEM\Downloads\загружено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1484784"/>
            <a:ext cx="1656184" cy="25042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 descr="http://nomos.by/wp-content/uploads/2013/10/peshie_reestrovye_kazaki.jp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60848"/>
            <a:ext cx="1833588" cy="21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t="2196" r="-143" b="1334"/>
          <a:stretch/>
        </p:blipFill>
        <p:spPr bwMode="auto">
          <a:xfrm>
            <a:off x="0" y="0"/>
            <a:ext cx="9167313" cy="70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Rubo_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09" b="95396" l="4400" r="90000">
                        <a14:foregroundMark x1="15733" y1="54731" x2="15733" y2="54731"/>
                        <a14:foregroundMark x1="21733" y1="67008" x2="21733" y2="67008"/>
                        <a14:foregroundMark x1="10933" y1="64962" x2="10933" y2="64962"/>
                        <a14:foregroundMark x1="64400" y1="76982" x2="64400" y2="76982"/>
                        <a14:foregroundMark x1="66400" y1="77494" x2="66400" y2="77494"/>
                        <a14:foregroundMark x1="67067" y1="79028" x2="67067" y2="79028"/>
                        <a14:foregroundMark x1="64800" y1="76982" x2="64800" y2="76982"/>
                        <a14:foregroundMark x1="60267" y1="75703" x2="60267" y2="75703"/>
                        <a14:foregroundMark x1="58667" y1="76471" x2="58667" y2="76471"/>
                        <a14:foregroundMark x1="59733" y1="78261" x2="59733" y2="78261"/>
                        <a14:foregroundMark x1="76667" y1="67008" x2="76667" y2="67008"/>
                        <a14:foregroundMark x1="78400" y1="66496" x2="78400" y2="66496"/>
                        <a14:foregroundMark x1="84800" y1="64450" x2="84800" y2="64450"/>
                        <a14:foregroundMark x1="47200" y1="71867" x2="47200" y2="71867"/>
                        <a14:foregroundMark x1="43200" y1="69309" x2="43200" y2="69309"/>
                        <a14:foregroundMark x1="41200" y1="71611" x2="41200" y2="71611"/>
                        <a14:foregroundMark x1="40533" y1="72634" x2="40533" y2="72634"/>
                        <a14:foregroundMark x1="36933" y1="71867" x2="36933" y2="71867"/>
                        <a14:foregroundMark x1="35200" y1="71611" x2="35200" y2="71611"/>
                        <a14:foregroundMark x1="36133" y1="93606" x2="35867" y2="93350"/>
                        <a14:foregroundMark x1="79733" y1="76471" x2="79733" y2="75959"/>
                        <a14:foregroundMark x1="80667" y1="75448" x2="80667" y2="75448"/>
                        <a14:foregroundMark x1="86800" y1="74680" x2="86800" y2="74680"/>
                        <a14:foregroundMark x1="88267" y1="72123" x2="88267" y2="72123"/>
                        <a14:foregroundMark x1="86800" y1="95396" x2="86800" y2="94629"/>
                        <a14:foregroundMark x1="26133" y1="78772" x2="26133" y2="78772"/>
                        <a14:foregroundMark x1="17867" y1="75703" x2="17867" y2="75703"/>
                        <a14:foregroundMark x1="19733" y1="76471" x2="19733" y2="76471"/>
                        <a14:foregroundMark x1="13867" y1="77494" x2="13867" y2="77494"/>
                        <a14:foregroundMark x1="10933" y1="80818" x2="11867" y2="80563"/>
                        <a14:foregroundMark x1="23467" y1="81330" x2="23467" y2="81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" t="42894" r="12129" b="15106"/>
          <a:stretch/>
        </p:blipFill>
        <p:spPr bwMode="auto">
          <a:xfrm>
            <a:off x="971600" y="3575337"/>
            <a:ext cx="8172400" cy="350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5" action="ppaction://hlinkfile"/>
          </p:cNvPr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848" l="12271" r="916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5" r="8553"/>
          <a:stretch>
            <a:fillRect/>
          </a:stretch>
        </p:blipFill>
        <p:spPr bwMode="auto">
          <a:xfrm flipH="1">
            <a:off x="2627784" y="3861048"/>
            <a:ext cx="3096344" cy="239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1643194"/>
            <a:ext cx="2736304" cy="541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923928" y="188640"/>
            <a:ext cx="52200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bg1"/>
                </a:solidFill>
                <a:latin typeface="Arial Black" pitchFamily="34" charset="0"/>
              </a:rPr>
              <a:t>Щоб краще осмислити ідейний задум автора, загляньмо в історичне минуле України.</a:t>
            </a:r>
            <a:endParaRPr lang="ru-RU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7275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Готические фоны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5"/>
          <a:stretch/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764704"/>
            <a:ext cx="256192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chemeClr val="bg1"/>
                </a:solidFill>
                <a:latin typeface="Arial Black" pitchFamily="34" charset="0"/>
              </a:rPr>
              <a:t>«Мозковий </a:t>
            </a:r>
          </a:p>
          <a:p>
            <a:pPr algn="ctr"/>
            <a:r>
              <a:rPr lang="uk-UA" sz="2800" b="1" i="1" dirty="0">
                <a:solidFill>
                  <a:schemeClr val="bg1"/>
                </a:solidFill>
                <a:latin typeface="Arial Black" pitchFamily="34" charset="0"/>
              </a:rPr>
              <a:t>штурм»</a:t>
            </a:r>
            <a:endParaRPr lang="uk-UA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3" name="Picture 2" descr="Картинки по запросу мозок людина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3563888" y="2492896"/>
            <a:ext cx="2422952" cy="2361456"/>
          </a:xfrm>
          <a:prstGeom prst="ellipse">
            <a:avLst/>
          </a:prstGeom>
          <a:noFill/>
        </p:spPr>
      </p:pic>
      <p:pic>
        <p:nvPicPr>
          <p:cNvPr id="24" name="Picture 8" descr="http://recueil-de-png.r.e.pic.centerblog.net/o/78c700eb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6200000" flipV="1">
            <a:off x="1331640" y="908720"/>
            <a:ext cx="1440160" cy="2448272"/>
          </a:xfrm>
          <a:prstGeom prst="rect">
            <a:avLst/>
          </a:prstGeom>
          <a:noFill/>
        </p:spPr>
      </p:pic>
      <p:pic>
        <p:nvPicPr>
          <p:cNvPr id="25" name="Picture 8" descr="http://recueil-de-png.r.e.pic.centerblog.net/o/78c700eb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6200000" flipV="1">
            <a:off x="6696236" y="2672916"/>
            <a:ext cx="1944216" cy="2448272"/>
          </a:xfrm>
          <a:prstGeom prst="rect">
            <a:avLst/>
          </a:prstGeom>
          <a:noFill/>
        </p:spPr>
      </p:pic>
      <p:pic>
        <p:nvPicPr>
          <p:cNvPr id="26" name="Picture 8" descr="http://recueil-de-png.r.e.pic.centerblog.net/o/78c700eb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6200000" flipV="1">
            <a:off x="6246440" y="818456"/>
            <a:ext cx="1584176" cy="2484784"/>
          </a:xfrm>
          <a:prstGeom prst="rect">
            <a:avLst/>
          </a:prstGeom>
          <a:noFill/>
        </p:spPr>
      </p:pic>
      <p:pic>
        <p:nvPicPr>
          <p:cNvPr id="27" name="Picture 8" descr="http://recueil-de-png.r.e.pic.centerblog.net/o/78c700eb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6200000" flipV="1">
            <a:off x="611560" y="2636912"/>
            <a:ext cx="2232248" cy="2808312"/>
          </a:xfrm>
          <a:prstGeom prst="rect">
            <a:avLst/>
          </a:prstGeom>
          <a:noFill/>
        </p:spPr>
      </p:pic>
      <p:sp>
        <p:nvSpPr>
          <p:cNvPr id="28" name="Freeform 27"/>
          <p:cNvSpPr>
            <a:spLocks/>
          </p:cNvSpPr>
          <p:nvPr/>
        </p:nvSpPr>
        <p:spPr bwMode="gray">
          <a:xfrm rot="6879553">
            <a:off x="2353480" y="2837592"/>
            <a:ext cx="2437117" cy="1100913"/>
          </a:xfrm>
          <a:custGeom>
            <a:avLst/>
            <a:gdLst>
              <a:gd name="T0" fmla="*/ 633 w 1717"/>
              <a:gd name="T1" fmla="*/ 102 h 484"/>
              <a:gd name="T2" fmla="*/ 694 w 1717"/>
              <a:gd name="T3" fmla="*/ 411 h 484"/>
              <a:gd name="T4" fmla="*/ 663 w 1717"/>
              <a:gd name="T5" fmla="*/ 385 h 484"/>
              <a:gd name="T6" fmla="*/ 618 w 1717"/>
              <a:gd name="T7" fmla="*/ 419 h 484"/>
              <a:gd name="T8" fmla="*/ 574 w 1717"/>
              <a:gd name="T9" fmla="*/ 449 h 484"/>
              <a:gd name="T10" fmla="*/ 522 w 1717"/>
              <a:gd name="T11" fmla="*/ 474 h 484"/>
              <a:gd name="T12" fmla="*/ 478 w 1717"/>
              <a:gd name="T13" fmla="*/ 488 h 484"/>
              <a:gd name="T14" fmla="*/ 435 w 1717"/>
              <a:gd name="T15" fmla="*/ 495 h 484"/>
              <a:gd name="T16" fmla="*/ 393 w 1717"/>
              <a:gd name="T17" fmla="*/ 495 h 484"/>
              <a:gd name="T18" fmla="*/ 344 w 1717"/>
              <a:gd name="T19" fmla="*/ 484 h 484"/>
              <a:gd name="T20" fmla="*/ 286 w 1717"/>
              <a:gd name="T21" fmla="*/ 455 h 484"/>
              <a:gd name="T22" fmla="*/ 236 w 1717"/>
              <a:gd name="T23" fmla="*/ 423 h 484"/>
              <a:gd name="T24" fmla="*/ 195 w 1717"/>
              <a:gd name="T25" fmla="*/ 389 h 484"/>
              <a:gd name="T26" fmla="*/ 154 w 1717"/>
              <a:gd name="T27" fmla="*/ 334 h 484"/>
              <a:gd name="T28" fmla="*/ 109 w 1717"/>
              <a:gd name="T29" fmla="*/ 264 h 484"/>
              <a:gd name="T30" fmla="*/ 72 w 1717"/>
              <a:gd name="T31" fmla="*/ 194 h 484"/>
              <a:gd name="T32" fmla="*/ 46 w 1717"/>
              <a:gd name="T33" fmla="*/ 140 h 484"/>
              <a:gd name="T34" fmla="*/ 0 w 1717"/>
              <a:gd name="T35" fmla="*/ 0 h 484"/>
              <a:gd name="T36" fmla="*/ 61 w 1717"/>
              <a:gd name="T37" fmla="*/ 132 h 484"/>
              <a:gd name="T38" fmla="*/ 99 w 1717"/>
              <a:gd name="T39" fmla="*/ 194 h 484"/>
              <a:gd name="T40" fmla="*/ 138 w 1717"/>
              <a:gd name="T41" fmla="*/ 239 h 484"/>
              <a:gd name="T42" fmla="*/ 177 w 1717"/>
              <a:gd name="T43" fmla="*/ 275 h 484"/>
              <a:gd name="T44" fmla="*/ 220 w 1717"/>
              <a:gd name="T45" fmla="*/ 301 h 484"/>
              <a:gd name="T46" fmla="*/ 258 w 1717"/>
              <a:gd name="T47" fmla="*/ 317 h 484"/>
              <a:gd name="T48" fmla="*/ 303 w 1717"/>
              <a:gd name="T49" fmla="*/ 326 h 484"/>
              <a:gd name="T50" fmla="*/ 344 w 1717"/>
              <a:gd name="T51" fmla="*/ 326 h 484"/>
              <a:gd name="T52" fmla="*/ 401 w 1717"/>
              <a:gd name="T53" fmla="*/ 319 h 484"/>
              <a:gd name="T54" fmla="*/ 450 w 1717"/>
              <a:gd name="T55" fmla="*/ 304 h 484"/>
              <a:gd name="T56" fmla="*/ 498 w 1717"/>
              <a:gd name="T57" fmla="*/ 282 h 484"/>
              <a:gd name="T58" fmla="*/ 547 w 1717"/>
              <a:gd name="T59" fmla="*/ 253 h 484"/>
              <a:gd name="T60" fmla="*/ 593 w 1717"/>
              <a:gd name="T61" fmla="*/ 217 h 484"/>
              <a:gd name="T62" fmla="*/ 643 w 1717"/>
              <a:gd name="T63" fmla="*/ 161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39000">
                <a:schemeClr val="tx1">
                  <a:lumMod val="95000"/>
                  <a:lumOff val="5000"/>
                </a:schemeClr>
              </a:gs>
              <a:gs pos="65000">
                <a:schemeClr val="tx1">
                  <a:lumMod val="95000"/>
                  <a:lumOff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/>
          <a:lstStyle/>
          <a:p>
            <a:pPr>
              <a:defRPr/>
            </a:pPr>
            <a:endParaRPr lang="uk-UA">
              <a:latin typeface="Georgia" pitchFamily="18" charset="0"/>
            </a:endParaRPr>
          </a:p>
        </p:txBody>
      </p:sp>
      <p:sp>
        <p:nvSpPr>
          <p:cNvPr id="29" name="Freeform 22"/>
          <p:cNvSpPr>
            <a:spLocks/>
          </p:cNvSpPr>
          <p:nvPr/>
        </p:nvSpPr>
        <p:spPr bwMode="gray">
          <a:xfrm rot="11799519">
            <a:off x="3376123" y="1835388"/>
            <a:ext cx="2604296" cy="1080818"/>
          </a:xfrm>
          <a:custGeom>
            <a:avLst/>
            <a:gdLst>
              <a:gd name="T0" fmla="*/ 633 w 1717"/>
              <a:gd name="T1" fmla="*/ 102 h 484"/>
              <a:gd name="T2" fmla="*/ 694 w 1717"/>
              <a:gd name="T3" fmla="*/ 411 h 484"/>
              <a:gd name="T4" fmla="*/ 663 w 1717"/>
              <a:gd name="T5" fmla="*/ 385 h 484"/>
              <a:gd name="T6" fmla="*/ 618 w 1717"/>
              <a:gd name="T7" fmla="*/ 419 h 484"/>
              <a:gd name="T8" fmla="*/ 574 w 1717"/>
              <a:gd name="T9" fmla="*/ 449 h 484"/>
              <a:gd name="T10" fmla="*/ 522 w 1717"/>
              <a:gd name="T11" fmla="*/ 474 h 484"/>
              <a:gd name="T12" fmla="*/ 478 w 1717"/>
              <a:gd name="T13" fmla="*/ 488 h 484"/>
              <a:gd name="T14" fmla="*/ 435 w 1717"/>
              <a:gd name="T15" fmla="*/ 495 h 484"/>
              <a:gd name="T16" fmla="*/ 393 w 1717"/>
              <a:gd name="T17" fmla="*/ 495 h 484"/>
              <a:gd name="T18" fmla="*/ 344 w 1717"/>
              <a:gd name="T19" fmla="*/ 484 h 484"/>
              <a:gd name="T20" fmla="*/ 286 w 1717"/>
              <a:gd name="T21" fmla="*/ 455 h 484"/>
              <a:gd name="T22" fmla="*/ 236 w 1717"/>
              <a:gd name="T23" fmla="*/ 423 h 484"/>
              <a:gd name="T24" fmla="*/ 195 w 1717"/>
              <a:gd name="T25" fmla="*/ 389 h 484"/>
              <a:gd name="T26" fmla="*/ 154 w 1717"/>
              <a:gd name="T27" fmla="*/ 334 h 484"/>
              <a:gd name="T28" fmla="*/ 109 w 1717"/>
              <a:gd name="T29" fmla="*/ 264 h 484"/>
              <a:gd name="T30" fmla="*/ 72 w 1717"/>
              <a:gd name="T31" fmla="*/ 194 h 484"/>
              <a:gd name="T32" fmla="*/ 46 w 1717"/>
              <a:gd name="T33" fmla="*/ 140 h 484"/>
              <a:gd name="T34" fmla="*/ 0 w 1717"/>
              <a:gd name="T35" fmla="*/ 0 h 484"/>
              <a:gd name="T36" fmla="*/ 61 w 1717"/>
              <a:gd name="T37" fmla="*/ 132 h 484"/>
              <a:gd name="T38" fmla="*/ 99 w 1717"/>
              <a:gd name="T39" fmla="*/ 194 h 484"/>
              <a:gd name="T40" fmla="*/ 138 w 1717"/>
              <a:gd name="T41" fmla="*/ 239 h 484"/>
              <a:gd name="T42" fmla="*/ 177 w 1717"/>
              <a:gd name="T43" fmla="*/ 275 h 484"/>
              <a:gd name="T44" fmla="*/ 220 w 1717"/>
              <a:gd name="T45" fmla="*/ 301 h 484"/>
              <a:gd name="T46" fmla="*/ 258 w 1717"/>
              <a:gd name="T47" fmla="*/ 317 h 484"/>
              <a:gd name="T48" fmla="*/ 303 w 1717"/>
              <a:gd name="T49" fmla="*/ 326 h 484"/>
              <a:gd name="T50" fmla="*/ 344 w 1717"/>
              <a:gd name="T51" fmla="*/ 326 h 484"/>
              <a:gd name="T52" fmla="*/ 401 w 1717"/>
              <a:gd name="T53" fmla="*/ 319 h 484"/>
              <a:gd name="T54" fmla="*/ 450 w 1717"/>
              <a:gd name="T55" fmla="*/ 304 h 484"/>
              <a:gd name="T56" fmla="*/ 498 w 1717"/>
              <a:gd name="T57" fmla="*/ 282 h 484"/>
              <a:gd name="T58" fmla="*/ 547 w 1717"/>
              <a:gd name="T59" fmla="*/ 253 h 484"/>
              <a:gd name="T60" fmla="*/ 593 w 1717"/>
              <a:gd name="T61" fmla="*/ 217 h 484"/>
              <a:gd name="T62" fmla="*/ 643 w 1717"/>
              <a:gd name="T63" fmla="*/ 161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39000">
                <a:schemeClr val="tx1">
                  <a:lumMod val="95000"/>
                  <a:lumOff val="5000"/>
                </a:schemeClr>
              </a:gs>
              <a:gs pos="65000">
                <a:schemeClr val="tx1">
                  <a:lumMod val="95000"/>
                  <a:lumOff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/>
          <a:lstStyle/>
          <a:p>
            <a:pPr>
              <a:defRPr/>
            </a:pPr>
            <a:endParaRPr lang="uk-UA">
              <a:latin typeface="Georgia" pitchFamily="18" charset="0"/>
            </a:endParaRPr>
          </a:p>
        </p:txBody>
      </p:sp>
      <p:sp>
        <p:nvSpPr>
          <p:cNvPr id="30" name="Freeform 23"/>
          <p:cNvSpPr>
            <a:spLocks/>
          </p:cNvSpPr>
          <p:nvPr/>
        </p:nvSpPr>
        <p:spPr bwMode="gray">
          <a:xfrm rot="16565963">
            <a:off x="4951415" y="3146895"/>
            <a:ext cx="2286295" cy="1080120"/>
          </a:xfrm>
          <a:custGeom>
            <a:avLst/>
            <a:gdLst>
              <a:gd name="T0" fmla="*/ 346 w 1717"/>
              <a:gd name="T1" fmla="*/ 102 h 484"/>
              <a:gd name="T2" fmla="*/ 377 w 1717"/>
              <a:gd name="T3" fmla="*/ 409 h 484"/>
              <a:gd name="T4" fmla="*/ 361 w 1717"/>
              <a:gd name="T5" fmla="*/ 383 h 484"/>
              <a:gd name="T6" fmla="*/ 337 w 1717"/>
              <a:gd name="T7" fmla="*/ 417 h 484"/>
              <a:gd name="T8" fmla="*/ 313 w 1717"/>
              <a:gd name="T9" fmla="*/ 447 h 484"/>
              <a:gd name="T10" fmla="*/ 284 w 1717"/>
              <a:gd name="T11" fmla="*/ 472 h 484"/>
              <a:gd name="T12" fmla="*/ 261 w 1717"/>
              <a:gd name="T13" fmla="*/ 486 h 484"/>
              <a:gd name="T14" fmla="*/ 237 w 1717"/>
              <a:gd name="T15" fmla="*/ 493 h 484"/>
              <a:gd name="T16" fmla="*/ 213 w 1717"/>
              <a:gd name="T17" fmla="*/ 493 h 484"/>
              <a:gd name="T18" fmla="*/ 188 w 1717"/>
              <a:gd name="T19" fmla="*/ 482 h 484"/>
              <a:gd name="T20" fmla="*/ 156 w 1717"/>
              <a:gd name="T21" fmla="*/ 453 h 484"/>
              <a:gd name="T22" fmla="*/ 129 w 1717"/>
              <a:gd name="T23" fmla="*/ 421 h 484"/>
              <a:gd name="T24" fmla="*/ 106 w 1717"/>
              <a:gd name="T25" fmla="*/ 387 h 484"/>
              <a:gd name="T26" fmla="*/ 84 w 1717"/>
              <a:gd name="T27" fmla="*/ 340 h 484"/>
              <a:gd name="T28" fmla="*/ 60 w 1717"/>
              <a:gd name="T29" fmla="*/ 270 h 484"/>
              <a:gd name="T30" fmla="*/ 39 w 1717"/>
              <a:gd name="T31" fmla="*/ 186 h 484"/>
              <a:gd name="T32" fmla="*/ 25 w 1717"/>
              <a:gd name="T33" fmla="*/ 132 h 484"/>
              <a:gd name="T34" fmla="*/ 0 w 1717"/>
              <a:gd name="T35" fmla="*/ 0 h 484"/>
              <a:gd name="T36" fmla="*/ 33 w 1717"/>
              <a:gd name="T37" fmla="*/ 124 h 484"/>
              <a:gd name="T38" fmla="*/ 54 w 1717"/>
              <a:gd name="T39" fmla="*/ 186 h 484"/>
              <a:gd name="T40" fmla="*/ 74 w 1717"/>
              <a:gd name="T41" fmla="*/ 231 h 484"/>
              <a:gd name="T42" fmla="*/ 97 w 1717"/>
              <a:gd name="T43" fmla="*/ 281 h 484"/>
              <a:gd name="T44" fmla="*/ 119 w 1717"/>
              <a:gd name="T45" fmla="*/ 307 h 484"/>
              <a:gd name="T46" fmla="*/ 141 w 1717"/>
              <a:gd name="T47" fmla="*/ 323 h 484"/>
              <a:gd name="T48" fmla="*/ 166 w 1717"/>
              <a:gd name="T49" fmla="*/ 332 h 484"/>
              <a:gd name="T50" fmla="*/ 188 w 1717"/>
              <a:gd name="T51" fmla="*/ 332 h 484"/>
              <a:gd name="T52" fmla="*/ 218 w 1717"/>
              <a:gd name="T53" fmla="*/ 325 h 484"/>
              <a:gd name="T54" fmla="*/ 244 w 1717"/>
              <a:gd name="T55" fmla="*/ 310 h 484"/>
              <a:gd name="T56" fmla="*/ 270 w 1717"/>
              <a:gd name="T57" fmla="*/ 288 h 484"/>
              <a:gd name="T58" fmla="*/ 298 w 1717"/>
              <a:gd name="T59" fmla="*/ 259 h 484"/>
              <a:gd name="T60" fmla="*/ 324 w 1717"/>
              <a:gd name="T61" fmla="*/ 209 h 484"/>
              <a:gd name="T62" fmla="*/ 350 w 1717"/>
              <a:gd name="T63" fmla="*/ 153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39000">
                <a:schemeClr val="tx1">
                  <a:lumMod val="95000"/>
                  <a:lumOff val="5000"/>
                </a:schemeClr>
              </a:gs>
              <a:gs pos="65000">
                <a:schemeClr val="tx1">
                  <a:lumMod val="95000"/>
                  <a:lumOff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31" name="Freeform 22"/>
          <p:cNvSpPr>
            <a:spLocks/>
          </p:cNvSpPr>
          <p:nvPr/>
        </p:nvSpPr>
        <p:spPr bwMode="gray">
          <a:xfrm rot="821655">
            <a:off x="3709909" y="4760858"/>
            <a:ext cx="2233994" cy="893520"/>
          </a:xfrm>
          <a:custGeom>
            <a:avLst/>
            <a:gdLst>
              <a:gd name="T0" fmla="*/ 633 w 1717"/>
              <a:gd name="T1" fmla="*/ 102 h 484"/>
              <a:gd name="T2" fmla="*/ 694 w 1717"/>
              <a:gd name="T3" fmla="*/ 411 h 484"/>
              <a:gd name="T4" fmla="*/ 663 w 1717"/>
              <a:gd name="T5" fmla="*/ 385 h 484"/>
              <a:gd name="T6" fmla="*/ 618 w 1717"/>
              <a:gd name="T7" fmla="*/ 419 h 484"/>
              <a:gd name="T8" fmla="*/ 574 w 1717"/>
              <a:gd name="T9" fmla="*/ 449 h 484"/>
              <a:gd name="T10" fmla="*/ 522 w 1717"/>
              <a:gd name="T11" fmla="*/ 474 h 484"/>
              <a:gd name="T12" fmla="*/ 478 w 1717"/>
              <a:gd name="T13" fmla="*/ 488 h 484"/>
              <a:gd name="T14" fmla="*/ 435 w 1717"/>
              <a:gd name="T15" fmla="*/ 495 h 484"/>
              <a:gd name="T16" fmla="*/ 393 w 1717"/>
              <a:gd name="T17" fmla="*/ 495 h 484"/>
              <a:gd name="T18" fmla="*/ 344 w 1717"/>
              <a:gd name="T19" fmla="*/ 484 h 484"/>
              <a:gd name="T20" fmla="*/ 286 w 1717"/>
              <a:gd name="T21" fmla="*/ 455 h 484"/>
              <a:gd name="T22" fmla="*/ 236 w 1717"/>
              <a:gd name="T23" fmla="*/ 423 h 484"/>
              <a:gd name="T24" fmla="*/ 195 w 1717"/>
              <a:gd name="T25" fmla="*/ 389 h 484"/>
              <a:gd name="T26" fmla="*/ 154 w 1717"/>
              <a:gd name="T27" fmla="*/ 334 h 484"/>
              <a:gd name="T28" fmla="*/ 109 w 1717"/>
              <a:gd name="T29" fmla="*/ 264 h 484"/>
              <a:gd name="T30" fmla="*/ 72 w 1717"/>
              <a:gd name="T31" fmla="*/ 194 h 484"/>
              <a:gd name="T32" fmla="*/ 46 w 1717"/>
              <a:gd name="T33" fmla="*/ 140 h 484"/>
              <a:gd name="T34" fmla="*/ 0 w 1717"/>
              <a:gd name="T35" fmla="*/ 0 h 484"/>
              <a:gd name="T36" fmla="*/ 61 w 1717"/>
              <a:gd name="T37" fmla="*/ 132 h 484"/>
              <a:gd name="T38" fmla="*/ 99 w 1717"/>
              <a:gd name="T39" fmla="*/ 194 h 484"/>
              <a:gd name="T40" fmla="*/ 138 w 1717"/>
              <a:gd name="T41" fmla="*/ 239 h 484"/>
              <a:gd name="T42" fmla="*/ 177 w 1717"/>
              <a:gd name="T43" fmla="*/ 275 h 484"/>
              <a:gd name="T44" fmla="*/ 220 w 1717"/>
              <a:gd name="T45" fmla="*/ 301 h 484"/>
              <a:gd name="T46" fmla="*/ 258 w 1717"/>
              <a:gd name="T47" fmla="*/ 317 h 484"/>
              <a:gd name="T48" fmla="*/ 303 w 1717"/>
              <a:gd name="T49" fmla="*/ 326 h 484"/>
              <a:gd name="T50" fmla="*/ 344 w 1717"/>
              <a:gd name="T51" fmla="*/ 326 h 484"/>
              <a:gd name="T52" fmla="*/ 401 w 1717"/>
              <a:gd name="T53" fmla="*/ 319 h 484"/>
              <a:gd name="T54" fmla="*/ 450 w 1717"/>
              <a:gd name="T55" fmla="*/ 304 h 484"/>
              <a:gd name="T56" fmla="*/ 498 w 1717"/>
              <a:gd name="T57" fmla="*/ 282 h 484"/>
              <a:gd name="T58" fmla="*/ 547 w 1717"/>
              <a:gd name="T59" fmla="*/ 253 h 484"/>
              <a:gd name="T60" fmla="*/ 593 w 1717"/>
              <a:gd name="T61" fmla="*/ 217 h 484"/>
              <a:gd name="T62" fmla="*/ 643 w 1717"/>
              <a:gd name="T63" fmla="*/ 161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gradFill flip="none" rotWithShape="1">
            <a:gsLst>
              <a:gs pos="39000">
                <a:schemeClr val="tx1">
                  <a:lumMod val="95000"/>
                  <a:lumOff val="5000"/>
                </a:schemeClr>
              </a:gs>
              <a:gs pos="65000">
                <a:schemeClr val="tx1">
                  <a:lumMod val="95000"/>
                  <a:lumOff val="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/>
          <a:lstStyle/>
          <a:p>
            <a:pPr>
              <a:defRPr/>
            </a:pPr>
            <a:endParaRPr lang="uk-UA">
              <a:latin typeface="Georgia" pitchFamily="18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5868144" y="1556792"/>
            <a:ext cx="223224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Arial Black" pitchFamily="34" charset="0"/>
                <a:cs typeface="Times New Roman" pitchFamily="18" charset="0"/>
              </a:rPr>
              <a:t>Де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Arial Black" pitchFamily="34" charset="0"/>
                <a:cs typeface="Times New Roman" pitchFamily="18" charset="0"/>
              </a:rPr>
              <a:t>знаходилася  Запорізька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Arial Black" pitchFamily="34" charset="0"/>
                <a:cs typeface="Times New Roman" pitchFamily="18" charset="0"/>
              </a:rPr>
              <a:t>Січ?</a:t>
            </a:r>
            <a:endParaRPr kumimoji="0" lang="uk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3" name="Rectangle 2"/>
          <p:cNvSpPr>
            <a:spLocks noChangeArrowheads="1"/>
          </p:cNvSpPr>
          <p:nvPr/>
        </p:nvSpPr>
        <p:spPr bwMode="auto">
          <a:xfrm>
            <a:off x="6660232" y="3521913"/>
            <a:ext cx="20162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Arial Black" pitchFamily="34" charset="0"/>
              </a:rPr>
              <a:t>Чому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Arial Black" pitchFamily="34" charset="0"/>
              </a:rPr>
              <a:t>вона так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Arial Black" pitchFamily="34" charset="0"/>
              </a:rPr>
              <a:t> називалася? </a:t>
            </a:r>
            <a:endParaRPr kumimoji="0" lang="uk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043608" y="1772816"/>
            <a:ext cx="187220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Arial Black" pitchFamily="34" charset="0"/>
                <a:cs typeface="Times New Roman" pitchFamily="18" charset="0"/>
              </a:rPr>
              <a:t>За що воювали козаки?</a:t>
            </a:r>
            <a:endParaRPr kumimoji="0" lang="uk-UA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755576" y="3284984"/>
            <a:ext cx="187220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Arial Black" pitchFamily="34" charset="0"/>
              </a:rPr>
              <a:t>Кого вважали козаки батьком, матір'ю, дружиною та товаришем?</a:t>
            </a:r>
            <a:endParaRPr kumimoji="0" lang="uk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0"/>
            <a:ext cx="69127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chemeClr val="bg1"/>
                </a:solidFill>
                <a:latin typeface="Arial Black" pitchFamily="34" charset="0"/>
                <a:cs typeface="Times New Roman" pitchFamily="18" charset="0"/>
              </a:rPr>
              <a:t>«Що ви знаєте про запорожців?»</a:t>
            </a:r>
            <a:endParaRPr lang="ru-RU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" name="Picture 8" descr="http://recueil-de-png.r.e.pic.centerblog.net/o/78c700eb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6200000" flipV="1">
            <a:off x="6192180" y="4661756"/>
            <a:ext cx="1944216" cy="2448272"/>
          </a:xfrm>
          <a:prstGeom prst="rect">
            <a:avLst/>
          </a:prstGeom>
          <a:noFill/>
        </p:spPr>
      </p:pic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6228184" y="5517232"/>
            <a:ext cx="20162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Arial Black" pitchFamily="34" charset="0"/>
                <a:cs typeface="Times New Roman" pitchFamily="18" charset="0"/>
              </a:rPr>
              <a:t>Хто такі запорожці?</a:t>
            </a:r>
            <a:endParaRPr kumimoji="0" lang="uk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2" name="Picture 8" descr="http://recueil-de-png.r.e.pic.centerblog.net/o/78c700eb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 rot="16200000" flipV="1">
            <a:off x="1367644" y="4733764"/>
            <a:ext cx="1800200" cy="2448272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1331640" y="5445224"/>
            <a:ext cx="1925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latin typeface="Arial Black" pitchFamily="34" charset="0"/>
                <a:cs typeface="Times New Roman" pitchFamily="18" charset="0"/>
              </a:rPr>
              <a:t>Які риси  їм притаманні?</a:t>
            </a:r>
            <a:endParaRPr lang="ru-RU" sz="1600" dirty="0"/>
          </a:p>
        </p:txBody>
      </p:sp>
      <p:pic>
        <p:nvPicPr>
          <p:cNvPr id="34" name="Picture 2">
            <a:hlinkClick r:id="rId5" action="ppaction://hlinkfile"/>
          </p:cNvPr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848" l="12271" r="916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5" r="8553"/>
          <a:stretch>
            <a:fillRect/>
          </a:stretch>
        </p:blipFill>
        <p:spPr bwMode="auto">
          <a:xfrm flipH="1">
            <a:off x="3347864" y="4509120"/>
            <a:ext cx="3037501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69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11268" grpId="0"/>
      <p:bldP spid="11269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ÐÐ°ÑÑÐ¸Ð½ÐºÐ¸ Ð¿Ð¾ Ð·Ð°Ð¿ÑÐ¾ÑÑ ÐÐ°Ð¿Ð¾ÑÑÐ·ÑÐºÐ° Ð¡ÑÑ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60672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about-ukraine.com/userfiles/image/%D0%9C%D1%96%D1%84%D0%BE%D0%BB%D0%BE%D0%B3%D1%96%D1%8F/%D0%BA%D0%B0%D0%BB%D0%B8%D0%BD%D0%B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87896" y1="45907" x2="87896" y2="45907"/>
                        <a14:backgroundMark x1="84150" y1="42705" x2="84150" y2="42705"/>
                        <a14:backgroundMark x1="77522" y1="39502" x2="77522" y2="39502"/>
                        <a14:backgroundMark x1="77233" y1="33452" x2="77233" y2="33452"/>
                        <a14:backgroundMark x1="79251" y1="34520" x2="79251" y2="34520"/>
                        <a14:backgroundMark x1="74928" y1="32028" x2="74928" y2="32028"/>
                        <a14:backgroundMark x1="78674" y1="31673" x2="78674" y2="31673"/>
                        <a14:backgroundMark x1="66859" y1="41993" x2="66859" y2="41993"/>
                        <a14:backgroundMark x1="62248" y1="35587" x2="62248" y2="35587"/>
                        <a14:backgroundMark x1="60807" y1="29181" x2="60807" y2="29181"/>
                        <a14:backgroundMark x1="59654" y1="58363" x2="59654" y2="58363"/>
                        <a14:backgroundMark x1="51873" y1="53025" x2="51873" y2="53025"/>
                        <a14:backgroundMark x1="59654" y1="69751" x2="59654" y2="69751"/>
                        <a14:backgroundMark x1="64841" y1="81495" x2="64841" y2="81495"/>
                        <a14:backgroundMark x1="64553" y1="93950" x2="64553" y2="93950"/>
                        <a14:backgroundMark x1="48703" y1="85053" x2="48703" y2="85053"/>
                        <a14:backgroundMark x1="44380" y1="81851" x2="44380" y2="81851"/>
                        <a14:backgroundMark x1="47262" y1="76157" x2="47262" y2="76157"/>
                        <a14:backgroundMark x1="1153" y1="80427" x2="1153" y2="80427"/>
                        <a14:backgroundMark x1="1153" y1="74377" x2="1153" y2="74377"/>
                        <a14:backgroundMark x1="865" y1="68327" x2="865" y2="68327"/>
                        <a14:backgroundMark x1="1153" y1="60498" x2="1153" y2="60498"/>
                        <a14:backgroundMark x1="27378" y1="69751" x2="27378" y2="69751"/>
                        <a14:backgroundMark x1="38617" y1="64057" x2="38617" y2="6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"/>
            <a:ext cx="4067944" cy="191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bout-ukraine.com/userfiles/image/%D0%9C%D1%96%D1%84%D0%BE%D0%BB%D0%BE%D0%B3%D1%96%D1%8F/%D0%BA%D0%B0%D0%BB%D0%B8%D0%BD%D0%B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87896" y1="45907" x2="87896" y2="45907"/>
                        <a14:backgroundMark x1="84150" y1="42705" x2="84150" y2="42705"/>
                        <a14:backgroundMark x1="77522" y1="39502" x2="77522" y2="39502"/>
                        <a14:backgroundMark x1="77233" y1="33452" x2="77233" y2="33452"/>
                        <a14:backgroundMark x1="79251" y1="34520" x2="79251" y2="34520"/>
                        <a14:backgroundMark x1="74928" y1="32028" x2="74928" y2="32028"/>
                        <a14:backgroundMark x1="78674" y1="31673" x2="78674" y2="31673"/>
                        <a14:backgroundMark x1="66859" y1="41993" x2="66859" y2="41993"/>
                        <a14:backgroundMark x1="62248" y1="35587" x2="62248" y2="35587"/>
                        <a14:backgroundMark x1="60807" y1="29181" x2="60807" y2="29181"/>
                        <a14:backgroundMark x1="59654" y1="58363" x2="59654" y2="58363"/>
                        <a14:backgroundMark x1="51873" y1="53025" x2="51873" y2="53025"/>
                        <a14:backgroundMark x1="59654" y1="69751" x2="59654" y2="69751"/>
                        <a14:backgroundMark x1="64841" y1="81495" x2="64841" y2="81495"/>
                        <a14:backgroundMark x1="64553" y1="93950" x2="64553" y2="93950"/>
                        <a14:backgroundMark x1="48703" y1="85053" x2="48703" y2="85053"/>
                        <a14:backgroundMark x1="44380" y1="81851" x2="44380" y2="81851"/>
                        <a14:backgroundMark x1="47262" y1="76157" x2="47262" y2="76157"/>
                        <a14:backgroundMark x1="1153" y1="80427" x2="1153" y2="80427"/>
                        <a14:backgroundMark x1="1153" y1="74377" x2="1153" y2="74377"/>
                        <a14:backgroundMark x1="865" y1="68327" x2="865" y2="68327"/>
                        <a14:backgroundMark x1="1153" y1="60498" x2="1153" y2="60498"/>
                        <a14:backgroundMark x1="27378" y1="69751" x2="27378" y2="69751"/>
                        <a14:backgroundMark x1="38617" y1="64057" x2="38617" y2="640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"/>
            <a:ext cx="4184848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5443" flipH="1">
            <a:off x="2906279" y="-263297"/>
            <a:ext cx="2124793" cy="186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3207" flipH="1">
            <a:off x="4066389" y="-262468"/>
            <a:ext cx="2178284" cy="190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2562" y1="94340" x2="42562" y2="94340"/>
                        <a14:foregroundMark x1="78512" y1="86792" x2="78512" y2="86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1277" flipH="1">
            <a:off x="3579609" y="-159143"/>
            <a:ext cx="2262068" cy="198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15755" y="5411450"/>
            <a:ext cx="686758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i="1" cap="none" spc="50" dirty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Історичний екскурс </a:t>
            </a:r>
          </a:p>
          <a:p>
            <a:pPr algn="ctr"/>
            <a:r>
              <a:rPr lang="uk-UA" sz="4400" b="1" i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«Запорізька Січ»</a:t>
            </a:r>
            <a:r>
              <a:rPr lang="uk-UA" sz="4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1646</Words>
  <Application>Microsoft Office PowerPoint</Application>
  <PresentationFormat>Экран (4:3)</PresentationFormat>
  <Paragraphs>108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Arial Black</vt:lpstr>
      <vt:lpstr>Calibri</vt:lpstr>
      <vt:lpstr>Georgia</vt:lpstr>
      <vt:lpstr>Segoe Script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Ратушна Н.М.</dc:creator>
  <cp:lastModifiedBy>Olena Suslina</cp:lastModifiedBy>
  <cp:revision>226</cp:revision>
  <dcterms:created xsi:type="dcterms:W3CDTF">2015-06-18T14:10:46Z</dcterms:created>
  <dcterms:modified xsi:type="dcterms:W3CDTF">2024-01-28T19:59:02Z</dcterms:modified>
</cp:coreProperties>
</file>