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410" r:id="rId2"/>
    <p:sldId id="409" r:id="rId3"/>
    <p:sldId id="394" r:id="rId4"/>
    <p:sldId id="407" r:id="rId5"/>
    <p:sldId id="333" r:id="rId6"/>
    <p:sldId id="385" r:id="rId7"/>
    <p:sldId id="389" r:id="rId8"/>
    <p:sldId id="390" r:id="rId9"/>
    <p:sldId id="391" r:id="rId10"/>
    <p:sldId id="386" r:id="rId11"/>
    <p:sldId id="338" r:id="rId12"/>
    <p:sldId id="413" r:id="rId13"/>
    <p:sldId id="352" r:id="rId14"/>
    <p:sldId id="332" r:id="rId15"/>
    <p:sldId id="396" r:id="rId16"/>
    <p:sldId id="359" r:id="rId17"/>
    <p:sldId id="404" r:id="rId18"/>
    <p:sldId id="401" r:id="rId19"/>
    <p:sldId id="402" r:id="rId20"/>
    <p:sldId id="392" r:id="rId21"/>
    <p:sldId id="412" r:id="rId22"/>
    <p:sldId id="33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промовчанням" id="{15EEEBD8-19D4-450C-BDD6-885F52617D97}">
          <p14:sldIdLst>
            <p14:sldId id="410"/>
            <p14:sldId id="409"/>
            <p14:sldId id="394"/>
            <p14:sldId id="407"/>
            <p14:sldId id="333"/>
            <p14:sldId id="385"/>
            <p14:sldId id="389"/>
            <p14:sldId id="390"/>
            <p14:sldId id="391"/>
            <p14:sldId id="386"/>
            <p14:sldId id="338"/>
            <p14:sldId id="413"/>
            <p14:sldId id="352"/>
            <p14:sldId id="332"/>
            <p14:sldId id="396"/>
            <p14:sldId id="359"/>
            <p14:sldId id="404"/>
            <p14:sldId id="401"/>
            <p14:sldId id="402"/>
            <p14:sldId id="392"/>
            <p14:sldId id="412"/>
            <p14:sldId id="337"/>
          </p14:sldIdLst>
        </p14:section>
        <p14:section name="Розділ без заголовка" id="{36D163DD-A332-426D-A586-A3DF3BDB937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CCFF"/>
    <a:srgbClr val="CC0000"/>
    <a:srgbClr val="006600"/>
    <a:srgbClr val="008000"/>
    <a:srgbClr val="0033CC"/>
    <a:srgbClr val="FFFFFF"/>
    <a:srgbClr val="CC99FF"/>
    <a:srgbClr val="FC3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233" autoAdjust="0"/>
  </p:normalViewPr>
  <p:slideViewPr>
    <p:cSldViewPr snapToGrid="0">
      <p:cViewPr varScale="1">
        <p:scale>
          <a:sx n="90" d="100"/>
          <a:sy n="90" d="100"/>
        </p:scale>
        <p:origin x="298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1T02:17:46.78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0,'0'14252,"0"-14237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FCBA7-6C51-4A3C-A236-C2B258E35265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8490D-A942-4AB3-8D9E-DC2C889D3E4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352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8490D-A942-4AB3-8D9E-DC2C889D3E4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69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8490D-A942-4AB3-8D9E-DC2C889D3E4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662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848-E684-42D5-BC93-EB3498F1FD9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F76-508F-483B-8471-43260C9A886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03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848-E684-42D5-BC93-EB3498F1FD9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F76-508F-483B-8471-43260C9A886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742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848-E684-42D5-BC93-EB3498F1FD9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F76-508F-483B-8471-43260C9A886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48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848-E684-42D5-BC93-EB3498F1FD9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F76-508F-483B-8471-43260C9A886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82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848-E684-42D5-BC93-EB3498F1FD9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F76-508F-483B-8471-43260C9A886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387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848-E684-42D5-BC93-EB3498F1FD9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F76-508F-483B-8471-43260C9A886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536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848-E684-42D5-BC93-EB3498F1FD9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F76-508F-483B-8471-43260C9A886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49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848-E684-42D5-BC93-EB3498F1FD9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F76-508F-483B-8471-43260C9A886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981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848-E684-42D5-BC93-EB3498F1FD9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F76-508F-483B-8471-43260C9A886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11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848-E684-42D5-BC93-EB3498F1FD9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F76-508F-483B-8471-43260C9A886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882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848-E684-42D5-BC93-EB3498F1FD9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1F76-508F-483B-8471-43260C9A886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22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1">
                <a:lumMod val="5000"/>
                <a:lumOff val="95000"/>
              </a:schemeClr>
            </a:gs>
            <a:gs pos="9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75848-E684-42D5-BC93-EB3498F1FD90}" type="datetimeFigureOut">
              <a:rPr lang="ru-RU" smtClean="0"/>
              <a:pPr/>
              <a:t>28.01.2024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11F76-508F-483B-8471-43260C9A8866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60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28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резентація на тему &quot;Відчуй іншого. Тетяна Череп-Пероганич.Коляд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86" y="572494"/>
            <a:ext cx="9959309" cy="588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9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t="20293" r="42293" b="11785"/>
          <a:stretch/>
        </p:blipFill>
        <p:spPr>
          <a:xfrm>
            <a:off x="279400" y="101599"/>
            <a:ext cx="7358018" cy="675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8" t="40147" r="4817" b="11179"/>
          <a:stretch/>
        </p:blipFill>
        <p:spPr>
          <a:xfrm>
            <a:off x="8421055" y="4719228"/>
            <a:ext cx="2534812" cy="193944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491621" y="274220"/>
            <a:ext cx="10515600" cy="4730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Пригадай назви букв </a:t>
            </a:r>
          </a:p>
          <a:p>
            <a:pPr algn="ctr"/>
            <a:r>
              <a:rPr lang="uk-UA" sz="2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країнської абетки.</a:t>
            </a:r>
          </a:p>
          <a:p>
            <a:pPr algn="ctr"/>
            <a:endParaRPr lang="uk-UA" sz="240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Назви всі </a:t>
            </a:r>
            <a:r>
              <a:rPr lang="uk-UA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uk-UA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букви</a:t>
            </a:r>
          </a:p>
          <a:p>
            <a:pPr algn="ctr"/>
            <a:r>
              <a:rPr lang="uk-UA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Правильно.</a:t>
            </a:r>
          </a:p>
        </p:txBody>
      </p:sp>
    </p:spTree>
    <p:extLst>
      <p:ext uri="{BB962C8B-B14F-4D97-AF65-F5344CB8AC3E}">
        <p14:creationId xmlns:p14="http://schemas.microsoft.com/office/powerpoint/2010/main" val="357012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сказочные рамки зимы для детей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81"/>
            <a:ext cx="12192000" cy="689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2828972" y="4368250"/>
            <a:ext cx="734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Roboto"/>
              </a:rPr>
              <a:t>     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За </a:t>
            </a:r>
            <a:r>
              <a:rPr lang="ru-RU" sz="2400" dirty="0" err="1">
                <a:solidFill>
                  <a:srgbClr val="000000"/>
                </a:solidFill>
                <a:latin typeface="Roboto"/>
              </a:rPr>
              <a:t>алфавітом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Roboto"/>
              </a:rPr>
              <a:t>укладаються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Roboto"/>
              </a:rPr>
              <a:t>телефонні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 книги, </a:t>
            </a:r>
            <a:r>
              <a:rPr lang="ru-RU" sz="2400" dirty="0" err="1">
                <a:solidFill>
                  <a:srgbClr val="000000"/>
                </a:solidFill>
                <a:latin typeface="Roboto"/>
              </a:rPr>
              <a:t>довідники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, словники, </a:t>
            </a:r>
            <a:r>
              <a:rPr lang="ru-RU" sz="2400" dirty="0" err="1">
                <a:solidFill>
                  <a:srgbClr val="000000"/>
                </a:solidFill>
                <a:latin typeface="Roboto"/>
              </a:rPr>
              <a:t>реєстри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 (списки). </a:t>
            </a:r>
            <a:endParaRPr lang="ru-RU" sz="2400" dirty="0" smtClean="0">
              <a:solidFill>
                <a:srgbClr val="000000"/>
              </a:solidFill>
              <a:latin typeface="Roboto"/>
            </a:endParaRPr>
          </a:p>
          <a:p>
            <a:r>
              <a:rPr lang="ru-RU" sz="2400" dirty="0" err="1" smtClean="0">
                <a:solidFill>
                  <a:srgbClr val="000000"/>
                </a:solidFill>
                <a:latin typeface="Roboto"/>
              </a:rPr>
              <a:t>Навіть</a:t>
            </a:r>
            <a:r>
              <a:rPr lang="ru-RU" sz="24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список </a:t>
            </a:r>
            <a:r>
              <a:rPr lang="ru-RU" sz="2400" dirty="0" err="1">
                <a:solidFill>
                  <a:srgbClr val="000000"/>
                </a:solidFill>
                <a:latin typeface="Roboto"/>
              </a:rPr>
              <a:t>учнів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Roboto"/>
              </a:rPr>
              <a:t>нашого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Roboto"/>
              </a:rPr>
              <a:t>класу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 у документах </a:t>
            </a:r>
            <a:r>
              <a:rPr lang="ru-RU" sz="2400" dirty="0" err="1">
                <a:solidFill>
                  <a:srgbClr val="000000"/>
                </a:solidFill>
                <a:latin typeface="Roboto"/>
              </a:rPr>
              <a:t>укладено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 за </a:t>
            </a:r>
            <a:r>
              <a:rPr lang="ru-RU" sz="2400" dirty="0" err="1">
                <a:solidFill>
                  <a:srgbClr val="000000"/>
                </a:solidFill>
                <a:latin typeface="Roboto"/>
              </a:rPr>
              <a:t>алфавітом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. </a:t>
            </a:r>
            <a:r>
              <a:rPr lang="ru-RU" sz="2400" dirty="0" smtClean="0">
                <a:solidFill>
                  <a:srgbClr val="000000"/>
                </a:solidFill>
                <a:latin typeface="Roboto"/>
              </a:rPr>
              <a:t>Думаю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Roboto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Roboto"/>
              </a:rPr>
              <a:t>ви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Roboto"/>
              </a:rPr>
              <a:t>переконалися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Roboto"/>
              </a:rPr>
              <a:t>необхідності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 знати </a:t>
            </a:r>
            <a:r>
              <a:rPr lang="ru-RU" sz="2400" dirty="0" err="1">
                <a:solidFill>
                  <a:srgbClr val="000000"/>
                </a:solidFill>
                <a:latin typeface="Roboto"/>
              </a:rPr>
              <a:t>алфавіт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.</a:t>
            </a:r>
            <a:endParaRPr lang="en-US" sz="2400" dirty="0"/>
          </a:p>
        </p:txBody>
      </p:sp>
      <p:sp>
        <p:nvSpPr>
          <p:cNvPr id="3" name="Виноска-хмарка 2"/>
          <p:cNvSpPr/>
          <p:nvPr/>
        </p:nvSpPr>
        <p:spPr>
          <a:xfrm>
            <a:off x="712306" y="389466"/>
            <a:ext cx="4799494" cy="265398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чого знати алфавіт напам’ять?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576" y="466271"/>
            <a:ext cx="5889246" cy="3066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Творчий центр Наталії Май - Побажаєм ЗСУ рідненьким (ПРЕМ'ЄРА)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20281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52305" y="-20077"/>
            <a:ext cx="7388246" cy="7226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Відгадай слово, використовуючи абетку. </a:t>
            </a:r>
            <a:r>
              <a:rPr lang="uk-UA" sz="2400" dirty="0" err="1" smtClean="0"/>
              <a:t>Запиши</a:t>
            </a:r>
            <a:r>
              <a:rPr lang="uk-UA" sz="2400" dirty="0" smtClean="0"/>
              <a:t> його.</a:t>
            </a:r>
            <a:endParaRPr lang="uk-UA" sz="2400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75789" y="11907"/>
            <a:ext cx="2328368" cy="802433"/>
          </a:xfrm>
          <a:prstGeom prst="horizontalScroll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Вправа 2 ст.78</a:t>
            </a:r>
            <a:endParaRPr lang="uk-UA" sz="2400" b="1" dirty="0"/>
          </a:p>
        </p:txBody>
      </p:sp>
      <p:pic>
        <p:nvPicPr>
          <p:cNvPr id="32770" name="Picture 2" descr="C:\Users\User\Downloads\картинки\школа\3a45226b456975b0f56e99c1347379d3--ukrai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265" y="920559"/>
            <a:ext cx="6531798" cy="4877961"/>
          </a:xfrm>
          <a:prstGeom prst="rect">
            <a:avLst/>
          </a:prstGeom>
          <a:noFill/>
        </p:spPr>
      </p:pic>
      <p:pic>
        <p:nvPicPr>
          <p:cNvPr id="3" name="Місце для вмісту 4">
            <a:extLst>
              <a:ext uri="{FF2B5EF4-FFF2-40B4-BE49-F238E27FC236}">
                <a16:creationId xmlns:a16="http://schemas.microsoft.com/office/drawing/2014/main" id="{DF01754D-D510-5C45-3908-54964333C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007" y="273755"/>
            <a:ext cx="1428846" cy="17606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7570" y="406793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29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09" y="24694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14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4174" y="177744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13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8227" y="175127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12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1678" y="184977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11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0634" y="16435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10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2379" y="16651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9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9874" y="16651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8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95" y="16682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7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3551" y="89349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6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1117" y="87844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5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4423" y="79544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4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1348" y="82134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3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6504" y="86609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2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509" y="90584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1</a:t>
            </a:r>
            <a:endParaRPr lang="uk-UA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2952" y="4038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28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01958" y="418164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27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7988" y="40596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26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99548" y="32601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25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60382" y="32792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24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04704" y="327098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23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74014" y="327912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22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39421" y="32890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21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329184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20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99060" y="249805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19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54099" y="25066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18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46912" y="25066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17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53795" y="25359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16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20717" y="25158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15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42953" y="500050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33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72768" y="5000506"/>
            <a:ext cx="42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32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8056" y="500050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31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53183" y="41851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30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9051335" y="5974295"/>
            <a:ext cx="1571649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uk-UA" sz="4000" b="1" dirty="0" smtClean="0"/>
              <a:t>МОВА</a:t>
            </a:r>
            <a:endParaRPr lang="uk-UA" sz="4000" b="1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9051335" y="5908003"/>
            <a:ext cx="2480265" cy="9018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1" t="59159" r="17690" b="15943"/>
          <a:stretch/>
        </p:blipFill>
        <p:spPr>
          <a:xfrm>
            <a:off x="6491402" y="2166004"/>
            <a:ext cx="5550497" cy="3622903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175789" y="6005432"/>
            <a:ext cx="7835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/>
              <a:t>Українська</a:t>
            </a:r>
            <a:r>
              <a:rPr lang="ru-RU" sz="2800" b="1" dirty="0"/>
              <a:t> </a:t>
            </a:r>
            <a:r>
              <a:rPr lang="ru-RU" sz="2800" b="1" dirty="0" err="1"/>
              <a:t>мова</a:t>
            </a:r>
            <a:r>
              <a:rPr lang="ru-RU" sz="2800" b="1" dirty="0"/>
              <a:t> – </a:t>
            </a:r>
            <a:r>
              <a:rPr lang="ru-RU" sz="2800" b="1" dirty="0" err="1"/>
              <a:t>державна</a:t>
            </a:r>
            <a:r>
              <a:rPr lang="ru-RU" sz="2800" b="1" dirty="0"/>
              <a:t> </a:t>
            </a:r>
            <a:r>
              <a:rPr lang="ru-RU" sz="2800" b="1" dirty="0" err="1"/>
              <a:t>мова</a:t>
            </a:r>
            <a:r>
              <a:rPr lang="ru-RU" sz="2800" b="1" dirty="0"/>
              <a:t> </a:t>
            </a:r>
            <a:r>
              <a:rPr lang="ru-RU" sz="2800" b="1" dirty="0" err="1" smtClean="0"/>
              <a:t>України</a:t>
            </a:r>
            <a:r>
              <a:rPr lang="ru-RU" sz="2800" b="1" dirty="0"/>
              <a:t>.</a:t>
            </a:r>
            <a:endParaRPr lang="en-US" sz="2800" b="1" dirty="0"/>
          </a:p>
        </p:txBody>
      </p:sp>
      <p:sp>
        <p:nvSpPr>
          <p:cNvPr id="44" name="Скругленный прямоугольник 40"/>
          <p:cNvSpPr/>
          <p:nvPr/>
        </p:nvSpPr>
        <p:spPr>
          <a:xfrm>
            <a:off x="133961" y="5956837"/>
            <a:ext cx="6825902" cy="694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3" t="11214" r="5501" b="33305"/>
          <a:stretch/>
        </p:blipFill>
        <p:spPr>
          <a:xfrm>
            <a:off x="2249714" y="304801"/>
            <a:ext cx="9510485" cy="5537199"/>
          </a:xfrm>
          <a:prstGeom prst="rect">
            <a:avLst/>
          </a:prstGeom>
        </p:spPr>
      </p:pic>
      <p:sp>
        <p:nvSpPr>
          <p:cNvPr id="9" name="Горизонтальный свиток 3"/>
          <p:cNvSpPr/>
          <p:nvPr/>
        </p:nvSpPr>
        <p:spPr>
          <a:xfrm>
            <a:off x="66351" y="44234"/>
            <a:ext cx="2183363" cy="802433"/>
          </a:xfrm>
          <a:prstGeom prst="horizontalScroll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Вправа 3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24114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1" y="1835497"/>
            <a:ext cx="12192000" cy="2387600"/>
          </a:xfrm>
        </p:spPr>
        <p:txBody>
          <a:bodyPr>
            <a:noAutofit/>
          </a:bodyPr>
          <a:lstStyle/>
          <a:p>
            <a:pPr algn="l"/>
            <a:r>
              <a:rPr lang="uk-UA" dirty="0" smtClean="0">
                <a:latin typeface="UA Propisi" panose="02000508030000020003" pitchFamily="2" charset="0"/>
              </a:rPr>
              <a:t>        Іван </a:t>
            </a:r>
            <a:r>
              <a:rPr lang="uk-UA" dirty="0" err="1" smtClean="0">
                <a:latin typeface="UA Propisi" panose="02000508030000020003" pitchFamily="2" charset="0"/>
              </a:rPr>
              <a:t>Андрусяк</a:t>
            </a:r>
            <a:r>
              <a:rPr lang="uk-UA" dirty="0" smtClean="0">
                <a:latin typeface="UA Propisi" panose="02000508030000020003" pitchFamily="2" charset="0"/>
              </a:rPr>
              <a:t>, Любов </a:t>
            </a:r>
            <a:r>
              <a:rPr lang="uk-UA" dirty="0" err="1" smtClean="0">
                <a:latin typeface="UA Propisi" panose="02000508030000020003" pitchFamily="2" charset="0"/>
              </a:rPr>
              <a:t>Відута</a:t>
            </a:r>
            <a:r>
              <a:rPr lang="uk-UA" dirty="0" smtClean="0">
                <a:latin typeface="UA Propisi" panose="02000508030000020003" pitchFamily="2" charset="0"/>
              </a:rPr>
              <a:t>, Леся </a:t>
            </a:r>
            <a:r>
              <a:rPr lang="uk-UA" dirty="0" err="1" smtClean="0">
                <a:latin typeface="UA Propisi" panose="02000508030000020003" pitchFamily="2" charset="0"/>
              </a:rPr>
              <a:t>Воронина</a:t>
            </a:r>
            <a:r>
              <a:rPr lang="uk-UA" dirty="0" smtClean="0">
                <a:latin typeface="UA Propisi" panose="02000508030000020003" pitchFamily="2" charset="0"/>
              </a:rPr>
              <a:t>, Сашко </a:t>
            </a:r>
            <a:r>
              <a:rPr lang="uk-UA" dirty="0" err="1" smtClean="0">
                <a:latin typeface="UA Propisi" panose="02000508030000020003" pitchFamily="2" charset="0"/>
              </a:rPr>
              <a:t>Дерманський</a:t>
            </a:r>
            <a:r>
              <a:rPr lang="uk-UA" dirty="0" smtClean="0">
                <a:latin typeface="UA Propisi" panose="02000508030000020003" pitchFamily="2" charset="0"/>
              </a:rPr>
              <a:t>, Галина </a:t>
            </a:r>
            <a:r>
              <a:rPr lang="uk-UA" dirty="0" err="1" smtClean="0">
                <a:latin typeface="UA Propisi" panose="02000508030000020003" pitchFamily="2" charset="0"/>
              </a:rPr>
              <a:t>Малик</a:t>
            </a:r>
            <a:r>
              <a:rPr lang="uk-UA" dirty="0" smtClean="0">
                <a:latin typeface="UA Propisi" panose="02000508030000020003" pitchFamily="2" charset="0"/>
              </a:rPr>
              <a:t>, Іван Малкович, Зірка </a:t>
            </a:r>
            <a:r>
              <a:rPr lang="uk-UA" dirty="0" err="1" smtClean="0">
                <a:latin typeface="UA Propisi" panose="02000508030000020003" pitchFamily="2" charset="0"/>
              </a:rPr>
              <a:t>Мензатюк</a:t>
            </a:r>
            <a:r>
              <a:rPr lang="uk-UA" dirty="0" smtClean="0">
                <a:latin typeface="UA Propisi" panose="02000508030000020003" pitchFamily="2" charset="0"/>
              </a:rPr>
              <a:t>.</a:t>
            </a:r>
            <a:endParaRPr lang="en-US" dirty="0">
              <a:latin typeface="UA Propisi" panose="02000508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96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Нет описания фото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8954"/>
            <a:ext cx="5059892" cy="3152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Любов Відута. Абетка письменника від А до Я » Події » Інтерв'ю » Буквої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12" y="3251199"/>
            <a:ext cx="5098634" cy="3497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3321644"/>
            <a:ext cx="4761389" cy="3356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70" y="-86061"/>
            <a:ext cx="4193371" cy="3580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414" y="3321644"/>
            <a:ext cx="2868977" cy="2868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7810" y="335606"/>
            <a:ext cx="1902117" cy="2737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2531534" y="13866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uk-UA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«Фруктовий десерт»</a:t>
            </a:r>
            <a:endParaRPr lang="uk-UA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" t="12956" r="253"/>
          <a:stretch/>
        </p:blipFill>
        <p:spPr>
          <a:xfrm>
            <a:off x="7413691" y="2480807"/>
            <a:ext cx="4564592" cy="3021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45588" y="945571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Щоб приготувати смачний фруктовий десерт, вибери рядок, у якому слова розташовані в алфавітному порядку.</a:t>
            </a:r>
            <a:b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апельсин, вишня, груша, диня, малина;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абрикос, груша, смородина, ківі, яблуко;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абрикос, апельсин, вишня, груша, яблуко;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г)  груша,  слива,  ківі,  черешня,  яблуко.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2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5" t="23035" r="6257" b="43567"/>
          <a:stretch/>
        </p:blipFill>
        <p:spPr>
          <a:xfrm>
            <a:off x="0" y="-1"/>
            <a:ext cx="12191999" cy="46242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5" y="0"/>
            <a:ext cx="2145852" cy="30773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8908" y="4073562"/>
            <a:ext cx="1975501" cy="23143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656" y="3265714"/>
            <a:ext cx="2295422" cy="33149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9989" y="4204535"/>
            <a:ext cx="2621884" cy="2273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4669" y="3709577"/>
            <a:ext cx="2578553" cy="32657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4357" y="93510"/>
            <a:ext cx="2997642" cy="3894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7078" y="2829019"/>
            <a:ext cx="3360703" cy="41462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5" t="36919" r="47709" b="58823"/>
          <a:stretch/>
        </p:blipFill>
        <p:spPr>
          <a:xfrm>
            <a:off x="9592420" y="2493310"/>
            <a:ext cx="2599579" cy="67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2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4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948855" y="825563"/>
            <a:ext cx="97957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Застосування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алфавіту. </a:t>
            </a:r>
            <a:endParaRPr lang="uk-UA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Розташовую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за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алфавітом, користуюся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словником. 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95123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853439" y="1789283"/>
            <a:ext cx="11049664" cy="1585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МЕТА.</a:t>
            </a:r>
            <a:r>
              <a:rPr lang="uk-UA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Закріпити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знання українського алфавіту і вміння  упорядковувати слова за  алфавітом,  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ознайомити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різними видами словників та їх призначенням; 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вчити 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користуватися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орфографічним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словником; розвивати кмітливість, уважність; 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виховувати любов до української мови.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«Українська мова та читання» підручник для 3 класу закладів загальної середньої освіти  (у 2-х частинах) Частина 1 - Вашуленко М. С., Васильківська Н. А., Дубовик С. Г.; Частина 2 - Вашуленко О. В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232" y="3180835"/>
            <a:ext cx="2337988" cy="33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3429000" y="6143191"/>
            <a:ext cx="5231232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2024                                                Вчитель Козін Л.Д.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5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465667" y="522238"/>
            <a:ext cx="1001606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Підсумок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уроку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Де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алфавіту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Як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яке слово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стоятиме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алфавітному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списку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сніг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сніжок</a:t>
            </a:r>
            <a:r>
              <a:rPr lang="ru-RU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8"/>
          <p:cNvSpPr/>
          <p:nvPr/>
        </p:nvSpPr>
        <p:spPr>
          <a:xfrm>
            <a:off x="380999" y="5167916"/>
            <a:ext cx="44280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МОЛОДЦІ!</a:t>
            </a:r>
            <a:endParaRPr lang="uk-UA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40"/>
          <p:cNvSpPr/>
          <p:nvPr/>
        </p:nvSpPr>
        <p:spPr>
          <a:xfrm>
            <a:off x="29634" y="5230923"/>
            <a:ext cx="5198533" cy="10767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CC0000"/>
                </a:solidFill>
              </a:rPr>
              <a:t>17  19  16  19  6  27  12</a:t>
            </a:r>
            <a:endParaRPr lang="uk-UA" sz="40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15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66075" y="434305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Рефлексія. Оберіть відповідну сніжинку.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24-кутна зірка 3"/>
          <p:cNvSpPr/>
          <p:nvPr/>
        </p:nvSpPr>
        <p:spPr>
          <a:xfrm>
            <a:off x="-326002" y="1582310"/>
            <a:ext cx="3859768" cy="3500762"/>
          </a:xfrm>
          <a:prstGeom prst="star2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молодець!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ляма 1 4"/>
          <p:cNvSpPr/>
          <p:nvPr/>
        </p:nvSpPr>
        <p:spPr>
          <a:xfrm>
            <a:off x="3840480" y="2615979"/>
            <a:ext cx="3816626" cy="371631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мені дуже сподобалось!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24-кутна зірка 5"/>
          <p:cNvSpPr/>
          <p:nvPr/>
        </p:nvSpPr>
        <p:spPr>
          <a:xfrm>
            <a:off x="7896970" y="145974"/>
            <a:ext cx="3123538" cy="2924755"/>
          </a:xfrm>
          <a:prstGeom prst="star2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Мені було</a:t>
            </a: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ажко!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ляма 2 6"/>
          <p:cNvSpPr/>
          <p:nvPr/>
        </p:nvSpPr>
        <p:spPr>
          <a:xfrm rot="1290382">
            <a:off x="7853587" y="3064048"/>
            <a:ext cx="3730321" cy="344470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потребувала</a:t>
            </a:r>
          </a:p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опомоги!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1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16843" y="1466697"/>
            <a:ext cx="8668512" cy="1016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 </a:t>
            </a:r>
            <a:r>
              <a:rPr lang="uk-UA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</a:t>
            </a:r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подані слова в абетковій послідовності</a:t>
            </a:r>
            <a:r>
              <a:rPr lang="uk-UA" sz="3200" dirty="0" smtClean="0"/>
              <a:t>.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67951" y="214604"/>
            <a:ext cx="2422849" cy="802433"/>
          </a:xfrm>
          <a:prstGeom prst="horizontalScroll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Вправа 6 ст.79</a:t>
            </a:r>
            <a:endParaRPr lang="uk-UA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Домашнє завдання (за вибором)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97062" y="2969360"/>
            <a:ext cx="7088293" cy="1802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uk-UA" sz="3200" b="1" i="1" dirty="0"/>
              <a:t>“</a:t>
            </a: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Алфавітний  ланцюжок”   </a:t>
            </a:r>
          </a:p>
          <a:p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Записати назву тварини на  кожну  </a:t>
            </a: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букву алфавіту. 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87" y="3477175"/>
            <a:ext cx="2105025" cy="2171700"/>
          </a:xfrm>
          <a:prstGeom prst="rect">
            <a:avLst/>
          </a:prstGeom>
        </p:spPr>
      </p:pic>
      <p:sp>
        <p:nvSpPr>
          <p:cNvPr id="10" name="Прямокутник 9"/>
          <p:cNvSpPr/>
          <p:nvPr/>
        </p:nvSpPr>
        <p:spPr>
          <a:xfrm>
            <a:off x="5664199" y="5435600"/>
            <a:ext cx="6079067" cy="1192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Roboto"/>
              </a:rPr>
              <a:t>Антилопа, бобер, вовк, голуб, ґедзь, дятел, журавель, зебра, індик, їжак, йорж, карась, лисиця, мавпа, носоріг, орел, павук, рись, слимак, тигр, удав, фазан, ховрах, цап, чапля, шимпанзе, щур, яструб)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733" y="102660"/>
            <a:ext cx="10515600" cy="47307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Виконай завдання</a:t>
            </a:r>
            <a:endParaRPr lang="en-US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42" y="1960939"/>
            <a:ext cx="2268784" cy="22687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t="17814" r="76458" b="65802"/>
          <a:stretch/>
        </p:blipFill>
        <p:spPr>
          <a:xfrm>
            <a:off x="28654" y="2363048"/>
            <a:ext cx="1518910" cy="17760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r="25384"/>
          <a:stretch/>
        </p:blipFill>
        <p:spPr>
          <a:xfrm>
            <a:off x="2956851" y="1557654"/>
            <a:ext cx="1473200" cy="25649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84" y="1724910"/>
            <a:ext cx="2133600" cy="23976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1" r="21915"/>
          <a:stretch/>
        </p:blipFill>
        <p:spPr>
          <a:xfrm>
            <a:off x="8502517" y="2340402"/>
            <a:ext cx="1583266" cy="17430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5" t="25803" r="30083" b="4444"/>
          <a:stretch/>
        </p:blipFill>
        <p:spPr>
          <a:xfrm>
            <a:off x="6422501" y="2373210"/>
            <a:ext cx="2158266" cy="17102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3"/>
          <a:stretch/>
        </p:blipFill>
        <p:spPr>
          <a:xfrm rot="2440987">
            <a:off x="9523386" y="2300702"/>
            <a:ext cx="2854086" cy="1246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9" t="33204" r="9792" b="50000"/>
          <a:stretch/>
        </p:blipFill>
        <p:spPr>
          <a:xfrm>
            <a:off x="777393" y="4980963"/>
            <a:ext cx="9465733" cy="1142999"/>
          </a:xfrm>
          <a:prstGeom prst="rect">
            <a:avLst/>
          </a:prstGeom>
        </p:spPr>
      </p:pic>
      <p:sp>
        <p:nvSpPr>
          <p:cNvPr id="20" name="Прямоугольник 8"/>
          <p:cNvSpPr/>
          <p:nvPr/>
        </p:nvSpPr>
        <p:spPr>
          <a:xfrm>
            <a:off x="9084733" y="5489649"/>
            <a:ext cx="350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b="1" dirty="0" smtClean="0"/>
              <a:t>Алфавіт</a:t>
            </a:r>
            <a:endParaRPr lang="uk-UA" sz="6000" b="1" dirty="0"/>
          </a:p>
        </p:txBody>
      </p:sp>
      <p:sp>
        <p:nvSpPr>
          <p:cNvPr id="21" name="Скругленный прямоугольник 9"/>
          <p:cNvSpPr/>
          <p:nvPr/>
        </p:nvSpPr>
        <p:spPr>
          <a:xfrm>
            <a:off x="9072645" y="5710460"/>
            <a:ext cx="2702408" cy="761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558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29733" y="102660"/>
            <a:ext cx="10515600" cy="473074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 «Утвори слова із слова»</a:t>
            </a:r>
          </a:p>
          <a:p>
            <a:pPr algn="ctr"/>
            <a:endParaRPr lang="uk-UA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35000" y="575734"/>
            <a:ext cx="10515600" cy="4730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Ведмідь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Акваріум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Жайворонок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8533" y="3904193"/>
            <a:ext cx="12268200" cy="4730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Ведмідь</a:t>
            </a:r>
            <a:r>
              <a:rPr lang="uk-UA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(мед, мідь, дім, дві, дід)</a:t>
            </a:r>
          </a:p>
          <a:p>
            <a:endParaRPr lang="uk-UA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Акваріум</a:t>
            </a:r>
            <a:r>
              <a:rPr lang="uk-UA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(мак, кава, міра, кара, рама, ріка, Віра, кір, рука, крам, вік);</a:t>
            </a:r>
          </a:p>
          <a:p>
            <a:endParaRPr lang="uk-UA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Жайворонок</a:t>
            </a:r>
            <a:r>
              <a:rPr lang="uk-UA" sz="32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(ворона, корова, жар, вкрай, корона, край, кран, кров, нова, нора, рак, район, рано, ранок);</a:t>
            </a:r>
          </a:p>
          <a:p>
            <a:endParaRPr lang="uk-UA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2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266" t="4290" r="10445" b="5555"/>
          <a:stretch/>
        </p:blipFill>
        <p:spPr>
          <a:xfrm>
            <a:off x="9012767" y="207286"/>
            <a:ext cx="2235200" cy="1683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933" y="1126067"/>
            <a:ext cx="2253495" cy="1628776"/>
          </a:xfrm>
          <a:prstGeom prst="rect">
            <a:avLst/>
          </a:prstGeom>
        </p:spPr>
      </p:pic>
      <p:pic>
        <p:nvPicPr>
          <p:cNvPr id="1026" name="Picture 2" descr="Жайворонок польовий — Вікіпеді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941" y="2258778"/>
            <a:ext cx="2219192" cy="1475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круглений прямокутник 6"/>
          <p:cNvSpPr/>
          <p:nvPr/>
        </p:nvSpPr>
        <p:spPr>
          <a:xfrm>
            <a:off x="1676401" y="3904193"/>
            <a:ext cx="4241800" cy="5405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Округлений прямокутник 7"/>
          <p:cNvSpPr/>
          <p:nvPr/>
        </p:nvSpPr>
        <p:spPr>
          <a:xfrm>
            <a:off x="1896533" y="4768706"/>
            <a:ext cx="10210800" cy="552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2497666" y="5563517"/>
            <a:ext cx="9271000" cy="582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203200" y="6259752"/>
            <a:ext cx="6578600" cy="48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0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Дети, школа, учебники ПНГ на Прозрачном Фоне • Скачать PNG Дети, школа,  учебни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26975" y="5302685"/>
            <a:ext cx="1265025" cy="1473704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0" y="135466"/>
            <a:ext cx="3442043" cy="4622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6" t="51077" r="17847" b="34928"/>
          <a:stretch/>
        </p:blipFill>
        <p:spPr>
          <a:xfrm>
            <a:off x="2097158" y="5544237"/>
            <a:ext cx="5689601" cy="990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33" y="275102"/>
            <a:ext cx="4347004" cy="48302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00" y="308969"/>
            <a:ext cx="3652463" cy="4762564"/>
          </a:xfrm>
          <a:prstGeom prst="rect">
            <a:avLst/>
          </a:prstGeom>
        </p:spPr>
      </p:pic>
      <p:sp>
        <p:nvSpPr>
          <p:cNvPr id="13" name="Скругленный прямоугольник 9"/>
          <p:cNvSpPr/>
          <p:nvPr/>
        </p:nvSpPr>
        <p:spPr>
          <a:xfrm>
            <a:off x="2097158" y="5544237"/>
            <a:ext cx="5827642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73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3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1"/>
          <p:cNvSpPr>
            <a:spLocks noChangeArrowheads="1"/>
          </p:cNvSpPr>
          <p:nvPr/>
        </p:nvSpPr>
        <p:spPr bwMode="auto">
          <a:xfrm>
            <a:off x="1576587" y="63023"/>
            <a:ext cx="10888132" cy="377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Font typeface="Wingdings 2" panose="05020102010507070707" pitchFamily="18" charset="2"/>
              <a:buChar char="Þ"/>
              <a:defRPr sz="3200">
                <a:solidFill>
                  <a:srgbClr val="005DA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05DA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400">
                <a:solidFill>
                  <a:srgbClr val="005DA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SzTx/>
              <a:buNone/>
            </a:pPr>
            <a:r>
              <a:rPr lang="ru-RU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4000" b="1" dirty="0" err="1" smtClean="0">
                <a:solidFill>
                  <a:srgbClr val="0033CC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UA Propisi" panose="02000508030000020003" pitchFamily="2" charset="0"/>
              </a:rPr>
              <a:t>Навчаюся</a:t>
            </a:r>
            <a:r>
              <a:rPr lang="ru-RU" sz="4000" b="1" dirty="0" smtClean="0">
                <a:solidFill>
                  <a:srgbClr val="0033CC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UA Propisi" panose="02000508030000020003" pitchFamily="2" charset="0"/>
              </a:rPr>
              <a:t> </a:t>
            </a:r>
            <a:r>
              <a:rPr lang="ru-RU" sz="4000" b="1" dirty="0" err="1">
                <a:solidFill>
                  <a:srgbClr val="0033CC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UA Propisi" panose="02000508030000020003" pitchFamily="2" charset="0"/>
              </a:rPr>
              <a:t>розташовувати</a:t>
            </a:r>
            <a:r>
              <a:rPr lang="ru-RU" sz="4000" b="1" dirty="0">
                <a:solidFill>
                  <a:srgbClr val="0033CC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UA Propisi" panose="02000508030000020003" pitchFamily="2" charset="0"/>
              </a:rPr>
              <a:t> слова за </a:t>
            </a:r>
            <a:r>
              <a:rPr lang="ru-RU" sz="4000" b="1" dirty="0" err="1">
                <a:solidFill>
                  <a:srgbClr val="0033CC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UA Propisi" panose="02000508030000020003" pitchFamily="2" charset="0"/>
              </a:rPr>
              <a:t>алфавітом</a:t>
            </a:r>
            <a:r>
              <a:rPr lang="ru-RU" sz="4000" b="1" dirty="0" smtClean="0">
                <a:solidFill>
                  <a:srgbClr val="0033CC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UA Propisi" panose="02000508030000020003" pitchFamily="2" charset="0"/>
              </a:rPr>
              <a:t>,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SzTx/>
              <a:buNone/>
            </a:pPr>
            <a:r>
              <a:rPr lang="ru-RU" sz="4000" b="1" dirty="0">
                <a:solidFill>
                  <a:srgbClr val="0033CC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UA Propisi" panose="02000508030000020003" pitchFamily="2" charset="0"/>
              </a:rPr>
              <a:t> </a:t>
            </a:r>
            <a:r>
              <a:rPr lang="ru-RU" sz="4000" b="1" dirty="0" smtClean="0">
                <a:solidFill>
                  <a:srgbClr val="0033CC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UA Propisi" panose="02000508030000020003" pitchFamily="2" charset="0"/>
              </a:rPr>
              <a:t>                               </a:t>
            </a:r>
            <a:r>
              <a:rPr lang="ru-RU" sz="4000" b="1" dirty="0" err="1" smtClean="0">
                <a:solidFill>
                  <a:srgbClr val="0033CC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UA Propisi" panose="02000508030000020003" pitchFamily="2" charset="0"/>
              </a:rPr>
              <a:t>користуватися</a:t>
            </a:r>
            <a:r>
              <a:rPr lang="ru-RU" sz="4000" b="1" dirty="0" smtClean="0">
                <a:solidFill>
                  <a:srgbClr val="0033CC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UA Propisi" panose="02000508030000020003" pitchFamily="2" charset="0"/>
              </a:rPr>
              <a:t> </a:t>
            </a:r>
            <a:r>
              <a:rPr lang="ru-RU" sz="4000" b="1" dirty="0">
                <a:solidFill>
                  <a:srgbClr val="0033CC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UA Propisi" panose="02000508030000020003" pitchFamily="2" charset="0"/>
              </a:rPr>
              <a:t>словниками</a:t>
            </a:r>
            <a:endParaRPr lang="ru-RU" b="1" dirty="0">
              <a:solidFill>
                <a:srgbClr val="0033CC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UA Propisi" panose="02000508030000020003" pitchFamily="2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SzTx/>
              <a:buNone/>
            </a:pPr>
            <a:endParaRPr lang="ru-RU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SzTx/>
              <a:buFontTx/>
              <a:buNone/>
            </a:pPr>
            <a:endParaRPr lang="ru-RU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SzTx/>
              <a:buFontTx/>
              <a:buNone/>
            </a:pPr>
            <a:endParaRPr lang="ru-RU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SzTx/>
              <a:buFontTx/>
              <a:buNone/>
            </a:pPr>
            <a:endParaRPr lang="ru-RU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SzTx/>
              <a:buFontTx/>
              <a:buNone/>
            </a:pPr>
            <a:endParaRPr lang="ru-RU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  <a:buSzTx/>
              <a:buFontTx/>
              <a:buNone/>
            </a:pPr>
            <a:endParaRPr lang="ru-RU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881974" y="5265192"/>
            <a:ext cx="6096000" cy="3906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r>
              <a:rPr lang="ru-RU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1400" dirty="0"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42716" r="44028" b="29136"/>
          <a:stretch/>
        </p:blipFill>
        <p:spPr>
          <a:xfrm>
            <a:off x="5122333" y="2077945"/>
            <a:ext cx="6443741" cy="2631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2" y="58550"/>
            <a:ext cx="1911974" cy="1409158"/>
          </a:xfrm>
          <a:prstGeom prst="rect">
            <a:avLst/>
          </a:prstGeom>
        </p:spPr>
      </p:pic>
      <p:sp>
        <p:nvSpPr>
          <p:cNvPr id="12" name="Прямокутник 1"/>
          <p:cNvSpPr>
            <a:spLocks noChangeArrowheads="1"/>
          </p:cNvSpPr>
          <p:nvPr/>
        </p:nvSpPr>
        <p:spPr bwMode="auto">
          <a:xfrm>
            <a:off x="0" y="6244583"/>
            <a:ext cx="7273925" cy="55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Font typeface="Wingdings 2" panose="05020102010507070707" pitchFamily="18" charset="2"/>
              <a:buChar char="Þ"/>
              <a:defRPr sz="3200">
                <a:solidFill>
                  <a:srgbClr val="005DA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05DA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400">
                <a:solidFill>
                  <a:srgbClr val="005DA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SzTx/>
              <a:buNone/>
            </a:pPr>
            <a:r>
              <a:rPr lang="uk-UA" altLang="en-US" sz="2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Ст.78-79</a:t>
            </a:r>
            <a:endParaRPr lang="en-US" altLang="en-US" sz="2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14" y="1574318"/>
            <a:ext cx="2580546" cy="3164521"/>
          </a:xfrm>
          <a:prstGeom prst="rect">
            <a:avLst/>
          </a:prstGeom>
        </p:spPr>
      </p:pic>
      <p:sp>
        <p:nvSpPr>
          <p:cNvPr id="14" name="Прямокутник 13"/>
          <p:cNvSpPr/>
          <p:nvPr/>
        </p:nvSpPr>
        <p:spPr>
          <a:xfrm>
            <a:off x="6716042" y="564441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rgbClr val="000000"/>
                </a:solidFill>
                <a:latin typeface="Roboto"/>
              </a:rPr>
              <a:t>закріпити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знання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українського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алфавіту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вміння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упорядковувати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слова за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алфавітом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;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вчити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користуватися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орфографічним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словником; </a:t>
            </a:r>
            <a:endParaRPr lang="ru-RU" dirty="0" smtClean="0">
              <a:solidFill>
                <a:srgbClr val="000000"/>
              </a:solidFill>
              <a:latin typeface="Roboto"/>
            </a:endParaRPr>
          </a:p>
          <a:p>
            <a:r>
              <a:rPr lang="ru-RU" dirty="0" err="1" smtClean="0">
                <a:solidFill>
                  <a:srgbClr val="000000"/>
                </a:solidFill>
                <a:latin typeface="Roboto"/>
              </a:rPr>
              <a:t>виховувати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наполегливість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праці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Roboto"/>
              </a:rPr>
              <a:t>уважність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.</a:t>
            </a:r>
            <a:endParaRPr lang="en-US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5" t="36919" r="47709" b="58823"/>
          <a:stretch/>
        </p:blipFill>
        <p:spPr>
          <a:xfrm>
            <a:off x="2125314" y="1303867"/>
            <a:ext cx="2580546" cy="687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74"/>
          <a:stretch/>
        </p:blipFill>
        <p:spPr>
          <a:xfrm>
            <a:off x="2866861" y="5812328"/>
            <a:ext cx="3221516" cy="1073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888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04899" y="25797"/>
            <a:ext cx="10938933" cy="6798734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Рисунок 4" descr="Зображення, що містить відкритий об’єкт&#10;&#10;Автоматично згенерований опис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" b="56804"/>
          <a:stretch>
            <a:fillRect/>
          </a:stretch>
        </p:blipFill>
        <p:spPr bwMode="auto">
          <a:xfrm>
            <a:off x="1253066" y="83558"/>
            <a:ext cx="10642600" cy="672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Рукописні дані 5">
                <a:extLst>
                  <a:ext uri="{FF2B5EF4-FFF2-40B4-BE49-F238E27FC236}">
                    <a16:creationId xmlns:a16="http://schemas.microsoft.com/office/drawing/2014/main" id="{8B069FA7-3349-A72A-BFC5-D0979C57CAB5}"/>
                  </a:ext>
                </a:extLst>
              </p14:cNvPr>
              <p14:cNvContentPartPr/>
              <p14:nvPr/>
            </p14:nvContentPartPr>
            <p14:xfrm>
              <a:off x="2325664" y="857059"/>
              <a:ext cx="270" cy="5136210"/>
            </p14:xfrm>
          </p:contentPart>
        </mc:Choice>
        <mc:Fallback xmlns="">
          <p:pic>
            <p:nvPicPr>
              <p:cNvPr id="6" name="Рукописні дані 5">
                <a:extLst>
                  <a:ext uri="{FF2B5EF4-FFF2-40B4-BE49-F238E27FC236}">
                    <a16:creationId xmlns:a16="http://schemas.microsoft.com/office/drawing/2014/main" id="{8B069FA7-3349-A72A-BFC5-D0979C57CAB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8914" y="848059"/>
                <a:ext cx="13770" cy="5154209"/>
              </a:xfrm>
              <a:prstGeom prst="rect">
                <a:avLst/>
              </a:prstGeom>
            </p:spPr>
          </p:pic>
        </mc:Fallback>
      </mc:AlternateContent>
      <p:sp>
        <p:nvSpPr>
          <p:cNvPr id="7172" name="Підзаголовок 2"/>
          <p:cNvSpPr txBox="1">
            <a:spLocks/>
          </p:cNvSpPr>
          <p:nvPr/>
        </p:nvSpPr>
        <p:spPr bwMode="auto">
          <a:xfrm>
            <a:off x="1714498" y="398897"/>
            <a:ext cx="9144001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defTabSz="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3300" dirty="0">
                <a:solidFill>
                  <a:srgbClr val="000000"/>
                </a:solidFill>
                <a:latin typeface="UA Propisi" panose="02000508030000020003" pitchFamily="2" charset="0"/>
                <a:ea typeface="Calibri" panose="020F0502020204030204" pitchFamily="34" charset="0"/>
              </a:rPr>
              <a:t>15 </a:t>
            </a:r>
            <a:r>
              <a:rPr lang="uk-UA" altLang="uk-UA" sz="4000" dirty="0">
                <a:solidFill>
                  <a:srgbClr val="000000"/>
                </a:solidFill>
                <a:latin typeface="UA Propisi" panose="02000508030000020003" pitchFamily="2" charset="0"/>
                <a:ea typeface="Calibri" panose="020F0502020204030204" pitchFamily="34" charset="0"/>
              </a:rPr>
              <a:t>грудня</a:t>
            </a:r>
          </a:p>
        </p:txBody>
      </p:sp>
      <p:sp>
        <p:nvSpPr>
          <p:cNvPr id="7173" name="Підзаголовок 2"/>
          <p:cNvSpPr txBox="1">
            <a:spLocks/>
          </p:cNvSpPr>
          <p:nvPr/>
        </p:nvSpPr>
        <p:spPr bwMode="auto">
          <a:xfrm>
            <a:off x="1714498" y="1295111"/>
            <a:ext cx="9144001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defTabSz="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4000" dirty="0">
                <a:solidFill>
                  <a:srgbClr val="000000"/>
                </a:solidFill>
                <a:latin typeface="UA Propisi" panose="02000508030000020003" pitchFamily="2" charset="0"/>
                <a:ea typeface="Calibri" panose="020F0502020204030204" pitchFamily="34" charset="0"/>
              </a:rPr>
              <a:t>Класна робота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D05157-E214-8427-76EC-10426FD4E378}"/>
              </a:ext>
            </a:extLst>
          </p:cNvPr>
          <p:cNvSpPr txBox="1"/>
          <p:nvPr/>
        </p:nvSpPr>
        <p:spPr>
          <a:xfrm>
            <a:off x="1303336" y="2154109"/>
            <a:ext cx="103044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4400" dirty="0">
                <a:solidFill>
                  <a:prstClr val="black"/>
                </a:solidFill>
                <a:latin typeface="UA Propisi" panose="02000508030000020003" pitchFamily="2" charset="0"/>
              </a:rPr>
              <a:t>         </a:t>
            </a:r>
            <a:r>
              <a:rPr lang="ru-RU" sz="4400" dirty="0" smtClean="0">
                <a:solidFill>
                  <a:prstClr val="black"/>
                </a:solidFill>
                <a:latin typeface="UA Propisi" panose="02000508030000020003" pitchFamily="2" charset="0"/>
              </a:rPr>
              <a:t>А  ал   </a:t>
            </a:r>
            <a:r>
              <a:rPr lang="ru-RU" sz="4400" dirty="0" err="1" smtClean="0">
                <a:solidFill>
                  <a:prstClr val="black"/>
                </a:solidFill>
                <a:latin typeface="UA Propisi" panose="02000508030000020003" pitchFamily="2" charset="0"/>
              </a:rPr>
              <a:t>лф</a:t>
            </a:r>
            <a:r>
              <a:rPr lang="ru-RU" sz="4400" dirty="0" smtClean="0">
                <a:solidFill>
                  <a:prstClr val="black"/>
                </a:solidFill>
                <a:latin typeface="UA Propisi" panose="02000508030000020003" pitchFamily="2" charset="0"/>
              </a:rPr>
              <a:t>   фа   </a:t>
            </a:r>
            <a:r>
              <a:rPr lang="ru-RU" sz="4400" dirty="0" err="1" smtClean="0">
                <a:solidFill>
                  <a:prstClr val="black"/>
                </a:solidFill>
                <a:latin typeface="UA Propisi" panose="02000508030000020003" pitchFamily="2" charset="0"/>
              </a:rPr>
              <a:t>ав</a:t>
            </a:r>
            <a:r>
              <a:rPr lang="ru-RU" sz="4400" dirty="0" smtClean="0">
                <a:solidFill>
                  <a:prstClr val="black"/>
                </a:solidFill>
                <a:latin typeface="UA Propisi" panose="02000508030000020003" pitchFamily="2" charset="0"/>
              </a:rPr>
              <a:t>    </a:t>
            </a:r>
            <a:r>
              <a:rPr lang="ru-RU" sz="4400" dirty="0" err="1" smtClean="0">
                <a:solidFill>
                  <a:prstClr val="black"/>
                </a:solidFill>
                <a:latin typeface="UA Propisi" panose="02000508030000020003" pitchFamily="2" charset="0"/>
              </a:rPr>
              <a:t>ві</a:t>
            </a:r>
            <a:r>
              <a:rPr lang="ru-RU" sz="4400" dirty="0" smtClean="0">
                <a:solidFill>
                  <a:prstClr val="black"/>
                </a:solidFill>
                <a:latin typeface="UA Propisi" panose="02000508030000020003" pitchFamily="2" charset="0"/>
              </a:rPr>
              <a:t>     </a:t>
            </a:r>
            <a:r>
              <a:rPr lang="ru-RU" sz="4400" dirty="0" err="1" smtClean="0">
                <a:solidFill>
                  <a:prstClr val="black"/>
                </a:solidFill>
                <a:latin typeface="UA Propisi" panose="02000508030000020003" pitchFamily="2" charset="0"/>
              </a:rPr>
              <a:t>іт</a:t>
            </a:r>
            <a:r>
              <a:rPr lang="ru-RU" sz="4400" dirty="0" smtClean="0">
                <a:solidFill>
                  <a:prstClr val="black"/>
                </a:solidFill>
                <a:latin typeface="UA Propisi" panose="02000508030000020003" pitchFamily="2" charset="0"/>
              </a:rPr>
              <a:t>   </a:t>
            </a:r>
            <a:r>
              <a:rPr lang="ru-RU" sz="4400" dirty="0" err="1" smtClean="0">
                <a:solidFill>
                  <a:prstClr val="black"/>
                </a:solidFill>
                <a:latin typeface="UA Propisi" panose="02000508030000020003" pitchFamily="2" charset="0"/>
              </a:rPr>
              <a:t>алфавіт</a:t>
            </a:r>
            <a:r>
              <a:rPr lang="ru-RU" sz="4400" dirty="0" smtClean="0">
                <a:solidFill>
                  <a:prstClr val="black"/>
                </a:solidFill>
                <a:latin typeface="UA Propisi" panose="02000508030000020003" pitchFamily="2" charset="0"/>
              </a:rPr>
              <a:t>   </a:t>
            </a:r>
            <a:endParaRPr lang="uk-UA" sz="4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39FF21-135B-F39C-5D10-14306107E6AA}"/>
              </a:ext>
            </a:extLst>
          </p:cNvPr>
          <p:cNvSpPr txBox="1"/>
          <p:nvPr/>
        </p:nvSpPr>
        <p:spPr>
          <a:xfrm>
            <a:off x="2193131" y="3152631"/>
            <a:ext cx="7993063" cy="60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ru-RU" altLang="uk-UA" sz="3300" dirty="0" smtClean="0">
                <a:solidFill>
                  <a:prstClr val="black"/>
                </a:solidFill>
                <a:latin typeface="UA Propisi" panose="02000508030000020003" pitchFamily="2" charset="0"/>
              </a:rPr>
              <a:t> З </a:t>
            </a:r>
            <a:endParaRPr lang="uk-UA" sz="33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C680B5-A65F-05CE-1D1B-4F400B05B7C1}"/>
              </a:ext>
            </a:extLst>
          </p:cNvPr>
          <p:cNvSpPr txBox="1"/>
          <p:nvPr/>
        </p:nvSpPr>
        <p:spPr>
          <a:xfrm>
            <a:off x="2660651" y="3824288"/>
            <a:ext cx="7935913" cy="601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endParaRPr lang="uk-UA" sz="33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E6EC16-6BC8-5987-4F76-7A2B7414B235}"/>
              </a:ext>
            </a:extLst>
          </p:cNvPr>
          <p:cNvSpPr txBox="1"/>
          <p:nvPr/>
        </p:nvSpPr>
        <p:spPr>
          <a:xfrm>
            <a:off x="2325664" y="5016571"/>
            <a:ext cx="7874000" cy="60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ru-RU" altLang="uk-UA" sz="3300" dirty="0">
                <a:solidFill>
                  <a:prstClr val="black"/>
                </a:solidFill>
                <a:latin typeface="UA Propisi" panose="02000508030000020003" pitchFamily="2" charset="0"/>
              </a:rPr>
              <a:t>Ш З</a:t>
            </a:r>
            <a:endParaRPr lang="uk-UA" sz="33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39FF21-135B-F39C-5D10-14306107E6AA}"/>
              </a:ext>
            </a:extLst>
          </p:cNvPr>
          <p:cNvSpPr txBox="1"/>
          <p:nvPr/>
        </p:nvSpPr>
        <p:spPr>
          <a:xfrm>
            <a:off x="1714498" y="4092040"/>
            <a:ext cx="8540750" cy="60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ru-RU" altLang="uk-UA" sz="3300" dirty="0">
                <a:solidFill>
                  <a:prstClr val="black"/>
                </a:solidFill>
                <a:latin typeface="UA Propisi" panose="02000508030000020003" pitchFamily="2" charset="0"/>
              </a:rPr>
              <a:t>	</a:t>
            </a:r>
            <a:r>
              <a:rPr lang="ru-RU" altLang="uk-UA" sz="3300" dirty="0" err="1">
                <a:solidFill>
                  <a:prstClr val="black"/>
                </a:solidFill>
                <a:latin typeface="UA Propisi" panose="02000508030000020003" pitchFamily="2" charset="0"/>
              </a:rPr>
              <a:t>Ст</a:t>
            </a:r>
            <a:r>
              <a:rPr lang="ru-RU" altLang="uk-UA" sz="3300" dirty="0">
                <a:solidFill>
                  <a:prstClr val="black"/>
                </a:solidFill>
                <a:latin typeface="UA Propisi" panose="02000508030000020003" pitchFamily="2" charset="0"/>
              </a:rPr>
              <a:t>    </a:t>
            </a:r>
            <a:endParaRPr lang="uk-UA" sz="33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47037" r="4306" b="30738"/>
          <a:stretch/>
        </p:blipFill>
        <p:spPr>
          <a:xfrm>
            <a:off x="1168400" y="4800267"/>
            <a:ext cx="10875431" cy="1963543"/>
          </a:xfrm>
          <a:prstGeom prst="rect">
            <a:avLst/>
          </a:prstGeom>
        </p:spPr>
      </p:pic>
      <p:pic>
        <p:nvPicPr>
          <p:cNvPr id="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/>
          <a:srcRect l="49142"/>
          <a:stretch>
            <a:fillRect/>
          </a:stretch>
        </p:blipFill>
        <p:spPr bwMode="auto">
          <a:xfrm>
            <a:off x="-18497" y="25797"/>
            <a:ext cx="2556471" cy="2463403"/>
          </a:xfrm>
          <a:prstGeom prst="rect">
            <a:avLst/>
          </a:prstGeom>
          <a:noFill/>
        </p:spPr>
      </p:pic>
      <p:pic>
        <p:nvPicPr>
          <p:cNvPr id="15" name="Picture 49" descr="EXACT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06955" y="2723190"/>
            <a:ext cx="2318918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10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t="18089" r="35071" b="25802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1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 t="16324" r="33129" b="26403"/>
          <a:stretch/>
        </p:blipFill>
        <p:spPr>
          <a:xfrm>
            <a:off x="0" y="0"/>
            <a:ext cx="12137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2723</TotalTime>
  <Words>489</Words>
  <Application>Microsoft Office PowerPoint</Application>
  <PresentationFormat>Широкий екран</PresentationFormat>
  <Paragraphs>119</Paragraphs>
  <Slides>22</Slides>
  <Notes>2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Roboto</vt:lpstr>
      <vt:lpstr>Times New Roman</vt:lpstr>
      <vt:lpstr>UA Propisi</vt:lpstr>
      <vt:lpstr>Wingdings</vt:lpstr>
      <vt:lpstr>Wingdings 2</vt:lpstr>
      <vt:lpstr>Тема Office</vt:lpstr>
      <vt:lpstr>Презентація PowerPoint</vt:lpstr>
      <vt:lpstr>Презентація PowerPoint</vt:lpstr>
      <vt:lpstr>Виконай завдання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       Іван Андрусяк, Любов Відута, Леся Воронина, Сашко Дерманський, Галина Малик, Іван Малкович, Зірка Мензатюк.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Gala</dc:creator>
  <cp:lastModifiedBy>Козін Дарина Олександрівна</cp:lastModifiedBy>
  <cp:revision>258</cp:revision>
  <dcterms:created xsi:type="dcterms:W3CDTF">2019-02-24T09:13:13Z</dcterms:created>
  <dcterms:modified xsi:type="dcterms:W3CDTF">2024-01-28T14:30:11Z</dcterms:modified>
</cp:coreProperties>
</file>