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1" r:id="rId28"/>
    <p:sldId id="283" r:id="rId29"/>
    <p:sldId id="284" r:id="rId30"/>
    <p:sldId id="285"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7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7AEE6734-0576-49FB-9DEB-B0DE3BBB7337}" type="datetimeFigureOut">
              <a:rPr lang="en-US" smtClean="0"/>
              <a:t>11/25/2022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FB1CCBC0-FAE3-4543-B85E-364FEBAC3FF0}" type="slidenum">
              <a:rPr lang="en-US" smtClean="0"/>
              <a:t>‹#›</a:t>
            </a:fld>
            <a:endParaRPr lang="en-US"/>
          </a:p>
        </p:txBody>
      </p:sp>
    </p:spTree>
    <p:extLst>
      <p:ext uri="{BB962C8B-B14F-4D97-AF65-F5344CB8AC3E}">
        <p14:creationId xmlns:p14="http://schemas.microsoft.com/office/powerpoint/2010/main" val="286514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7AEE6734-0576-49FB-9DEB-B0DE3BBB7337}" type="datetimeFigureOut">
              <a:rPr lang="en-US" smtClean="0"/>
              <a:t>11/25/2022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FB1CCBC0-FAE3-4543-B85E-364FEBAC3FF0}" type="slidenum">
              <a:rPr lang="en-US" smtClean="0"/>
              <a:t>‹#›</a:t>
            </a:fld>
            <a:endParaRPr lang="en-US"/>
          </a:p>
        </p:txBody>
      </p:sp>
    </p:spTree>
    <p:extLst>
      <p:ext uri="{BB962C8B-B14F-4D97-AF65-F5344CB8AC3E}">
        <p14:creationId xmlns:p14="http://schemas.microsoft.com/office/powerpoint/2010/main" val="860087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7AEE6734-0576-49FB-9DEB-B0DE3BBB7337}" type="datetimeFigureOut">
              <a:rPr lang="en-US" smtClean="0"/>
              <a:t>11/25/2022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FB1CCBC0-FAE3-4543-B85E-364FEBAC3FF0}" type="slidenum">
              <a:rPr lang="en-US" smtClean="0"/>
              <a:t>‹#›</a:t>
            </a:fld>
            <a:endParaRPr lang="en-US"/>
          </a:p>
        </p:txBody>
      </p:sp>
    </p:spTree>
    <p:extLst>
      <p:ext uri="{BB962C8B-B14F-4D97-AF65-F5344CB8AC3E}">
        <p14:creationId xmlns:p14="http://schemas.microsoft.com/office/powerpoint/2010/main" val="2102896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7AEE6734-0576-49FB-9DEB-B0DE3BBB7337}" type="datetimeFigureOut">
              <a:rPr lang="en-US" smtClean="0"/>
              <a:t>11/25/2022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FB1CCBC0-FAE3-4543-B85E-364FEBAC3FF0}" type="slidenum">
              <a:rPr lang="en-US" smtClean="0"/>
              <a:t>‹#›</a:t>
            </a:fld>
            <a:endParaRPr lang="en-US"/>
          </a:p>
        </p:txBody>
      </p:sp>
    </p:spTree>
    <p:extLst>
      <p:ext uri="{BB962C8B-B14F-4D97-AF65-F5344CB8AC3E}">
        <p14:creationId xmlns:p14="http://schemas.microsoft.com/office/powerpoint/2010/main" val="3534157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AEE6734-0576-49FB-9DEB-B0DE3BBB7337}" type="datetimeFigureOut">
              <a:rPr lang="en-US" smtClean="0"/>
              <a:t>11/25/2022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FB1CCBC0-FAE3-4543-B85E-364FEBAC3FF0}" type="slidenum">
              <a:rPr lang="en-US" smtClean="0"/>
              <a:t>‹#›</a:t>
            </a:fld>
            <a:endParaRPr lang="en-US"/>
          </a:p>
        </p:txBody>
      </p:sp>
    </p:spTree>
    <p:extLst>
      <p:ext uri="{BB962C8B-B14F-4D97-AF65-F5344CB8AC3E}">
        <p14:creationId xmlns:p14="http://schemas.microsoft.com/office/powerpoint/2010/main" val="4278967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7AEE6734-0576-49FB-9DEB-B0DE3BBB7337}" type="datetimeFigureOut">
              <a:rPr lang="en-US" smtClean="0"/>
              <a:t>11/25/2022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FB1CCBC0-FAE3-4543-B85E-364FEBAC3FF0}" type="slidenum">
              <a:rPr lang="en-US" smtClean="0"/>
              <a:t>‹#›</a:t>
            </a:fld>
            <a:endParaRPr lang="en-US"/>
          </a:p>
        </p:txBody>
      </p:sp>
    </p:spTree>
    <p:extLst>
      <p:ext uri="{BB962C8B-B14F-4D97-AF65-F5344CB8AC3E}">
        <p14:creationId xmlns:p14="http://schemas.microsoft.com/office/powerpoint/2010/main" val="509007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7AEE6734-0576-49FB-9DEB-B0DE3BBB7337}" type="datetimeFigureOut">
              <a:rPr lang="en-US" smtClean="0"/>
              <a:t>11/25/2022</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FB1CCBC0-FAE3-4543-B85E-364FEBAC3FF0}" type="slidenum">
              <a:rPr lang="en-US" smtClean="0"/>
              <a:t>‹#›</a:t>
            </a:fld>
            <a:endParaRPr lang="en-US"/>
          </a:p>
        </p:txBody>
      </p:sp>
    </p:spTree>
    <p:extLst>
      <p:ext uri="{BB962C8B-B14F-4D97-AF65-F5344CB8AC3E}">
        <p14:creationId xmlns:p14="http://schemas.microsoft.com/office/powerpoint/2010/main" val="355071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7AEE6734-0576-49FB-9DEB-B0DE3BBB7337}" type="datetimeFigureOut">
              <a:rPr lang="en-US" smtClean="0"/>
              <a:t>11/25/2022</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FB1CCBC0-FAE3-4543-B85E-364FEBAC3FF0}" type="slidenum">
              <a:rPr lang="en-US" smtClean="0"/>
              <a:t>‹#›</a:t>
            </a:fld>
            <a:endParaRPr lang="en-US"/>
          </a:p>
        </p:txBody>
      </p:sp>
    </p:spTree>
    <p:extLst>
      <p:ext uri="{BB962C8B-B14F-4D97-AF65-F5344CB8AC3E}">
        <p14:creationId xmlns:p14="http://schemas.microsoft.com/office/powerpoint/2010/main" val="198211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AEE6734-0576-49FB-9DEB-B0DE3BBB7337}" type="datetimeFigureOut">
              <a:rPr lang="en-US" smtClean="0"/>
              <a:t>11/25/2022</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FB1CCBC0-FAE3-4543-B85E-364FEBAC3FF0}" type="slidenum">
              <a:rPr lang="en-US" smtClean="0"/>
              <a:t>‹#›</a:t>
            </a:fld>
            <a:endParaRPr lang="en-US"/>
          </a:p>
        </p:txBody>
      </p:sp>
    </p:spTree>
    <p:extLst>
      <p:ext uri="{BB962C8B-B14F-4D97-AF65-F5344CB8AC3E}">
        <p14:creationId xmlns:p14="http://schemas.microsoft.com/office/powerpoint/2010/main" val="3730593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AEE6734-0576-49FB-9DEB-B0DE3BBB7337}" type="datetimeFigureOut">
              <a:rPr lang="en-US" smtClean="0"/>
              <a:t>11/25/2022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FB1CCBC0-FAE3-4543-B85E-364FEBAC3FF0}" type="slidenum">
              <a:rPr lang="en-US" smtClean="0"/>
              <a:t>‹#›</a:t>
            </a:fld>
            <a:endParaRPr lang="en-US"/>
          </a:p>
        </p:txBody>
      </p:sp>
    </p:spTree>
    <p:extLst>
      <p:ext uri="{BB962C8B-B14F-4D97-AF65-F5344CB8AC3E}">
        <p14:creationId xmlns:p14="http://schemas.microsoft.com/office/powerpoint/2010/main" val="4217519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AEE6734-0576-49FB-9DEB-B0DE3BBB7337}" type="datetimeFigureOut">
              <a:rPr lang="en-US" smtClean="0"/>
              <a:t>11/25/2022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FB1CCBC0-FAE3-4543-B85E-364FEBAC3FF0}" type="slidenum">
              <a:rPr lang="en-US" smtClean="0"/>
              <a:t>‹#›</a:t>
            </a:fld>
            <a:endParaRPr lang="en-US"/>
          </a:p>
        </p:txBody>
      </p:sp>
    </p:spTree>
    <p:extLst>
      <p:ext uri="{BB962C8B-B14F-4D97-AF65-F5344CB8AC3E}">
        <p14:creationId xmlns:p14="http://schemas.microsoft.com/office/powerpoint/2010/main" val="3901025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E6734-0576-49FB-9DEB-B0DE3BBB7337}" type="datetimeFigureOut">
              <a:rPr lang="en-US" smtClean="0"/>
              <a:t>11/25/2022</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CCBC0-FAE3-4543-B85E-364FEBAC3FF0}" type="slidenum">
              <a:rPr lang="en-US" smtClean="0"/>
              <a:t>‹#›</a:t>
            </a:fld>
            <a:endParaRPr lang="en-US"/>
          </a:p>
        </p:txBody>
      </p:sp>
    </p:spTree>
    <p:extLst>
      <p:ext uri="{BB962C8B-B14F-4D97-AF65-F5344CB8AC3E}">
        <p14:creationId xmlns:p14="http://schemas.microsoft.com/office/powerpoint/2010/main" val="2863302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7.pn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Зимний фон - 56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1676"/>
            <a:ext cx="12192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66800" y="2705494"/>
            <a:ext cx="10058400" cy="1569660"/>
          </a:xfrm>
          <a:prstGeom prst="rect">
            <a:avLst/>
          </a:prstGeom>
          <a:noFill/>
        </p:spPr>
        <p:txBody>
          <a:bodyPr wrap="square" rtlCol="0">
            <a:spAutoFit/>
          </a:bodyPr>
          <a:lstStyle/>
          <a:p>
            <a:r>
              <a:rPr lang="uk-UA" sz="9600" b="1" dirty="0" smtClean="0">
                <a:solidFill>
                  <a:srgbClr val="002060"/>
                </a:solidFill>
              </a:rPr>
              <a:t>«Тварини взимку»</a:t>
            </a:r>
            <a:endParaRPr lang="en-US" sz="9600" b="1" dirty="0">
              <a:solidFill>
                <a:srgbClr val="002060"/>
              </a:solidFill>
            </a:endParaRPr>
          </a:p>
        </p:txBody>
      </p:sp>
    </p:spTree>
    <p:extLst>
      <p:ext uri="{BB962C8B-B14F-4D97-AF65-F5344CB8AC3E}">
        <p14:creationId xmlns:p14="http://schemas.microsoft.com/office/powerpoint/2010/main" val="1183325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ая прямоугольная выноска 2"/>
          <p:cNvSpPr/>
          <p:nvPr/>
        </p:nvSpPr>
        <p:spPr>
          <a:xfrm flipH="1">
            <a:off x="6983548" y="236777"/>
            <a:ext cx="4538617" cy="2056479"/>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4" name="Picture 2" descr="Мій світ математики: Уроки математи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5071" y="2526869"/>
            <a:ext cx="3142472" cy="41301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489370" y="757184"/>
            <a:ext cx="3526972" cy="1015663"/>
          </a:xfrm>
          <a:prstGeom prst="rect">
            <a:avLst/>
          </a:prstGeom>
          <a:noFill/>
        </p:spPr>
        <p:txBody>
          <a:bodyPr wrap="square" rtlCol="0">
            <a:spAutoFit/>
          </a:bodyPr>
          <a:lstStyle/>
          <a:p>
            <a:pPr algn="ctr"/>
            <a:r>
              <a:rPr lang="uk-UA" sz="2800" b="1" dirty="0" smtClean="0"/>
              <a:t>Ведмідь їсть малину. Правда чи ні</a:t>
            </a:r>
            <a:r>
              <a:rPr lang="uk-UA" sz="3200" b="1" dirty="0" smtClean="0"/>
              <a:t>?</a:t>
            </a:r>
            <a:endParaRPr lang="en-US" sz="3200" b="1" dirty="0"/>
          </a:p>
        </p:txBody>
      </p:sp>
      <p:pic>
        <p:nvPicPr>
          <p:cNvPr id="7" name="Рисунок 6"/>
          <p:cNvPicPr>
            <a:picLocks noChangeAspect="1"/>
          </p:cNvPicPr>
          <p:nvPr/>
        </p:nvPicPr>
        <p:blipFill>
          <a:blip r:embed="rId3"/>
          <a:stretch>
            <a:fillRect/>
          </a:stretch>
        </p:blipFill>
        <p:spPr>
          <a:xfrm>
            <a:off x="581932" y="541741"/>
            <a:ext cx="5657850" cy="5715000"/>
          </a:xfrm>
          <a:prstGeom prst="rect">
            <a:avLst/>
          </a:prstGeom>
        </p:spPr>
      </p:pic>
    </p:spTree>
    <p:extLst>
      <p:ext uri="{BB962C8B-B14F-4D97-AF65-F5344CB8AC3E}">
        <p14:creationId xmlns:p14="http://schemas.microsoft.com/office/powerpoint/2010/main" val="2688257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ая прямоугольная выноска 2"/>
          <p:cNvSpPr/>
          <p:nvPr/>
        </p:nvSpPr>
        <p:spPr>
          <a:xfrm flipH="1">
            <a:off x="6983548" y="236777"/>
            <a:ext cx="4538617" cy="2056479"/>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4" name="Picture 2" descr="Мій світ математики: Уроки математи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5071" y="2526869"/>
            <a:ext cx="3142472" cy="41301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489370" y="541741"/>
            <a:ext cx="3526972" cy="1446550"/>
          </a:xfrm>
          <a:prstGeom prst="rect">
            <a:avLst/>
          </a:prstGeom>
          <a:noFill/>
        </p:spPr>
        <p:txBody>
          <a:bodyPr wrap="square" rtlCol="0">
            <a:spAutoFit/>
          </a:bodyPr>
          <a:lstStyle/>
          <a:p>
            <a:pPr algn="ctr"/>
            <a:r>
              <a:rPr lang="uk-UA" sz="2800" b="1" dirty="0" smtClean="0"/>
              <a:t>Зайчик стрибає по деревах. Правда чи ні</a:t>
            </a:r>
            <a:r>
              <a:rPr lang="uk-UA" sz="3200" b="1" dirty="0" smtClean="0"/>
              <a:t>?</a:t>
            </a:r>
            <a:endParaRPr lang="en-US" sz="3200" b="1" dirty="0"/>
          </a:p>
        </p:txBody>
      </p:sp>
      <p:pic>
        <p:nvPicPr>
          <p:cNvPr id="11266" name="Picture 2" descr="Клипарт#елка#дерево#деревья#clipart#wood# | Mario characters, Character,  Fictional charac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663" y="-363003"/>
            <a:ext cx="5306148" cy="728116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Зайчик на белом фоне - фото и картинки abrakadabra.fu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477647">
            <a:off x="3258595" y="4032322"/>
            <a:ext cx="2062728" cy="2055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790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ая прямоугольная выноска 2"/>
          <p:cNvSpPr/>
          <p:nvPr/>
        </p:nvSpPr>
        <p:spPr>
          <a:xfrm flipH="1">
            <a:off x="6983548" y="236777"/>
            <a:ext cx="4538617" cy="2056479"/>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4" name="Picture 2" descr="Мій світ математики: Уроки математи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5071" y="2526869"/>
            <a:ext cx="3142472" cy="41301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489370" y="744941"/>
            <a:ext cx="3526972" cy="1446550"/>
          </a:xfrm>
          <a:prstGeom prst="rect">
            <a:avLst/>
          </a:prstGeom>
          <a:noFill/>
        </p:spPr>
        <p:txBody>
          <a:bodyPr wrap="square" rtlCol="0">
            <a:spAutoFit/>
          </a:bodyPr>
          <a:lstStyle/>
          <a:p>
            <a:pPr algn="ctr"/>
            <a:r>
              <a:rPr lang="uk-UA" sz="2800" b="1" dirty="0" smtClean="0"/>
              <a:t>А хто ж тоді стрибає по деревах? </a:t>
            </a:r>
          </a:p>
          <a:p>
            <a:pPr algn="ctr"/>
            <a:endParaRPr lang="en-US" sz="3200" b="1" dirty="0"/>
          </a:p>
        </p:txBody>
      </p:sp>
      <p:pic>
        <p:nvPicPr>
          <p:cNvPr id="11266" name="Picture 2" descr="Клипарт#елка#дерево#деревья#clipart#wood# | Mario characters, Character,  Fictional charac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663" y="-363003"/>
            <a:ext cx="5306148" cy="7281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257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ая прямоугольная выноска 2"/>
          <p:cNvSpPr/>
          <p:nvPr/>
        </p:nvSpPr>
        <p:spPr>
          <a:xfrm flipH="1">
            <a:off x="6983548" y="236777"/>
            <a:ext cx="4538617" cy="2056479"/>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4" name="Picture 2" descr="Мій світ математики: Уроки математи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5071" y="2526869"/>
            <a:ext cx="3142472" cy="41301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489370" y="757184"/>
            <a:ext cx="3526972" cy="1015663"/>
          </a:xfrm>
          <a:prstGeom prst="rect">
            <a:avLst/>
          </a:prstGeom>
          <a:noFill/>
        </p:spPr>
        <p:txBody>
          <a:bodyPr wrap="square" rtlCol="0">
            <a:spAutoFit/>
          </a:bodyPr>
          <a:lstStyle/>
          <a:p>
            <a:pPr algn="ctr"/>
            <a:r>
              <a:rPr lang="uk-UA" sz="2800" b="1" dirty="0" smtClean="0"/>
              <a:t>Лисиця їсть моркву. Правда чи ні</a:t>
            </a:r>
            <a:r>
              <a:rPr lang="uk-UA" sz="3200" b="1" dirty="0" smtClean="0"/>
              <a:t>?</a:t>
            </a:r>
            <a:endParaRPr lang="en-US" sz="3200" b="1" dirty="0"/>
          </a:p>
        </p:txBody>
      </p:sp>
      <p:pic>
        <p:nvPicPr>
          <p:cNvPr id="12290" name="Picture 2" descr="Методичка &quot; Цікавинки для дитинки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0546" y="389909"/>
            <a:ext cx="4068082" cy="5811548"/>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Морква кліпарт. Безкоштовне завантаження. | Creazill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681437">
            <a:off x="299757" y="4200556"/>
            <a:ext cx="2495489" cy="2495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651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ая прямоугольная выноска 2"/>
          <p:cNvSpPr/>
          <p:nvPr/>
        </p:nvSpPr>
        <p:spPr>
          <a:xfrm flipH="1">
            <a:off x="6983548" y="236777"/>
            <a:ext cx="4538617" cy="2056479"/>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4" name="Picture 2" descr="Мій світ математики: Уроки математи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5071" y="2526869"/>
            <a:ext cx="3142472" cy="41301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489370" y="513898"/>
            <a:ext cx="3526972" cy="1569660"/>
          </a:xfrm>
          <a:prstGeom prst="rect">
            <a:avLst/>
          </a:prstGeom>
          <a:noFill/>
        </p:spPr>
        <p:txBody>
          <a:bodyPr wrap="square" rtlCol="0">
            <a:spAutoFit/>
          </a:bodyPr>
          <a:lstStyle/>
          <a:p>
            <a:pPr algn="ctr"/>
            <a:r>
              <a:rPr lang="uk-UA" sz="3200" b="1" dirty="0" smtClean="0"/>
              <a:t>А хто з лісових звірів полюбляє їсти моркву?</a:t>
            </a:r>
            <a:endParaRPr lang="en-US" sz="3200" b="1" dirty="0"/>
          </a:p>
        </p:txBody>
      </p:sp>
      <p:pic>
        <p:nvPicPr>
          <p:cNvPr id="12292" name="Picture 4" descr="Морква кліпарт. Безкоштовне завантаження. | Creazil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681437">
            <a:off x="1302410" y="753898"/>
            <a:ext cx="4526282" cy="4526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84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Мій світ математики: Уроки математи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327" y="183848"/>
            <a:ext cx="4593901" cy="6037700"/>
          </a:xfrm>
          <a:prstGeom prst="rect">
            <a:avLst/>
          </a:prstGeom>
          <a:noFill/>
          <a:extLst>
            <a:ext uri="{909E8E84-426E-40DD-AFC4-6F175D3DCCD1}">
              <a14:hiddenFill xmlns:a14="http://schemas.microsoft.com/office/drawing/2010/main">
                <a:solidFill>
                  <a:srgbClr val="FFFFFF"/>
                </a:solidFill>
              </a14:hiddenFill>
            </a:ext>
          </a:extLst>
        </p:spPr>
      </p:pic>
      <p:sp>
        <p:nvSpPr>
          <p:cNvPr id="3" name="Скругленная прямоугольная выноска 2"/>
          <p:cNvSpPr/>
          <p:nvPr/>
        </p:nvSpPr>
        <p:spPr>
          <a:xfrm>
            <a:off x="6413135" y="711200"/>
            <a:ext cx="4951550" cy="3149600"/>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 name="TextBox 3"/>
          <p:cNvSpPr txBox="1"/>
          <p:nvPr/>
        </p:nvSpPr>
        <p:spPr>
          <a:xfrm>
            <a:off x="6639196" y="752257"/>
            <a:ext cx="4499428" cy="3108543"/>
          </a:xfrm>
          <a:prstGeom prst="rect">
            <a:avLst/>
          </a:prstGeom>
          <a:noFill/>
        </p:spPr>
        <p:txBody>
          <a:bodyPr wrap="square" rtlCol="0">
            <a:spAutoFit/>
          </a:bodyPr>
          <a:lstStyle/>
          <a:p>
            <a:pPr algn="ctr"/>
            <a:r>
              <a:rPr lang="uk-UA" sz="2800" b="1" dirty="0" smtClean="0"/>
              <a:t>Молодці , дітки, добре ви знаєте лісових звірів.</a:t>
            </a:r>
          </a:p>
          <a:p>
            <a:pPr algn="ctr"/>
            <a:endParaRPr lang="uk-UA" sz="2800" b="1" dirty="0"/>
          </a:p>
          <a:p>
            <a:pPr algn="ctr"/>
            <a:r>
              <a:rPr lang="uk-UA" sz="2800" b="1" dirty="0" smtClean="0"/>
              <a:t>А в мене є ще одна гра , під назвою «Хто зайвий».</a:t>
            </a:r>
          </a:p>
          <a:p>
            <a:pPr algn="ctr"/>
            <a:endParaRPr lang="uk-UA" sz="2800" b="1" dirty="0"/>
          </a:p>
          <a:p>
            <a:pPr algn="ctr"/>
            <a:r>
              <a:rPr lang="uk-UA" sz="2800" b="1" dirty="0" smtClean="0"/>
              <a:t>Пограємо?</a:t>
            </a:r>
            <a:endParaRPr lang="en-US" sz="2800" b="1" dirty="0"/>
          </a:p>
        </p:txBody>
      </p:sp>
    </p:spTree>
    <p:extLst>
      <p:ext uri="{BB962C8B-B14F-4D97-AF65-F5344CB8AC3E}">
        <p14:creationId xmlns:p14="http://schemas.microsoft.com/office/powerpoint/2010/main" val="3428027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1"/>
            <a:ext cx="8969828" cy="6858000"/>
          </a:xfrm>
          <a:prstGeom prst="rect">
            <a:avLst/>
          </a:prstGeom>
        </p:spPr>
      </p:pic>
      <p:sp>
        <p:nvSpPr>
          <p:cNvPr id="4" name="Скругленная прямоугольная выноска 3"/>
          <p:cNvSpPr/>
          <p:nvPr/>
        </p:nvSpPr>
        <p:spPr>
          <a:xfrm>
            <a:off x="9202056" y="1939472"/>
            <a:ext cx="2801258" cy="2979058"/>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 name="TextBox 4"/>
          <p:cNvSpPr txBox="1"/>
          <p:nvPr/>
        </p:nvSpPr>
        <p:spPr>
          <a:xfrm>
            <a:off x="9405256" y="2644171"/>
            <a:ext cx="2394857" cy="1569660"/>
          </a:xfrm>
          <a:prstGeom prst="rect">
            <a:avLst/>
          </a:prstGeom>
          <a:noFill/>
        </p:spPr>
        <p:txBody>
          <a:bodyPr wrap="square" rtlCol="0">
            <a:spAutoFit/>
          </a:bodyPr>
          <a:lstStyle/>
          <a:p>
            <a:pPr algn="ctr"/>
            <a:r>
              <a:rPr lang="uk-UA" sz="3200" b="1" dirty="0" smtClean="0"/>
              <a:t>Хто зображений на картині?</a:t>
            </a:r>
            <a:endParaRPr lang="en-US" sz="3200" b="1" dirty="0"/>
          </a:p>
        </p:txBody>
      </p:sp>
    </p:spTree>
    <p:extLst>
      <p:ext uri="{BB962C8B-B14F-4D97-AF65-F5344CB8AC3E}">
        <p14:creationId xmlns:p14="http://schemas.microsoft.com/office/powerpoint/2010/main" val="3125847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1"/>
            <a:ext cx="8969828" cy="6858000"/>
          </a:xfrm>
          <a:prstGeom prst="rect">
            <a:avLst/>
          </a:prstGeom>
        </p:spPr>
      </p:pic>
      <p:sp>
        <p:nvSpPr>
          <p:cNvPr id="4" name="Скругленная прямоугольная выноска 3"/>
          <p:cNvSpPr/>
          <p:nvPr/>
        </p:nvSpPr>
        <p:spPr>
          <a:xfrm>
            <a:off x="9202056" y="1939472"/>
            <a:ext cx="2801258" cy="2979058"/>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 name="TextBox 4"/>
          <p:cNvSpPr txBox="1"/>
          <p:nvPr/>
        </p:nvSpPr>
        <p:spPr>
          <a:xfrm>
            <a:off x="9405256" y="2397949"/>
            <a:ext cx="2394857" cy="2062103"/>
          </a:xfrm>
          <a:prstGeom prst="rect">
            <a:avLst/>
          </a:prstGeom>
          <a:noFill/>
        </p:spPr>
        <p:txBody>
          <a:bodyPr wrap="square" rtlCol="0">
            <a:spAutoFit/>
          </a:bodyPr>
          <a:lstStyle/>
          <a:p>
            <a:pPr algn="ctr"/>
            <a:r>
              <a:rPr lang="uk-UA" sz="3200" b="1" dirty="0" smtClean="0"/>
              <a:t>Скажіть малята, хто тут зайвий та чому?</a:t>
            </a:r>
            <a:endParaRPr lang="en-US" sz="3200" b="1" dirty="0"/>
          </a:p>
        </p:txBody>
      </p:sp>
    </p:spTree>
    <p:extLst>
      <p:ext uri="{BB962C8B-B14F-4D97-AF65-F5344CB8AC3E}">
        <p14:creationId xmlns:p14="http://schemas.microsoft.com/office/powerpoint/2010/main" val="3005470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1"/>
            <a:ext cx="8969828" cy="6858000"/>
          </a:xfrm>
          <a:prstGeom prst="rect">
            <a:avLst/>
          </a:prstGeom>
        </p:spPr>
      </p:pic>
      <p:sp>
        <p:nvSpPr>
          <p:cNvPr id="4" name="Скругленная прямоугольная выноска 3"/>
          <p:cNvSpPr/>
          <p:nvPr/>
        </p:nvSpPr>
        <p:spPr>
          <a:xfrm>
            <a:off x="9202055" y="203721"/>
            <a:ext cx="2801258" cy="2979058"/>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 name="TextBox 4"/>
          <p:cNvSpPr txBox="1"/>
          <p:nvPr/>
        </p:nvSpPr>
        <p:spPr>
          <a:xfrm>
            <a:off x="9405255" y="908420"/>
            <a:ext cx="2394857" cy="1569660"/>
          </a:xfrm>
          <a:prstGeom prst="rect">
            <a:avLst/>
          </a:prstGeom>
          <a:noFill/>
        </p:spPr>
        <p:txBody>
          <a:bodyPr wrap="square" rtlCol="0">
            <a:spAutoFit/>
          </a:bodyPr>
          <a:lstStyle/>
          <a:p>
            <a:pPr algn="ctr"/>
            <a:r>
              <a:rPr lang="uk-UA" sz="3200" b="1" dirty="0" smtClean="0"/>
              <a:t>Чому зайвий ведмідь?</a:t>
            </a:r>
            <a:endParaRPr lang="en-US" sz="3200" b="1" dirty="0"/>
          </a:p>
        </p:txBody>
      </p:sp>
      <p:sp>
        <p:nvSpPr>
          <p:cNvPr id="2" name="Скругленный прямоугольник 1"/>
          <p:cNvSpPr/>
          <p:nvPr/>
        </p:nvSpPr>
        <p:spPr>
          <a:xfrm>
            <a:off x="8969828" y="3887478"/>
            <a:ext cx="3222172" cy="256902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 name="TextBox 5"/>
          <p:cNvSpPr txBox="1"/>
          <p:nvPr/>
        </p:nvSpPr>
        <p:spPr>
          <a:xfrm>
            <a:off x="9085941" y="4479494"/>
            <a:ext cx="3033484" cy="1384995"/>
          </a:xfrm>
          <a:prstGeom prst="rect">
            <a:avLst/>
          </a:prstGeom>
          <a:noFill/>
        </p:spPr>
        <p:txBody>
          <a:bodyPr wrap="square" rtlCol="0">
            <a:spAutoFit/>
          </a:bodyPr>
          <a:lstStyle/>
          <a:p>
            <a:pPr algn="ctr"/>
            <a:r>
              <a:rPr lang="uk-UA" sz="2800" i="1" dirty="0" smtClean="0"/>
              <a:t>(тому що взимку він спить, а інші тваринки ні)</a:t>
            </a:r>
            <a:endParaRPr lang="en-US" sz="2800" i="1" dirty="0"/>
          </a:p>
        </p:txBody>
      </p:sp>
    </p:spTree>
    <p:extLst>
      <p:ext uri="{BB962C8B-B14F-4D97-AF65-F5344CB8AC3E}">
        <p14:creationId xmlns:p14="http://schemas.microsoft.com/office/powerpoint/2010/main" val="846178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1"/>
            <a:ext cx="8969828" cy="6858000"/>
          </a:xfrm>
          <a:prstGeom prst="rect">
            <a:avLst/>
          </a:prstGeom>
        </p:spPr>
      </p:pic>
      <p:sp>
        <p:nvSpPr>
          <p:cNvPr id="4" name="Скругленная прямоугольная выноска 3"/>
          <p:cNvSpPr/>
          <p:nvPr/>
        </p:nvSpPr>
        <p:spPr>
          <a:xfrm>
            <a:off x="9202055" y="203721"/>
            <a:ext cx="2801258" cy="2979058"/>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 name="TextBox 4"/>
          <p:cNvSpPr txBox="1"/>
          <p:nvPr/>
        </p:nvSpPr>
        <p:spPr>
          <a:xfrm>
            <a:off x="9405255" y="908420"/>
            <a:ext cx="2394857" cy="1569660"/>
          </a:xfrm>
          <a:prstGeom prst="rect">
            <a:avLst/>
          </a:prstGeom>
          <a:noFill/>
        </p:spPr>
        <p:txBody>
          <a:bodyPr wrap="square" rtlCol="0">
            <a:spAutoFit/>
          </a:bodyPr>
          <a:lstStyle/>
          <a:p>
            <a:pPr algn="ctr"/>
            <a:r>
              <a:rPr lang="uk-UA" sz="3200" b="1" dirty="0" smtClean="0"/>
              <a:t>Чому зайвий зайчик?</a:t>
            </a:r>
            <a:endParaRPr lang="en-US" sz="3200" b="1" dirty="0"/>
          </a:p>
        </p:txBody>
      </p:sp>
      <p:sp>
        <p:nvSpPr>
          <p:cNvPr id="2" name="Скругленный прямоугольник 1"/>
          <p:cNvSpPr/>
          <p:nvPr/>
        </p:nvSpPr>
        <p:spPr>
          <a:xfrm>
            <a:off x="8969828" y="3887478"/>
            <a:ext cx="3222172" cy="256902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 name="TextBox 5"/>
          <p:cNvSpPr txBox="1"/>
          <p:nvPr/>
        </p:nvSpPr>
        <p:spPr>
          <a:xfrm>
            <a:off x="9085941" y="4479494"/>
            <a:ext cx="3033484" cy="1384995"/>
          </a:xfrm>
          <a:prstGeom prst="rect">
            <a:avLst/>
          </a:prstGeom>
          <a:noFill/>
        </p:spPr>
        <p:txBody>
          <a:bodyPr wrap="square" rtlCol="0">
            <a:spAutoFit/>
          </a:bodyPr>
          <a:lstStyle/>
          <a:p>
            <a:pPr algn="ctr"/>
            <a:r>
              <a:rPr lang="uk-UA" sz="2800" i="1" dirty="0" smtClean="0"/>
              <a:t>(тому що в нього довгі вуха, а в інших ні)</a:t>
            </a:r>
            <a:endParaRPr lang="en-US" sz="2800" i="1" dirty="0"/>
          </a:p>
        </p:txBody>
      </p:sp>
    </p:spTree>
    <p:extLst>
      <p:ext uri="{BB962C8B-B14F-4D97-AF65-F5344CB8AC3E}">
        <p14:creationId xmlns:p14="http://schemas.microsoft.com/office/powerpoint/2010/main" val="2371061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Учитель на прозрачном фоне - фото и картинки abrakadabra.fu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289560"/>
            <a:ext cx="4648200" cy="6966539"/>
          </a:xfrm>
          <a:prstGeom prst="rect">
            <a:avLst/>
          </a:prstGeom>
          <a:noFill/>
          <a:extLst>
            <a:ext uri="{909E8E84-426E-40DD-AFC4-6F175D3DCCD1}">
              <a14:hiddenFill xmlns:a14="http://schemas.microsoft.com/office/drawing/2010/main">
                <a:solidFill>
                  <a:srgbClr val="FFFFFF"/>
                </a:solidFill>
              </a14:hiddenFill>
            </a:ext>
          </a:extLst>
        </p:spPr>
      </p:pic>
      <p:sp>
        <p:nvSpPr>
          <p:cNvPr id="2" name="Скругленная прямоугольная выноска 1"/>
          <p:cNvSpPr/>
          <p:nvPr/>
        </p:nvSpPr>
        <p:spPr>
          <a:xfrm flipH="1">
            <a:off x="822960" y="899160"/>
            <a:ext cx="5394960" cy="4053840"/>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 name="TextBox 2"/>
          <p:cNvSpPr txBox="1"/>
          <p:nvPr/>
        </p:nvSpPr>
        <p:spPr>
          <a:xfrm>
            <a:off x="1318260" y="1587252"/>
            <a:ext cx="4404360" cy="2677656"/>
          </a:xfrm>
          <a:prstGeom prst="rect">
            <a:avLst/>
          </a:prstGeom>
          <a:noFill/>
        </p:spPr>
        <p:txBody>
          <a:bodyPr wrap="square" rtlCol="0">
            <a:spAutoFit/>
          </a:bodyPr>
          <a:lstStyle/>
          <a:p>
            <a:pPr algn="ctr"/>
            <a:r>
              <a:rPr lang="uk-UA" sz="2800" b="1" dirty="0" smtClean="0"/>
              <a:t>Добрий день, діти! Як Ваш настрій?</a:t>
            </a:r>
          </a:p>
          <a:p>
            <a:pPr algn="ctr"/>
            <a:endParaRPr lang="uk-UA" sz="2800" b="1" dirty="0" smtClean="0"/>
          </a:p>
          <a:p>
            <a:pPr algn="ctr"/>
            <a:r>
              <a:rPr lang="uk-UA" sz="2800" b="1" dirty="0" smtClean="0"/>
              <a:t> Сьогодні я хочу розповісти Вам казку, про господаря лісу. Послухайте уважно.</a:t>
            </a:r>
            <a:endParaRPr lang="uk-UA" b="1" dirty="0"/>
          </a:p>
        </p:txBody>
      </p:sp>
    </p:spTree>
    <p:extLst>
      <p:ext uri="{BB962C8B-B14F-4D97-AF65-F5344CB8AC3E}">
        <p14:creationId xmlns:p14="http://schemas.microsoft.com/office/powerpoint/2010/main" val="4076087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1"/>
            <a:ext cx="8969828" cy="6858000"/>
          </a:xfrm>
          <a:prstGeom prst="rect">
            <a:avLst/>
          </a:prstGeom>
        </p:spPr>
      </p:pic>
      <p:sp>
        <p:nvSpPr>
          <p:cNvPr id="4" name="Скругленная прямоугольная выноска 3"/>
          <p:cNvSpPr/>
          <p:nvPr/>
        </p:nvSpPr>
        <p:spPr>
          <a:xfrm>
            <a:off x="9202055" y="203721"/>
            <a:ext cx="2801258" cy="2979058"/>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 name="TextBox 4"/>
          <p:cNvSpPr txBox="1"/>
          <p:nvPr/>
        </p:nvSpPr>
        <p:spPr>
          <a:xfrm>
            <a:off x="9405254" y="1154641"/>
            <a:ext cx="2394857" cy="1077218"/>
          </a:xfrm>
          <a:prstGeom prst="rect">
            <a:avLst/>
          </a:prstGeom>
          <a:noFill/>
        </p:spPr>
        <p:txBody>
          <a:bodyPr wrap="square" rtlCol="0">
            <a:spAutoFit/>
          </a:bodyPr>
          <a:lstStyle/>
          <a:p>
            <a:pPr algn="ctr"/>
            <a:r>
              <a:rPr lang="uk-UA" sz="3200" b="1" dirty="0" smtClean="0"/>
              <a:t>Чому зайва лисичка?</a:t>
            </a:r>
            <a:endParaRPr lang="en-US" sz="3200" b="1" dirty="0"/>
          </a:p>
        </p:txBody>
      </p:sp>
      <p:sp>
        <p:nvSpPr>
          <p:cNvPr id="2" name="Скругленный прямоугольник 1"/>
          <p:cNvSpPr/>
          <p:nvPr/>
        </p:nvSpPr>
        <p:spPr>
          <a:xfrm>
            <a:off x="8969828" y="3887478"/>
            <a:ext cx="3222172" cy="256902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 name="TextBox 5"/>
          <p:cNvSpPr txBox="1"/>
          <p:nvPr/>
        </p:nvSpPr>
        <p:spPr>
          <a:xfrm>
            <a:off x="9085941" y="4479494"/>
            <a:ext cx="3033484" cy="1384995"/>
          </a:xfrm>
          <a:prstGeom prst="rect">
            <a:avLst/>
          </a:prstGeom>
          <a:noFill/>
        </p:spPr>
        <p:txBody>
          <a:bodyPr wrap="square" rtlCol="0">
            <a:spAutoFit/>
          </a:bodyPr>
          <a:lstStyle/>
          <a:p>
            <a:pPr algn="ctr"/>
            <a:r>
              <a:rPr lang="uk-UA" sz="2800" i="1" dirty="0" smtClean="0"/>
              <a:t>(тому що вона має найдовший хвіст)</a:t>
            </a:r>
            <a:endParaRPr lang="en-US" sz="2800" i="1" dirty="0"/>
          </a:p>
        </p:txBody>
      </p:sp>
    </p:spTree>
    <p:extLst>
      <p:ext uri="{BB962C8B-B14F-4D97-AF65-F5344CB8AC3E}">
        <p14:creationId xmlns:p14="http://schemas.microsoft.com/office/powerpoint/2010/main" val="266019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Мій світ математики: Уроки математи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3985" y="198120"/>
            <a:ext cx="4638260" cy="6096000"/>
          </a:xfrm>
          <a:prstGeom prst="rect">
            <a:avLst/>
          </a:prstGeom>
          <a:noFill/>
          <a:extLst>
            <a:ext uri="{909E8E84-426E-40DD-AFC4-6F175D3DCCD1}">
              <a14:hiddenFill xmlns:a14="http://schemas.microsoft.com/office/drawing/2010/main">
                <a:solidFill>
                  <a:srgbClr val="FFFFFF"/>
                </a:solidFill>
              </a14:hiddenFill>
            </a:ext>
          </a:extLst>
        </p:spPr>
      </p:pic>
      <p:sp>
        <p:nvSpPr>
          <p:cNvPr id="3" name="Скругленная прямоугольная выноска 2"/>
          <p:cNvSpPr/>
          <p:nvPr/>
        </p:nvSpPr>
        <p:spPr>
          <a:xfrm flipH="1">
            <a:off x="822960" y="899160"/>
            <a:ext cx="5394960" cy="4053840"/>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TextBox 1"/>
          <p:cNvSpPr txBox="1"/>
          <p:nvPr/>
        </p:nvSpPr>
        <p:spPr>
          <a:xfrm>
            <a:off x="1032510" y="940921"/>
            <a:ext cx="4975860" cy="3970318"/>
          </a:xfrm>
          <a:prstGeom prst="rect">
            <a:avLst/>
          </a:prstGeom>
          <a:noFill/>
        </p:spPr>
        <p:txBody>
          <a:bodyPr wrap="square" rtlCol="0">
            <a:spAutoFit/>
          </a:bodyPr>
          <a:lstStyle/>
          <a:p>
            <a:pPr algn="ctr"/>
            <a:r>
              <a:rPr lang="uk-UA" sz="2800" b="1" dirty="0" smtClean="0"/>
              <a:t>Ви такі розумні малята, бачу багато чого ви знаєте про лісових звірів.</a:t>
            </a:r>
          </a:p>
          <a:p>
            <a:pPr algn="ctr"/>
            <a:r>
              <a:rPr lang="uk-UA" sz="2800" b="1" dirty="0"/>
              <a:t> </a:t>
            </a:r>
            <a:endParaRPr lang="uk-UA" sz="2800" b="1" dirty="0" smtClean="0"/>
          </a:p>
          <a:p>
            <a:pPr algn="ctr"/>
            <a:r>
              <a:rPr lang="uk-UA" sz="2800" b="1" dirty="0" smtClean="0"/>
              <a:t>Тож я хочу поділитись з Вами секретною </a:t>
            </a:r>
            <a:r>
              <a:rPr lang="uk-UA" sz="2800" b="1" dirty="0"/>
              <a:t>і</a:t>
            </a:r>
            <a:r>
              <a:rPr lang="uk-UA" sz="2800" b="1" dirty="0" smtClean="0"/>
              <a:t>нформацією про білочку.</a:t>
            </a:r>
          </a:p>
          <a:p>
            <a:pPr algn="ctr"/>
            <a:endParaRPr lang="uk-UA" sz="2800" b="1" dirty="0"/>
          </a:p>
          <a:p>
            <a:pPr algn="ctr"/>
            <a:r>
              <a:rPr lang="uk-UA" sz="2800" b="1" dirty="0" smtClean="0"/>
              <a:t>Слухайте уважно.</a:t>
            </a:r>
          </a:p>
        </p:txBody>
      </p:sp>
    </p:spTree>
    <p:extLst>
      <p:ext uri="{BB962C8B-B14F-4D97-AF65-F5344CB8AC3E}">
        <p14:creationId xmlns:p14="http://schemas.microsoft.com/office/powerpoint/2010/main" val="1328771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Мій світ математики: Уроки математи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4099" y="1778347"/>
            <a:ext cx="3723044" cy="4893144"/>
          </a:xfrm>
          <a:prstGeom prst="rect">
            <a:avLst/>
          </a:prstGeom>
          <a:noFill/>
          <a:extLst>
            <a:ext uri="{909E8E84-426E-40DD-AFC4-6F175D3DCCD1}">
              <a14:hiddenFill xmlns:a14="http://schemas.microsoft.com/office/drawing/2010/main">
                <a:solidFill>
                  <a:srgbClr val="FFFFFF"/>
                </a:solidFill>
              </a14:hiddenFill>
            </a:ext>
          </a:extLst>
        </p:spPr>
      </p:pic>
      <p:sp>
        <p:nvSpPr>
          <p:cNvPr id="3" name="Скругленная прямоугольная выноска 2"/>
          <p:cNvSpPr/>
          <p:nvPr/>
        </p:nvSpPr>
        <p:spPr>
          <a:xfrm flipH="1">
            <a:off x="822960" y="304800"/>
            <a:ext cx="7319554" cy="4648200"/>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TextBox 1"/>
          <p:cNvSpPr txBox="1"/>
          <p:nvPr/>
        </p:nvSpPr>
        <p:spPr>
          <a:xfrm>
            <a:off x="1588135" y="1173150"/>
            <a:ext cx="5789204" cy="2677656"/>
          </a:xfrm>
          <a:prstGeom prst="rect">
            <a:avLst/>
          </a:prstGeom>
          <a:noFill/>
        </p:spPr>
        <p:txBody>
          <a:bodyPr wrap="square" rtlCol="0">
            <a:spAutoFit/>
          </a:bodyPr>
          <a:lstStyle/>
          <a:p>
            <a:pPr algn="ctr"/>
            <a:r>
              <a:rPr lang="uk-UA" sz="2800" b="1" dirty="0" smtClean="0"/>
              <a:t>Білочка живе на деревах у дуплі. Улітку вона готує своє житло до зими, вимощує його дрібними гілочками. Протягом літа та осені білка збирає їстівні запаси : гриби та горіхи.</a:t>
            </a:r>
          </a:p>
        </p:txBody>
      </p:sp>
    </p:spTree>
    <p:extLst>
      <p:ext uri="{BB962C8B-B14F-4D97-AF65-F5344CB8AC3E}">
        <p14:creationId xmlns:p14="http://schemas.microsoft.com/office/powerpoint/2010/main" val="293739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У Біляївці у парку Перемоги поселилася білочка: чи можна її підгодовувати,  і чим. Відео – Біляївка.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662460" cy="4194629"/>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Белки зимой (55 фот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2460" y="0"/>
            <a:ext cx="5529540" cy="4194628"/>
          </a:xfrm>
          <a:prstGeom prst="rect">
            <a:avLst/>
          </a:prstGeom>
          <a:noFill/>
          <a:extLst>
            <a:ext uri="{909E8E84-426E-40DD-AFC4-6F175D3DCCD1}">
              <a14:hiddenFill xmlns:a14="http://schemas.microsoft.com/office/drawing/2010/main">
                <a:solidFill>
                  <a:srgbClr val="FFFFFF"/>
                </a:solidFill>
              </a14:hiddenFill>
            </a:ext>
          </a:extLst>
        </p:spPr>
      </p:pic>
      <p:sp>
        <p:nvSpPr>
          <p:cNvPr id="4" name="Скругленный прямоугольник 3"/>
          <p:cNvSpPr/>
          <p:nvPr/>
        </p:nvSpPr>
        <p:spPr>
          <a:xfrm>
            <a:off x="3788227" y="4194628"/>
            <a:ext cx="5007429" cy="26633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TextBox 1"/>
          <p:cNvSpPr txBox="1"/>
          <p:nvPr/>
        </p:nvSpPr>
        <p:spPr>
          <a:xfrm>
            <a:off x="4107541" y="4833816"/>
            <a:ext cx="4368800" cy="1384995"/>
          </a:xfrm>
          <a:prstGeom prst="rect">
            <a:avLst/>
          </a:prstGeom>
          <a:noFill/>
        </p:spPr>
        <p:txBody>
          <a:bodyPr wrap="square" rtlCol="0">
            <a:spAutoFit/>
          </a:bodyPr>
          <a:lstStyle/>
          <a:p>
            <a:pPr algn="ctr"/>
            <a:r>
              <a:rPr lang="uk-UA" sz="2800" b="1" dirty="0" smtClean="0"/>
              <a:t>Малята, як ви гадаєте , яка відмінність між білочками на картинках?</a:t>
            </a:r>
            <a:endParaRPr lang="en-US" sz="2800" b="1" dirty="0"/>
          </a:p>
        </p:txBody>
      </p:sp>
    </p:spTree>
    <p:extLst>
      <p:ext uri="{BB962C8B-B14F-4D97-AF65-F5344CB8AC3E}">
        <p14:creationId xmlns:p14="http://schemas.microsoft.com/office/powerpoint/2010/main" val="1131552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У Біляївці у парку Перемоги поселилася білочка: чи можна її підгодовувати,  і чим. Відео – Біляївка.Ci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256" y="522514"/>
            <a:ext cx="3942146" cy="24819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Белки зимой (55 фото)"/>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044" y="3522395"/>
            <a:ext cx="3526569" cy="26752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Мій світ математики: Уроки математик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6899" y="2733765"/>
            <a:ext cx="2635526" cy="3463834"/>
          </a:xfrm>
          <a:prstGeom prst="rect">
            <a:avLst/>
          </a:prstGeom>
          <a:noFill/>
          <a:extLst>
            <a:ext uri="{909E8E84-426E-40DD-AFC4-6F175D3DCCD1}">
              <a14:hiddenFill xmlns:a14="http://schemas.microsoft.com/office/drawing/2010/main">
                <a:solidFill>
                  <a:srgbClr val="FFFFFF"/>
                </a:solidFill>
              </a14:hiddenFill>
            </a:ext>
          </a:extLst>
        </p:spPr>
      </p:pic>
      <p:sp>
        <p:nvSpPr>
          <p:cNvPr id="5" name="Скругленная прямоугольная выноска 4"/>
          <p:cNvSpPr/>
          <p:nvPr/>
        </p:nvSpPr>
        <p:spPr>
          <a:xfrm flipH="1">
            <a:off x="4411190" y="754743"/>
            <a:ext cx="4807920" cy="4209143"/>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 name="TextBox 5"/>
          <p:cNvSpPr txBox="1"/>
          <p:nvPr/>
        </p:nvSpPr>
        <p:spPr>
          <a:xfrm>
            <a:off x="4618979" y="1161143"/>
            <a:ext cx="4423421" cy="3416320"/>
          </a:xfrm>
          <a:prstGeom prst="rect">
            <a:avLst/>
          </a:prstGeom>
          <a:noFill/>
        </p:spPr>
        <p:txBody>
          <a:bodyPr wrap="square" rtlCol="0">
            <a:spAutoFit/>
          </a:bodyPr>
          <a:lstStyle/>
          <a:p>
            <a:pPr algn="ctr"/>
            <a:r>
              <a:rPr lang="uk-UA" sz="2400" b="1" dirty="0" smtClean="0"/>
              <a:t>Так , правильно, коли настає зима, вона змінює колір шубки з рудої на сірий колір. Шубка допомагає білці бути непомітною взимку. </a:t>
            </a:r>
          </a:p>
          <a:p>
            <a:pPr algn="ctr"/>
            <a:endParaRPr lang="uk-UA" sz="2400" b="1" dirty="0"/>
          </a:p>
          <a:p>
            <a:pPr algn="ctr"/>
            <a:r>
              <a:rPr lang="uk-UA" sz="2400" b="1" dirty="0" smtClean="0"/>
              <a:t>Узимку білка також може знайти собі їжу – це шишки з ялинки та ягоди </a:t>
            </a:r>
            <a:r>
              <a:rPr lang="uk-UA" sz="2400" b="1" dirty="0" err="1" smtClean="0"/>
              <a:t>горобини</a:t>
            </a:r>
            <a:r>
              <a:rPr lang="uk-UA" sz="2400" b="1" dirty="0" smtClean="0"/>
              <a:t>.</a:t>
            </a:r>
            <a:endParaRPr lang="en-US" sz="2400" b="1" dirty="0"/>
          </a:p>
        </p:txBody>
      </p:sp>
    </p:spTree>
    <p:extLst>
      <p:ext uri="{BB962C8B-B14F-4D97-AF65-F5344CB8AC3E}">
        <p14:creationId xmlns:p14="http://schemas.microsoft.com/office/powerpoint/2010/main" val="3884170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ая прямоугольная выноска 2"/>
          <p:cNvSpPr/>
          <p:nvPr/>
        </p:nvSpPr>
        <p:spPr>
          <a:xfrm flipH="1">
            <a:off x="6983548" y="236777"/>
            <a:ext cx="4538617" cy="2056479"/>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4" name="Picture 2" descr="Мій світ математики: Уроки математи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5071" y="2526869"/>
            <a:ext cx="3142472" cy="41301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236458" y="480186"/>
            <a:ext cx="4032795" cy="1569660"/>
          </a:xfrm>
          <a:prstGeom prst="rect">
            <a:avLst/>
          </a:prstGeom>
          <a:noFill/>
        </p:spPr>
        <p:txBody>
          <a:bodyPr wrap="square" rtlCol="0">
            <a:spAutoFit/>
          </a:bodyPr>
          <a:lstStyle/>
          <a:p>
            <a:pPr algn="ctr"/>
            <a:r>
              <a:rPr lang="uk-UA" sz="3200" b="1" dirty="0" smtClean="0"/>
              <a:t>Ось так , малята, білочка перезимовує.</a:t>
            </a:r>
            <a:endParaRPr lang="en-US" sz="3200" b="1" dirty="0"/>
          </a:p>
        </p:txBody>
      </p:sp>
      <p:pic>
        <p:nvPicPr>
          <p:cNvPr id="7" name="Picture 2" descr="Білка кліпарт. Безкоштовне завантаження. | Creazil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317" y="1393352"/>
            <a:ext cx="4735740" cy="4451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291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Мій світ математики: Уроки математи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3985" y="198120"/>
            <a:ext cx="4638260" cy="6096000"/>
          </a:xfrm>
          <a:prstGeom prst="rect">
            <a:avLst/>
          </a:prstGeom>
          <a:noFill/>
          <a:extLst>
            <a:ext uri="{909E8E84-426E-40DD-AFC4-6F175D3DCCD1}">
              <a14:hiddenFill xmlns:a14="http://schemas.microsoft.com/office/drawing/2010/main">
                <a:solidFill>
                  <a:srgbClr val="FFFFFF"/>
                </a:solidFill>
              </a14:hiddenFill>
            </a:ext>
          </a:extLst>
        </p:spPr>
      </p:pic>
      <p:sp>
        <p:nvSpPr>
          <p:cNvPr id="3" name="Скругленная прямоугольная выноска 2"/>
          <p:cNvSpPr/>
          <p:nvPr/>
        </p:nvSpPr>
        <p:spPr>
          <a:xfrm flipH="1">
            <a:off x="822960" y="899160"/>
            <a:ext cx="5394960" cy="4053840"/>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TextBox 1"/>
          <p:cNvSpPr txBox="1"/>
          <p:nvPr/>
        </p:nvSpPr>
        <p:spPr>
          <a:xfrm>
            <a:off x="1032510" y="1724693"/>
            <a:ext cx="4975860" cy="1815882"/>
          </a:xfrm>
          <a:prstGeom prst="rect">
            <a:avLst/>
          </a:prstGeom>
          <a:noFill/>
        </p:spPr>
        <p:txBody>
          <a:bodyPr wrap="square" rtlCol="0">
            <a:spAutoFit/>
          </a:bodyPr>
          <a:lstStyle/>
          <a:p>
            <a:pPr algn="ctr"/>
            <a:r>
              <a:rPr lang="uk-UA" sz="2800" b="1" dirty="0" smtClean="0"/>
              <a:t>Ви , мабуть, вже засиділись?</a:t>
            </a:r>
          </a:p>
          <a:p>
            <a:pPr algn="ctr"/>
            <a:endParaRPr lang="uk-UA" sz="2800" b="1" dirty="0"/>
          </a:p>
          <a:p>
            <a:pPr algn="ctr"/>
            <a:r>
              <a:rPr lang="uk-UA" sz="2800" b="1" dirty="0" smtClean="0"/>
              <a:t>Давайте пограємо в гру  , яка має назву «Примерзли».</a:t>
            </a:r>
          </a:p>
        </p:txBody>
      </p:sp>
    </p:spTree>
    <p:extLst>
      <p:ext uri="{BB962C8B-B14F-4D97-AF65-F5344CB8AC3E}">
        <p14:creationId xmlns:p14="http://schemas.microsoft.com/office/powerpoint/2010/main" val="2129773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Мій світ математики: Уроки математи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3985" y="198120"/>
            <a:ext cx="4638260" cy="6096000"/>
          </a:xfrm>
          <a:prstGeom prst="rect">
            <a:avLst/>
          </a:prstGeom>
          <a:noFill/>
          <a:extLst>
            <a:ext uri="{909E8E84-426E-40DD-AFC4-6F175D3DCCD1}">
              <a14:hiddenFill xmlns:a14="http://schemas.microsoft.com/office/drawing/2010/main">
                <a:solidFill>
                  <a:srgbClr val="FFFFFF"/>
                </a:solidFill>
              </a14:hiddenFill>
            </a:ext>
          </a:extLst>
        </p:spPr>
      </p:pic>
      <p:sp>
        <p:nvSpPr>
          <p:cNvPr id="3" name="Скругленная прямоугольная выноска 2"/>
          <p:cNvSpPr/>
          <p:nvPr/>
        </p:nvSpPr>
        <p:spPr>
          <a:xfrm flipH="1">
            <a:off x="822960" y="899160"/>
            <a:ext cx="5394960" cy="4053840"/>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TextBox 1"/>
          <p:cNvSpPr txBox="1"/>
          <p:nvPr/>
        </p:nvSpPr>
        <p:spPr>
          <a:xfrm>
            <a:off x="1032510" y="1587252"/>
            <a:ext cx="4975860" cy="2677656"/>
          </a:xfrm>
          <a:prstGeom prst="rect">
            <a:avLst/>
          </a:prstGeom>
          <a:noFill/>
        </p:spPr>
        <p:txBody>
          <a:bodyPr wrap="square" rtlCol="0">
            <a:spAutoFit/>
          </a:bodyPr>
          <a:lstStyle/>
          <a:p>
            <a:pPr algn="ctr"/>
            <a:r>
              <a:rPr lang="uk-UA" sz="2800" b="1" dirty="0" smtClean="0"/>
              <a:t>Поки буде лунати музика, Ви повільно бігаєте по кімнаті, коли музика зупиняється , Вам необхідно зупинитись та стояти на одному місці , наче Ви примерзли.</a:t>
            </a:r>
          </a:p>
        </p:txBody>
      </p:sp>
    </p:spTree>
    <p:extLst>
      <p:ext uri="{BB962C8B-B14F-4D97-AF65-F5344CB8AC3E}">
        <p14:creationId xmlns:p14="http://schemas.microsoft.com/office/powerpoint/2010/main" val="1355218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Мій світ математики: Уроки математи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3985" y="198120"/>
            <a:ext cx="4638260" cy="6096000"/>
          </a:xfrm>
          <a:prstGeom prst="rect">
            <a:avLst/>
          </a:prstGeom>
          <a:noFill/>
          <a:extLst>
            <a:ext uri="{909E8E84-426E-40DD-AFC4-6F175D3DCCD1}">
              <a14:hiddenFill xmlns:a14="http://schemas.microsoft.com/office/drawing/2010/main">
                <a:solidFill>
                  <a:srgbClr val="FFFFFF"/>
                </a:solidFill>
              </a14:hiddenFill>
            </a:ext>
          </a:extLst>
        </p:spPr>
      </p:pic>
      <p:sp>
        <p:nvSpPr>
          <p:cNvPr id="3" name="Скругленная прямоугольная выноска 2"/>
          <p:cNvSpPr/>
          <p:nvPr/>
        </p:nvSpPr>
        <p:spPr>
          <a:xfrm flipH="1">
            <a:off x="822960" y="899160"/>
            <a:ext cx="5394960" cy="4053840"/>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TextBox 1"/>
          <p:cNvSpPr txBox="1"/>
          <p:nvPr/>
        </p:nvSpPr>
        <p:spPr>
          <a:xfrm>
            <a:off x="1032510" y="1587252"/>
            <a:ext cx="4975860" cy="2308324"/>
          </a:xfrm>
          <a:prstGeom prst="rect">
            <a:avLst/>
          </a:prstGeom>
          <a:noFill/>
        </p:spPr>
        <p:txBody>
          <a:bodyPr wrap="square" rtlCol="0">
            <a:spAutoFit/>
          </a:bodyPr>
          <a:lstStyle/>
          <a:p>
            <a:pPr algn="ctr"/>
            <a:r>
              <a:rPr lang="uk-UA" sz="4800" b="1" dirty="0" smtClean="0"/>
              <a:t> 1-2-3 </a:t>
            </a:r>
          </a:p>
          <a:p>
            <a:pPr algn="ctr"/>
            <a:endParaRPr lang="uk-UA" sz="4800" b="1" dirty="0" smtClean="0"/>
          </a:p>
          <a:p>
            <a:pPr algn="ctr"/>
            <a:r>
              <a:rPr lang="uk-UA" sz="4800" b="1" dirty="0" smtClean="0"/>
              <a:t>ГРУ ПОЧНИ</a:t>
            </a:r>
          </a:p>
        </p:txBody>
      </p:sp>
    </p:spTree>
    <p:extLst>
      <p:ext uri="{BB962C8B-B14F-4D97-AF65-F5344CB8AC3E}">
        <p14:creationId xmlns:p14="http://schemas.microsoft.com/office/powerpoint/2010/main" val="1946519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Рухлива гра «Примерзли». Зимові ігри, конкурси. - YouTu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199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SoundForYou_-_Kids_Happ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08229" y="6056085"/>
            <a:ext cx="609600" cy="609600"/>
          </a:xfrm>
          <a:prstGeom prst="rect">
            <a:avLst/>
          </a:prstGeom>
        </p:spPr>
      </p:pic>
    </p:spTree>
    <p:extLst>
      <p:ext uri="{BB962C8B-B14F-4D97-AF65-F5344CB8AC3E}">
        <p14:creationId xmlns:p14="http://schemas.microsoft.com/office/powerpoint/2010/main" val="373172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885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Учитель на прозрачном фоне - фото и картинки abrakadabra.fu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289560"/>
            <a:ext cx="4648200" cy="6966539"/>
          </a:xfrm>
          <a:prstGeom prst="rect">
            <a:avLst/>
          </a:prstGeom>
          <a:noFill/>
          <a:extLst>
            <a:ext uri="{909E8E84-426E-40DD-AFC4-6F175D3DCCD1}">
              <a14:hiddenFill xmlns:a14="http://schemas.microsoft.com/office/drawing/2010/main">
                <a:solidFill>
                  <a:srgbClr val="FFFFFF"/>
                </a:solidFill>
              </a14:hiddenFill>
            </a:ext>
          </a:extLst>
        </p:spPr>
      </p:pic>
      <p:sp>
        <p:nvSpPr>
          <p:cNvPr id="2" name="Скругленная прямоугольная выноска 1"/>
          <p:cNvSpPr/>
          <p:nvPr/>
        </p:nvSpPr>
        <p:spPr>
          <a:xfrm flipH="1">
            <a:off x="502920" y="807720"/>
            <a:ext cx="6080760" cy="5135880"/>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 name="TextBox 2"/>
          <p:cNvSpPr txBox="1"/>
          <p:nvPr/>
        </p:nvSpPr>
        <p:spPr>
          <a:xfrm>
            <a:off x="979170" y="928836"/>
            <a:ext cx="5128260" cy="4893647"/>
          </a:xfrm>
          <a:prstGeom prst="rect">
            <a:avLst/>
          </a:prstGeom>
          <a:noFill/>
        </p:spPr>
        <p:txBody>
          <a:bodyPr wrap="square" rtlCol="0">
            <a:spAutoFit/>
          </a:bodyPr>
          <a:lstStyle/>
          <a:p>
            <a:pPr algn="ctr"/>
            <a:r>
              <a:rPr lang="uk-UA" sz="2400" b="1" dirty="0" smtClean="0"/>
              <a:t>Жив собі Лісовичок. Він був невтомним: щодня обходив увесь ліс і завжди знав, у кого зайченя народилося, у кого білченя навчилося стрибати по деревах, яка нова пташка прилетіла, де які гриби ростуть. Дуже йому подобалося, коли влітку та восени до лісу приходили люди. Він допомагав їм знаходити великі галявини грибів. Та коли ставало сумно, він ішов з лісу до людей і розповідав про лісове життя.</a:t>
            </a:r>
            <a:endParaRPr lang="uk-UA" sz="1600" b="1" dirty="0"/>
          </a:p>
        </p:txBody>
      </p:sp>
    </p:spTree>
    <p:extLst>
      <p:ext uri="{BB962C8B-B14F-4D97-AF65-F5344CB8AC3E}">
        <p14:creationId xmlns:p14="http://schemas.microsoft.com/office/powerpoint/2010/main" val="885497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Мій світ математики: Уроки математи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3985" y="198120"/>
            <a:ext cx="4638260" cy="6096000"/>
          </a:xfrm>
          <a:prstGeom prst="rect">
            <a:avLst/>
          </a:prstGeom>
          <a:noFill/>
          <a:extLst>
            <a:ext uri="{909E8E84-426E-40DD-AFC4-6F175D3DCCD1}">
              <a14:hiddenFill xmlns:a14="http://schemas.microsoft.com/office/drawing/2010/main">
                <a:solidFill>
                  <a:srgbClr val="FFFFFF"/>
                </a:solidFill>
              </a14:hiddenFill>
            </a:ext>
          </a:extLst>
        </p:spPr>
      </p:pic>
      <p:sp>
        <p:nvSpPr>
          <p:cNvPr id="3" name="Скругленная прямоугольная выноска 2"/>
          <p:cNvSpPr/>
          <p:nvPr/>
        </p:nvSpPr>
        <p:spPr>
          <a:xfrm flipH="1">
            <a:off x="822960" y="899160"/>
            <a:ext cx="5394960" cy="4053840"/>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TextBox 1"/>
          <p:cNvSpPr txBox="1"/>
          <p:nvPr/>
        </p:nvSpPr>
        <p:spPr>
          <a:xfrm>
            <a:off x="1032510" y="1802695"/>
            <a:ext cx="4975860" cy="2246769"/>
          </a:xfrm>
          <a:prstGeom prst="rect">
            <a:avLst/>
          </a:prstGeom>
          <a:noFill/>
        </p:spPr>
        <p:txBody>
          <a:bodyPr wrap="square" rtlCol="0">
            <a:spAutoFit/>
          </a:bodyPr>
          <a:lstStyle/>
          <a:p>
            <a:pPr algn="ctr"/>
            <a:r>
              <a:rPr lang="uk-UA" sz="2800" b="1" dirty="0" smtClean="0"/>
              <a:t>Дякую Вам, малята, за чудово проведений час. А мені вже час повертатись до лісу.</a:t>
            </a:r>
          </a:p>
          <a:p>
            <a:pPr algn="ctr"/>
            <a:endParaRPr lang="uk-UA" sz="2800" b="1" dirty="0"/>
          </a:p>
          <a:p>
            <a:pPr algn="ctr"/>
            <a:r>
              <a:rPr lang="uk-UA" sz="2800" b="1" dirty="0" smtClean="0"/>
              <a:t> До нових зустрічей</a:t>
            </a:r>
            <a:r>
              <a:rPr lang="uk-UA" sz="2800" b="1" dirty="0"/>
              <a:t>!</a:t>
            </a:r>
            <a:endParaRPr lang="uk-UA" sz="2800" b="1" dirty="0" smtClean="0"/>
          </a:p>
        </p:txBody>
      </p:sp>
    </p:spTree>
    <p:extLst>
      <p:ext uri="{BB962C8B-B14F-4D97-AF65-F5344CB8AC3E}">
        <p14:creationId xmlns:p14="http://schemas.microsoft.com/office/powerpoint/2010/main" val="1172458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Учитель на прозрачном фоне - фото и картинки abrakadabra.fu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289560"/>
            <a:ext cx="4648200" cy="6966539"/>
          </a:xfrm>
          <a:prstGeom prst="rect">
            <a:avLst/>
          </a:prstGeom>
          <a:noFill/>
          <a:extLst>
            <a:ext uri="{909E8E84-426E-40DD-AFC4-6F175D3DCCD1}">
              <a14:hiddenFill xmlns:a14="http://schemas.microsoft.com/office/drawing/2010/main">
                <a:solidFill>
                  <a:srgbClr val="FFFFFF"/>
                </a:solidFill>
              </a14:hiddenFill>
            </a:ext>
          </a:extLst>
        </p:spPr>
      </p:pic>
      <p:sp>
        <p:nvSpPr>
          <p:cNvPr id="2" name="Скругленная прямоугольная выноска 1"/>
          <p:cNvSpPr/>
          <p:nvPr/>
        </p:nvSpPr>
        <p:spPr>
          <a:xfrm flipH="1">
            <a:off x="822960" y="899160"/>
            <a:ext cx="5394960" cy="4053840"/>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 name="TextBox 2"/>
          <p:cNvSpPr txBox="1"/>
          <p:nvPr/>
        </p:nvSpPr>
        <p:spPr>
          <a:xfrm>
            <a:off x="1318260" y="1802695"/>
            <a:ext cx="4404360" cy="2246769"/>
          </a:xfrm>
          <a:prstGeom prst="rect">
            <a:avLst/>
          </a:prstGeom>
          <a:noFill/>
        </p:spPr>
        <p:txBody>
          <a:bodyPr wrap="square" rtlCol="0">
            <a:spAutoFit/>
          </a:bodyPr>
          <a:lstStyle/>
          <a:p>
            <a:pPr algn="ctr"/>
            <a:r>
              <a:rPr lang="uk-UA" sz="2800" b="1" dirty="0" smtClean="0"/>
              <a:t>Малята, тож скажіть, лісовим звірям важко виживати взимку?</a:t>
            </a:r>
          </a:p>
          <a:p>
            <a:pPr algn="ctr"/>
            <a:endParaRPr lang="uk-UA" sz="2800" b="1" dirty="0"/>
          </a:p>
          <a:p>
            <a:pPr algn="ctr"/>
            <a:r>
              <a:rPr lang="uk-UA" sz="2800" b="1" dirty="0" smtClean="0"/>
              <a:t> Та чому Ви так гадаєте?</a:t>
            </a:r>
            <a:endParaRPr lang="uk-UA" b="1" dirty="0"/>
          </a:p>
        </p:txBody>
      </p:sp>
    </p:spTree>
    <p:extLst>
      <p:ext uri="{BB962C8B-B14F-4D97-AF65-F5344CB8AC3E}">
        <p14:creationId xmlns:p14="http://schemas.microsoft.com/office/powerpoint/2010/main" val="2525329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Мій світ математики: Уроки математи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3985" y="198120"/>
            <a:ext cx="4638260" cy="6096000"/>
          </a:xfrm>
          <a:prstGeom prst="rect">
            <a:avLst/>
          </a:prstGeom>
          <a:noFill/>
          <a:extLst>
            <a:ext uri="{909E8E84-426E-40DD-AFC4-6F175D3DCCD1}">
              <a14:hiddenFill xmlns:a14="http://schemas.microsoft.com/office/drawing/2010/main">
                <a:solidFill>
                  <a:srgbClr val="FFFFFF"/>
                </a:solidFill>
              </a14:hiddenFill>
            </a:ext>
          </a:extLst>
        </p:spPr>
      </p:pic>
      <p:sp>
        <p:nvSpPr>
          <p:cNvPr id="3" name="Скругленная прямоугольная выноска 2"/>
          <p:cNvSpPr/>
          <p:nvPr/>
        </p:nvSpPr>
        <p:spPr>
          <a:xfrm flipH="1">
            <a:off x="822960" y="899160"/>
            <a:ext cx="5394960" cy="4053840"/>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TextBox 1"/>
          <p:cNvSpPr txBox="1"/>
          <p:nvPr/>
        </p:nvSpPr>
        <p:spPr>
          <a:xfrm>
            <a:off x="1661160" y="1156365"/>
            <a:ext cx="3718560" cy="3539430"/>
          </a:xfrm>
          <a:prstGeom prst="rect">
            <a:avLst/>
          </a:prstGeom>
          <a:noFill/>
        </p:spPr>
        <p:txBody>
          <a:bodyPr wrap="square" rtlCol="0">
            <a:spAutoFit/>
          </a:bodyPr>
          <a:lstStyle/>
          <a:p>
            <a:pPr algn="ctr"/>
            <a:r>
              <a:rPr lang="uk-UA" sz="2800" b="1" dirty="0" smtClean="0"/>
              <a:t>Добрий день, малята!</a:t>
            </a:r>
          </a:p>
          <a:p>
            <a:pPr algn="ctr"/>
            <a:endParaRPr lang="uk-UA" sz="2800" b="1" dirty="0"/>
          </a:p>
          <a:p>
            <a:pPr algn="ctr"/>
            <a:r>
              <a:rPr lang="uk-UA" sz="2800" b="1" dirty="0" smtClean="0"/>
              <a:t>Сьогодні я завітав до Вас у гості, щоб розповісти про життя тварин взимку.</a:t>
            </a:r>
          </a:p>
          <a:p>
            <a:pPr algn="ctr"/>
            <a:endParaRPr lang="uk-UA" sz="2800" b="1" dirty="0"/>
          </a:p>
          <a:p>
            <a:pPr algn="ctr"/>
            <a:r>
              <a:rPr lang="uk-UA" sz="2800" b="1" dirty="0" smtClean="0"/>
              <a:t>Вам цікаво?</a:t>
            </a:r>
          </a:p>
        </p:txBody>
      </p:sp>
    </p:spTree>
    <p:extLst>
      <p:ext uri="{BB962C8B-B14F-4D97-AF65-F5344CB8AC3E}">
        <p14:creationId xmlns:p14="http://schemas.microsoft.com/office/powerpoint/2010/main" val="860720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Мій світ математики: Уроки математи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3985" y="198120"/>
            <a:ext cx="4638260" cy="6096000"/>
          </a:xfrm>
          <a:prstGeom prst="rect">
            <a:avLst/>
          </a:prstGeom>
          <a:noFill/>
          <a:extLst>
            <a:ext uri="{909E8E84-426E-40DD-AFC4-6F175D3DCCD1}">
              <a14:hiddenFill xmlns:a14="http://schemas.microsoft.com/office/drawing/2010/main">
                <a:solidFill>
                  <a:srgbClr val="FFFFFF"/>
                </a:solidFill>
              </a14:hiddenFill>
            </a:ext>
          </a:extLst>
        </p:spPr>
      </p:pic>
      <p:sp>
        <p:nvSpPr>
          <p:cNvPr id="3" name="Скругленная прямоугольная выноска 2"/>
          <p:cNvSpPr/>
          <p:nvPr/>
        </p:nvSpPr>
        <p:spPr>
          <a:xfrm flipH="1">
            <a:off x="822960" y="899160"/>
            <a:ext cx="5394960" cy="4053840"/>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TextBox 1"/>
          <p:cNvSpPr txBox="1"/>
          <p:nvPr/>
        </p:nvSpPr>
        <p:spPr>
          <a:xfrm>
            <a:off x="1661160" y="1461165"/>
            <a:ext cx="3718560" cy="2677656"/>
          </a:xfrm>
          <a:prstGeom prst="rect">
            <a:avLst/>
          </a:prstGeom>
          <a:noFill/>
        </p:spPr>
        <p:txBody>
          <a:bodyPr wrap="square" rtlCol="0">
            <a:spAutoFit/>
          </a:bodyPr>
          <a:lstStyle/>
          <a:p>
            <a:pPr algn="ctr"/>
            <a:r>
              <a:rPr lang="uk-UA" sz="2800" b="1" dirty="0" smtClean="0"/>
              <a:t>Але спочатку давайте я перевірю, як ви знаєте диких тварин.</a:t>
            </a:r>
          </a:p>
          <a:p>
            <a:pPr algn="ctr"/>
            <a:endParaRPr lang="uk-UA" sz="2800" b="1" dirty="0"/>
          </a:p>
          <a:p>
            <a:pPr algn="ctr"/>
            <a:r>
              <a:rPr lang="uk-UA" sz="2800" b="1" dirty="0" smtClean="0"/>
              <a:t>Пограємо в гру «Плесни чи тупни».</a:t>
            </a:r>
          </a:p>
        </p:txBody>
      </p:sp>
    </p:spTree>
    <p:extLst>
      <p:ext uri="{BB962C8B-B14F-4D97-AF65-F5344CB8AC3E}">
        <p14:creationId xmlns:p14="http://schemas.microsoft.com/office/powerpoint/2010/main" val="1076200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Мій світ математики: Уроки математи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3985" y="198120"/>
            <a:ext cx="4638260" cy="6096000"/>
          </a:xfrm>
          <a:prstGeom prst="rect">
            <a:avLst/>
          </a:prstGeom>
          <a:noFill/>
          <a:extLst>
            <a:ext uri="{909E8E84-426E-40DD-AFC4-6F175D3DCCD1}">
              <a14:hiddenFill xmlns:a14="http://schemas.microsoft.com/office/drawing/2010/main">
                <a:solidFill>
                  <a:srgbClr val="FFFFFF"/>
                </a:solidFill>
              </a14:hiddenFill>
            </a:ext>
          </a:extLst>
        </p:spPr>
      </p:pic>
      <p:sp>
        <p:nvSpPr>
          <p:cNvPr id="3" name="Скругленная прямоугольная выноска 2"/>
          <p:cNvSpPr/>
          <p:nvPr/>
        </p:nvSpPr>
        <p:spPr>
          <a:xfrm flipH="1">
            <a:off x="822960" y="899160"/>
            <a:ext cx="5394960" cy="4053840"/>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TextBox 1"/>
          <p:cNvSpPr txBox="1"/>
          <p:nvPr/>
        </p:nvSpPr>
        <p:spPr>
          <a:xfrm>
            <a:off x="1661160" y="1156365"/>
            <a:ext cx="3718560" cy="3539430"/>
          </a:xfrm>
          <a:prstGeom prst="rect">
            <a:avLst/>
          </a:prstGeom>
          <a:noFill/>
        </p:spPr>
        <p:txBody>
          <a:bodyPr wrap="square" rtlCol="0">
            <a:spAutoFit/>
          </a:bodyPr>
          <a:lstStyle/>
          <a:p>
            <a:pPr algn="ctr"/>
            <a:r>
              <a:rPr lang="uk-UA" sz="2800" b="1" dirty="0" smtClean="0"/>
              <a:t>Я буду дещо Вам розповідати про лісових звірів, якщо це права – Вам потрібно плеснути в долоні, а якщо не правда – тоді тупотіть ніжками.</a:t>
            </a:r>
          </a:p>
        </p:txBody>
      </p:sp>
    </p:spTree>
    <p:extLst>
      <p:ext uri="{BB962C8B-B14F-4D97-AF65-F5344CB8AC3E}">
        <p14:creationId xmlns:p14="http://schemas.microsoft.com/office/powerpoint/2010/main" val="3481335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Обои лес, мост, камни, арт, указатель, пещера, речка, логово картинки на  рабочий стол, раздел живопись - скачат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315" y="1265017"/>
            <a:ext cx="6064367" cy="3869904"/>
          </a:xfrm>
          <a:prstGeom prst="rect">
            <a:avLst/>
          </a:prstGeom>
          <a:noFill/>
          <a:extLst>
            <a:ext uri="{909E8E84-426E-40DD-AFC4-6F175D3DCCD1}">
              <a14:hiddenFill xmlns:a14="http://schemas.microsoft.com/office/drawing/2010/main">
                <a:solidFill>
                  <a:srgbClr val="FFFFFF"/>
                </a:solidFill>
              </a14:hiddenFill>
            </a:ext>
          </a:extLst>
        </p:spPr>
      </p:pic>
      <p:sp>
        <p:nvSpPr>
          <p:cNvPr id="3" name="Скругленная прямоугольная выноска 2"/>
          <p:cNvSpPr/>
          <p:nvPr/>
        </p:nvSpPr>
        <p:spPr>
          <a:xfrm flipH="1">
            <a:off x="6983548" y="236777"/>
            <a:ext cx="4538617" cy="2056479"/>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4" name="Picture 2" descr="Мій світ математики: Уроки математик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5071" y="2526869"/>
            <a:ext cx="3142472" cy="41301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90971" y="757184"/>
            <a:ext cx="3526972" cy="1015663"/>
          </a:xfrm>
          <a:prstGeom prst="rect">
            <a:avLst/>
          </a:prstGeom>
          <a:noFill/>
        </p:spPr>
        <p:txBody>
          <a:bodyPr wrap="square" rtlCol="0">
            <a:spAutoFit/>
          </a:bodyPr>
          <a:lstStyle/>
          <a:p>
            <a:pPr algn="ctr"/>
            <a:r>
              <a:rPr lang="uk-UA" sz="2800" b="1" dirty="0" smtClean="0"/>
              <a:t>Вовки сплять у лігві. Правда чи ні</a:t>
            </a:r>
            <a:r>
              <a:rPr lang="uk-UA" sz="3200" b="1" dirty="0" smtClean="0"/>
              <a:t>?</a:t>
            </a:r>
            <a:endParaRPr lang="en-US" sz="3200" b="1" dirty="0"/>
          </a:p>
        </p:txBody>
      </p:sp>
    </p:spTree>
    <p:extLst>
      <p:ext uri="{BB962C8B-B14F-4D97-AF65-F5344CB8AC3E}">
        <p14:creationId xmlns:p14="http://schemas.microsoft.com/office/powerpoint/2010/main" val="809656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ая прямоугольная выноска 2"/>
          <p:cNvSpPr/>
          <p:nvPr/>
        </p:nvSpPr>
        <p:spPr>
          <a:xfrm flipH="1">
            <a:off x="6983548" y="236777"/>
            <a:ext cx="4538617" cy="2056479"/>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4" name="Picture 2" descr="Мій світ математики: Уроки математи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5071" y="2526869"/>
            <a:ext cx="3142472" cy="41301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489370" y="541741"/>
            <a:ext cx="3526972" cy="1446550"/>
          </a:xfrm>
          <a:prstGeom prst="rect">
            <a:avLst/>
          </a:prstGeom>
          <a:noFill/>
        </p:spPr>
        <p:txBody>
          <a:bodyPr wrap="square" rtlCol="0">
            <a:spAutoFit/>
          </a:bodyPr>
          <a:lstStyle/>
          <a:p>
            <a:pPr algn="ctr"/>
            <a:r>
              <a:rPr lang="uk-UA" sz="2800" b="1" dirty="0" smtClean="0"/>
              <a:t>Білка спить у барлозі. Правда чи ні</a:t>
            </a:r>
            <a:r>
              <a:rPr lang="uk-UA" sz="3200" b="1" dirty="0" smtClean="0"/>
              <a:t>?</a:t>
            </a:r>
            <a:endParaRPr lang="en-US" sz="3200" b="1" dirty="0"/>
          </a:p>
        </p:txBody>
      </p:sp>
      <p:pic>
        <p:nvPicPr>
          <p:cNvPr id="6" name="Picture 6" descr="Медвежья берлога за 100 пончиков | The Simpsons Tapped Out: Все Секреты  игры Симпсоны Springfi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96636" y="1062861"/>
            <a:ext cx="6513830" cy="4926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528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ая прямоугольная выноска 2"/>
          <p:cNvSpPr/>
          <p:nvPr/>
        </p:nvSpPr>
        <p:spPr>
          <a:xfrm flipH="1">
            <a:off x="6983548" y="236777"/>
            <a:ext cx="4538617" cy="2056479"/>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4" name="Picture 2" descr="Мій світ математики: Уроки математи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5071" y="2526869"/>
            <a:ext cx="3142472" cy="41301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489370" y="787962"/>
            <a:ext cx="3526972" cy="954107"/>
          </a:xfrm>
          <a:prstGeom prst="rect">
            <a:avLst/>
          </a:prstGeom>
          <a:noFill/>
        </p:spPr>
        <p:txBody>
          <a:bodyPr wrap="square" rtlCol="0">
            <a:spAutoFit/>
          </a:bodyPr>
          <a:lstStyle/>
          <a:p>
            <a:pPr algn="ctr"/>
            <a:r>
              <a:rPr lang="uk-UA" sz="2800" b="1" dirty="0" smtClean="0"/>
              <a:t>А де ж тоді спить білка?</a:t>
            </a:r>
            <a:endParaRPr lang="en-US" sz="3200" b="1" dirty="0"/>
          </a:p>
        </p:txBody>
      </p:sp>
      <p:pic>
        <p:nvPicPr>
          <p:cNvPr id="7" name="Picture 2" descr="Білка кліпарт. Безкоштовне завантаження. | Creazil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317" y="1393352"/>
            <a:ext cx="4735740" cy="4451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57782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543</Words>
  <Application>Microsoft Office PowerPoint</Application>
  <PresentationFormat>Широкоэкранный</PresentationFormat>
  <Paragraphs>59</Paragraphs>
  <Slides>31</Slides>
  <Notes>0</Notes>
  <HiddenSlides>0</HiddenSlides>
  <MMClips>1</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31</vt:i4>
      </vt:variant>
    </vt:vector>
  </HeadingPairs>
  <TitlesOfParts>
    <vt:vector size="35" baseType="lpstr">
      <vt:lpstr>Arial</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Vitaly</dc:creator>
  <cp:lastModifiedBy>Vitaly</cp:lastModifiedBy>
  <cp:revision>24</cp:revision>
  <dcterms:created xsi:type="dcterms:W3CDTF">2022-11-25T07:26:55Z</dcterms:created>
  <dcterms:modified xsi:type="dcterms:W3CDTF">2022-11-25T08:44:06Z</dcterms:modified>
</cp:coreProperties>
</file>