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191012-10CE-4F0F-8C41-632688570133}" type="datetimeFigureOut">
              <a:rPr lang="uk-UA" smtClean="0"/>
              <a:t>25.02.2020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63E86-3B50-436F-81BD-FAC0E7159BB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4851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63E86-3B50-436F-81BD-FAC0E7159BBE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7152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066CA-824C-447B-8979-CDADAC4E00EB}" type="datetimeFigureOut">
              <a:rPr lang="uk-UA" smtClean="0"/>
              <a:t>25.02.2020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5427-7BE2-41AB-AF71-F1AC1C654FE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79075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066CA-824C-447B-8979-CDADAC4E00EB}" type="datetimeFigureOut">
              <a:rPr lang="uk-UA" smtClean="0"/>
              <a:t>25.02.2020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5427-7BE2-41AB-AF71-F1AC1C654FE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0838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066CA-824C-447B-8979-CDADAC4E00EB}" type="datetimeFigureOut">
              <a:rPr lang="uk-UA" smtClean="0"/>
              <a:t>25.02.2020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5427-7BE2-41AB-AF71-F1AC1C654FE7}" type="slidenum">
              <a:rPr lang="uk-UA" smtClean="0"/>
              <a:t>‹№›</a:t>
            </a:fld>
            <a:endParaRPr lang="uk-U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2908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066CA-824C-447B-8979-CDADAC4E00EB}" type="datetimeFigureOut">
              <a:rPr lang="uk-UA" smtClean="0"/>
              <a:t>25.02.2020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5427-7BE2-41AB-AF71-F1AC1C654FE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73908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066CA-824C-447B-8979-CDADAC4E00EB}" type="datetimeFigureOut">
              <a:rPr lang="uk-UA" smtClean="0"/>
              <a:t>25.02.2020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5427-7BE2-41AB-AF71-F1AC1C654FE7}" type="slidenum">
              <a:rPr lang="uk-UA" smtClean="0"/>
              <a:t>‹№›</a:t>
            </a:fld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22244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066CA-824C-447B-8979-CDADAC4E00EB}" type="datetimeFigureOut">
              <a:rPr lang="uk-UA" smtClean="0"/>
              <a:t>25.02.2020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5427-7BE2-41AB-AF71-F1AC1C654FE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7311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066CA-824C-447B-8979-CDADAC4E00EB}" type="datetimeFigureOut">
              <a:rPr lang="uk-UA" smtClean="0"/>
              <a:t>25.02.2020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5427-7BE2-41AB-AF71-F1AC1C654FE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397438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066CA-824C-447B-8979-CDADAC4E00EB}" type="datetimeFigureOut">
              <a:rPr lang="uk-UA" smtClean="0"/>
              <a:t>25.02.2020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5427-7BE2-41AB-AF71-F1AC1C654FE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3536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066CA-824C-447B-8979-CDADAC4E00EB}" type="datetimeFigureOut">
              <a:rPr lang="uk-UA" smtClean="0"/>
              <a:t>25.02.2020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5427-7BE2-41AB-AF71-F1AC1C654FE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8393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066CA-824C-447B-8979-CDADAC4E00EB}" type="datetimeFigureOut">
              <a:rPr lang="uk-UA" smtClean="0"/>
              <a:t>25.02.2020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5427-7BE2-41AB-AF71-F1AC1C654FE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88512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066CA-824C-447B-8979-CDADAC4E00EB}" type="datetimeFigureOut">
              <a:rPr lang="uk-UA" smtClean="0"/>
              <a:t>25.02.2020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5427-7BE2-41AB-AF71-F1AC1C654FE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751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066CA-824C-447B-8979-CDADAC4E00EB}" type="datetimeFigureOut">
              <a:rPr lang="uk-UA" smtClean="0"/>
              <a:t>25.02.2020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5427-7BE2-41AB-AF71-F1AC1C654FE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38569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066CA-824C-447B-8979-CDADAC4E00EB}" type="datetimeFigureOut">
              <a:rPr lang="uk-UA" smtClean="0"/>
              <a:t>25.02.2020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5427-7BE2-41AB-AF71-F1AC1C654FE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01590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066CA-824C-447B-8979-CDADAC4E00EB}" type="datetimeFigureOut">
              <a:rPr lang="uk-UA" smtClean="0"/>
              <a:t>25.02.2020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5427-7BE2-41AB-AF71-F1AC1C654FE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2584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066CA-824C-447B-8979-CDADAC4E00EB}" type="datetimeFigureOut">
              <a:rPr lang="uk-UA" smtClean="0"/>
              <a:t>25.02.2020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5427-7BE2-41AB-AF71-F1AC1C654FE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35421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066CA-824C-447B-8979-CDADAC4E00EB}" type="datetimeFigureOut">
              <a:rPr lang="uk-UA" smtClean="0"/>
              <a:t>25.02.2020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5427-7BE2-41AB-AF71-F1AC1C654FE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15611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066CA-824C-447B-8979-CDADAC4E00EB}" type="datetimeFigureOut">
              <a:rPr lang="uk-UA" smtClean="0"/>
              <a:t>25.02.2020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7015427-7BE2-41AB-AF71-F1AC1C654FE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98902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3509" y="222069"/>
            <a:ext cx="11599817" cy="2024742"/>
          </a:xfrm>
        </p:spPr>
        <p:txBody>
          <a:bodyPr/>
          <a:lstStyle/>
          <a:p>
            <a:pPr algn="ctr"/>
            <a:r>
              <a:rPr lang="ru-RU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Загальна характеристика металів. Фізичні властивості металів на основі їхньої будови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3510" y="5956663"/>
            <a:ext cx="11599816" cy="796834"/>
          </a:xfrm>
        </p:spPr>
        <p:txBody>
          <a:bodyPr/>
          <a:lstStyle/>
          <a:p>
            <a:pPr algn="ctr"/>
            <a:r>
              <a:rPr lang="uk-UA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Природні речовини, утворені металічними елементами</a:t>
            </a:r>
          </a:p>
          <a:p>
            <a:endParaRPr lang="uk-UA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33302" t="58018" r="32617" b="28535"/>
          <a:stretch/>
        </p:blipFill>
        <p:spPr bwMode="auto">
          <a:xfrm>
            <a:off x="947057" y="3034800"/>
            <a:ext cx="10332719" cy="26214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48725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629" y="169817"/>
            <a:ext cx="11939451" cy="1760583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Атомні частки найпоширеніших металічних елементів у літосфері</a:t>
            </a:r>
            <a:br>
              <a:rPr lang="uk-UA" dirty="0"/>
            </a:br>
            <a:endParaRPr lang="uk-UA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42017" t="31873" r="36819" b="43476"/>
          <a:stretch/>
        </p:blipFill>
        <p:spPr bwMode="auto">
          <a:xfrm>
            <a:off x="1685108" y="927463"/>
            <a:ext cx="7903029" cy="56431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20198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755" y="130630"/>
            <a:ext cx="11874136" cy="914400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4. Загальні фізичні властивості металів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6755" y="1045030"/>
            <a:ext cx="11874135" cy="5812969"/>
          </a:xfrm>
        </p:spPr>
        <p:txBody>
          <a:bodyPr/>
          <a:lstStyle/>
          <a:p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Для металів та їхніх сплавів характерні загальні властивості, які зумовлені наявністю в них металічного зв’язку. </a:t>
            </a:r>
          </a:p>
          <a:p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Найважливіші метали</a:t>
            </a:r>
          </a:p>
          <a:p>
            <a:endParaRPr lang="uk-UA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41861" t="50050" r="36819" b="34761"/>
          <a:stretch/>
        </p:blipFill>
        <p:spPr bwMode="auto">
          <a:xfrm>
            <a:off x="2122714" y="2083525"/>
            <a:ext cx="7942216" cy="37359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63248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9817"/>
            <a:ext cx="9274002" cy="901337"/>
          </a:xfrm>
        </p:spPr>
        <p:txBody>
          <a:bodyPr/>
          <a:lstStyle/>
          <a:p>
            <a:r>
              <a:rPr lang="uk-UA" b="1" dirty="0">
                <a:solidFill>
                  <a:schemeClr val="tx1"/>
                </a:solidFill>
              </a:rPr>
              <a:t>• </a:t>
            </a:r>
            <a:r>
              <a:rPr lang="uk-U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Агрегатний стан </a:t>
            </a:r>
            <a:endParaRPr lang="uk-UA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6754" y="901337"/>
            <a:ext cx="11913326" cy="5956663"/>
          </a:xfrm>
        </p:spPr>
        <p:txBody>
          <a:bodyPr/>
          <a:lstStyle/>
          <a:p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 звичайних умов метали перебувають у твердому агрегатному стані, і лише один з них — ртуть — у рідкому.</a:t>
            </a:r>
          </a:p>
          <a:p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Зразки простих речовин металів: а — ртуть; б — мідь; в — алюміній</a:t>
            </a:r>
          </a:p>
          <a:p>
            <a:endParaRPr lang="uk-UA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30501" t="38595" r="30128" b="39243"/>
          <a:stretch/>
        </p:blipFill>
        <p:spPr bwMode="auto">
          <a:xfrm>
            <a:off x="1058091" y="2063932"/>
            <a:ext cx="10032275" cy="37359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29271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169817"/>
            <a:ext cx="12083143" cy="809897"/>
          </a:xfrm>
        </p:spPr>
        <p:txBody>
          <a:bodyPr/>
          <a:lstStyle/>
          <a:p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uk-U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Металічний блиск </a:t>
            </a:r>
            <a:endParaRPr lang="uk-UA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862149"/>
            <a:ext cx="11965576" cy="5995851"/>
          </a:xfrm>
        </p:spPr>
        <p:txBody>
          <a:bodyPr>
            <a:normAutofit fontScale="92500" lnSpcReduction="20000"/>
          </a:bodyPr>
          <a:lstStyle/>
          <a:p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компактному вигляді (пластинка, згусток з гладенькою поверхнею) металам властивий металічний блиск. Він є наслідком відбиття світла від їх поверхні. Ця фізична властивість найкраще проявляється в срібла. Блиск металів здебільшого сріблястий, хоча в цезію і золота — жовтий, у міді — цегляно-червоний.</a:t>
            </a:r>
          </a:p>
          <a:p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Пластинки, виготовлені з різних металів: </a:t>
            </a:r>
          </a:p>
          <a:p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— міді; б — алюмінію; в — золота; г — цинку</a:t>
            </a:r>
          </a:p>
          <a:p>
            <a:endParaRPr lang="uk-UA" dirty="0"/>
          </a:p>
          <a:p>
            <a:endParaRPr lang="uk-UA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36726" t="49054" r="36353" b="20070"/>
          <a:stretch/>
        </p:blipFill>
        <p:spPr bwMode="auto">
          <a:xfrm>
            <a:off x="3161211" y="2246811"/>
            <a:ext cx="5199018" cy="33049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5726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AFA252-DDF5-4FE1-96F3-5D0F76980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6" y="140677"/>
            <a:ext cx="12051323" cy="675961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Колір </a:t>
            </a:r>
            <a:endParaRPr lang="ru-RU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E953A16-0888-490F-B5A8-C43B5564E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6" y="816638"/>
            <a:ext cx="11943472" cy="6041361"/>
          </a:xfrm>
        </p:spPr>
        <p:txBody>
          <a:bodyPr/>
          <a:lstStyle/>
          <a:p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 кольором усі метали майже однакові: сріблясто-сірі, можуть бути дещо темнішими або світлішими. Усі мають металічний блиск (більшою чи меншою мірою). Деякі метали мають світло-блакитний відтінок. Лише трьом металам властиве характерне забарвлення: золото — жовте, мідь — червона, цезій — світло-жовтий.</a:t>
            </a:r>
          </a:p>
          <a:p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Цезій — один із трьох металів, що мають характерне забарвлення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75A0CF1-3CD3-4E6B-B1DF-B53BC240BF26}"/>
              </a:ext>
            </a:extLst>
          </p:cNvPr>
          <p:cNvPicPr/>
          <p:nvPr/>
        </p:nvPicPr>
        <p:blipFill rotWithShape="1">
          <a:blip r:embed="rId2"/>
          <a:srcRect l="54466" t="40837" r="31373" b="42978"/>
          <a:stretch/>
        </p:blipFill>
        <p:spPr bwMode="auto">
          <a:xfrm>
            <a:off x="2968283" y="2138288"/>
            <a:ext cx="6161649" cy="39030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355918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3AC79D-8371-4800-A57C-AFB55373D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0677"/>
            <a:ext cx="12192000" cy="562708"/>
          </a:xfrm>
        </p:spPr>
        <p:txBody>
          <a:bodyPr>
            <a:normAutofit fontScale="90000"/>
          </a:bodyPr>
          <a:lstStyle/>
          <a:p>
            <a:r>
              <a:rPr lang="uk-U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Температура плавлення 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657CAD4-FA11-463C-A245-C558C19D63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609" y="703385"/>
            <a:ext cx="12065391" cy="6316393"/>
          </a:xfrm>
        </p:spPr>
        <p:txBody>
          <a:bodyPr>
            <a:normAutofit fontScale="70000" lnSpcReduction="20000"/>
          </a:bodyPr>
          <a:lstStyle/>
          <a:p>
            <a:r>
              <a:rPr lang="uk-U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Температури плавлення металів варіюють у дуже широкому діапазоні. </a:t>
            </a:r>
          </a:p>
          <a:p>
            <a:r>
              <a:rPr lang="uk-U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Найбільш легкоплавкий метал — ртуть — за кімнатної температури є рідиною. </a:t>
            </a:r>
          </a:p>
          <a:p>
            <a:r>
              <a:rPr lang="uk-U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Галій плавиться від теплоти людського тіла. </a:t>
            </a:r>
          </a:p>
          <a:p>
            <a:endParaRPr lang="uk-U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Із металів, що широко застосовуються в техніці, </a:t>
            </a:r>
          </a:p>
          <a:p>
            <a:pPr marL="0" indent="0">
              <a:buNone/>
            </a:pPr>
            <a:r>
              <a:rPr lang="uk-U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найбільш легкоплавкі — олово і свинець.                                                            </a:t>
            </a:r>
          </a:p>
          <a:p>
            <a:r>
              <a:rPr lang="uk-U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Максимальну температуру плавлення має вольфрам. </a:t>
            </a:r>
          </a:p>
          <a:p>
            <a:r>
              <a:rPr lang="uk-U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Метали, температура плавлення яких вища за 1000 °С, називають тугоплавкими.</a:t>
            </a:r>
          </a:p>
          <a:p>
            <a:endParaRPr lang="uk-U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Температури плавлення деяких металів</a:t>
            </a:r>
            <a:endParaRPr lang="ru-RU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600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AA07AE3-0486-42A3-BB59-541B44461D57}"/>
              </a:ext>
            </a:extLst>
          </p:cNvPr>
          <p:cNvPicPr/>
          <p:nvPr/>
        </p:nvPicPr>
        <p:blipFill rotWithShape="1">
          <a:blip r:embed="rId2"/>
          <a:srcRect l="27389" t="37101" r="47246" b="41982"/>
          <a:stretch/>
        </p:blipFill>
        <p:spPr bwMode="auto">
          <a:xfrm>
            <a:off x="5486400" y="3861581"/>
            <a:ext cx="5922498" cy="29313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CEB0ABC-33FA-4251-B596-01ECAAD08B1C}"/>
              </a:ext>
            </a:extLst>
          </p:cNvPr>
          <p:cNvPicPr/>
          <p:nvPr/>
        </p:nvPicPr>
        <p:blipFill rotWithShape="1">
          <a:blip r:embed="rId2"/>
          <a:srcRect l="54933" t="38347" r="31217" b="45717"/>
          <a:stretch/>
        </p:blipFill>
        <p:spPr bwMode="auto">
          <a:xfrm>
            <a:off x="7526215" y="1403251"/>
            <a:ext cx="2926080" cy="17584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071493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182D11-B358-4527-A7B8-172C15EC0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0677"/>
            <a:ext cx="12070080" cy="675961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Густина</a:t>
            </a:r>
            <a:endParaRPr lang="ru-RU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5BF7DE7-2DC8-4F38-9265-E8CA07984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" y="689317"/>
            <a:ext cx="12070080" cy="6168683"/>
          </a:xfrm>
        </p:spPr>
        <p:txBody>
          <a:bodyPr/>
          <a:lstStyle/>
          <a:p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Метали дуже різняться за густиною. </a:t>
            </a:r>
          </a:p>
          <a:p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Найменша густина в лужних металів: літію, натрію і калію. Літій навіть спливає на поверхню гасу, густина якого менша за густину води. </a:t>
            </a:r>
          </a:p>
          <a:p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Метали з густиною, меншою за 5 г/см</a:t>
            </a:r>
            <a:r>
              <a:rPr lang="uk-UA" sz="2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називають легкими, а інші — важкими. До легких, крім лужних і лужноземельних металів, відносять магній, алюміній тощо. </a:t>
            </a:r>
          </a:p>
          <a:p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Найбільш важкими є прості речовини d-елементів 6 періоду, а також актиноїди. Наприклад, ртуть має густину 13,6 г/см</a:t>
            </a:r>
            <a:r>
              <a:rPr lang="uk-UA" sz="2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тобто літрова банка, заповнена ртуттю, важить 13,6 кг! </a:t>
            </a:r>
          </a:p>
          <a:p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Найважчі метали в природі — осмій та іридій (густина близько 22,6г/см</a:t>
            </a:r>
            <a:r>
              <a:rPr lang="uk-UA" sz="2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endParaRPr lang="uk-U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Густини деяких металів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C05C318-0442-482C-BC65-0D7CB9032B44}"/>
              </a:ext>
            </a:extLst>
          </p:cNvPr>
          <p:cNvPicPr/>
          <p:nvPr/>
        </p:nvPicPr>
        <p:blipFill rotWithShape="1">
          <a:blip r:embed="rId2"/>
          <a:srcRect l="27351" t="50515" r="48963" b="25339"/>
          <a:stretch/>
        </p:blipFill>
        <p:spPr bwMode="auto">
          <a:xfrm>
            <a:off x="3908424" y="3643532"/>
            <a:ext cx="5446591" cy="32144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094784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4276B3F-10AC-49AA-A70B-B33BFA600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474" y="98474"/>
            <a:ext cx="12093526" cy="6759525"/>
          </a:xfrm>
        </p:spPr>
        <p:txBody>
          <a:bodyPr/>
          <a:lstStyle/>
          <a:p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літію найменша серед усіх металів густина (0,53 г/см</a:t>
            </a:r>
            <a:r>
              <a:rPr lang="uk-UA" sz="2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), він плаває не лише на поверхні води (як інші лужні метали), а й на поверхні гасу (0,81 г/см</a:t>
            </a:r>
            <a:r>
              <a:rPr lang="uk-UA" sz="2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Розрізання натрію ножем.              2. Ртуть твердне за температури - 40 °С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6474C3F-8D77-475E-BF52-E08F38DA1BC6}"/>
              </a:ext>
            </a:extLst>
          </p:cNvPr>
          <p:cNvPicPr/>
          <p:nvPr/>
        </p:nvPicPr>
        <p:blipFill rotWithShape="1">
          <a:blip r:embed="rId2"/>
          <a:srcRect l="54933" t="50548" r="32462" b="31275"/>
          <a:stretch/>
        </p:blipFill>
        <p:spPr bwMode="auto">
          <a:xfrm>
            <a:off x="8229160" y="498376"/>
            <a:ext cx="2856181" cy="25402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6B8012D-9F04-4B69-BC29-140ADE43752E}"/>
              </a:ext>
            </a:extLst>
          </p:cNvPr>
          <p:cNvPicPr/>
          <p:nvPr/>
        </p:nvPicPr>
        <p:blipFill rotWithShape="1">
          <a:blip r:embed="rId3"/>
          <a:srcRect l="31436" t="43327" r="31839" b="40488"/>
          <a:stretch/>
        </p:blipFill>
        <p:spPr bwMode="auto">
          <a:xfrm>
            <a:off x="1322364" y="3629024"/>
            <a:ext cx="9762978" cy="27305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904166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275A1F-F79D-4480-9F5A-D1216E3F1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08" y="112542"/>
            <a:ext cx="12065391" cy="704096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Твердість 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E24A542-C43E-4E69-A0B9-DC7F4CFEF1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608" y="618978"/>
            <a:ext cx="12065390" cy="6239021"/>
          </a:xfrm>
        </p:spPr>
        <p:txBody>
          <a:bodyPr/>
          <a:lstStyle/>
          <a:p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Твердість речовини оцінюють за її здатністю залишати подряпини на іншій речовині. </a:t>
            </a:r>
          </a:p>
          <a:p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Найтвердіша речовина — алмаз — залишає слід на будь-яких поверхнях. </a:t>
            </a:r>
          </a:p>
          <a:p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Із металів за твердістю до алмаза найближчий хром — він дряпає скло. 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Найм’якіші — лужні метали, їх можна різати ножем. М’якими є також свинець, олово, цинк, срібло, золото.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Твердість металів порівняно з твердістю алмазу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DC26645-349F-475F-9084-46512233413E}"/>
              </a:ext>
            </a:extLst>
          </p:cNvPr>
          <p:cNvPicPr/>
          <p:nvPr/>
        </p:nvPicPr>
        <p:blipFill rotWithShape="1">
          <a:blip r:embed="rId2"/>
          <a:srcRect l="47776" t="37350" r="26703" b="39244"/>
          <a:stretch/>
        </p:blipFill>
        <p:spPr bwMode="auto">
          <a:xfrm>
            <a:off x="3629465" y="2504050"/>
            <a:ext cx="7624689" cy="37349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436101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E95A78-D8ED-4A6A-A411-DF7063332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74" y="112542"/>
            <a:ext cx="12093526" cy="829993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Цікаво, що…</a:t>
            </a: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B365790-C325-42F5-BFB9-405FA6405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083" y="942535"/>
            <a:ext cx="11868443" cy="5098827"/>
          </a:xfrm>
        </p:spPr>
        <p:txBody>
          <a:bodyPr/>
          <a:lstStyle/>
          <a:p>
            <a:r>
              <a:rPr lang="uk-UA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Швейцарська фірма Valcambi випускає золоті зливки Combibary формі, що нагадує плитку шоколаду.</a:t>
            </a:r>
          </a:p>
          <a:p>
            <a:r>
              <a:rPr lang="uk-UA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Головна їхня перевага перед звичними зливками полягає в тому, що таку плитку можна легко розламати на частинки масою 1 грам і використовувати як подарунок або альтернативний платіжний засіб. </a:t>
            </a:r>
          </a:p>
          <a:p>
            <a:r>
              <a:rPr lang="uk-UA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Крім золота, компанія випускає подібні вироби зі срібла, платини та паладію.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uk-UA" dirty="0"/>
              <a:t> </a:t>
            </a:r>
            <a:endParaRPr lang="ru-RU" dirty="0"/>
          </a:p>
          <a:p>
            <a:endParaRPr lang="ru-RU" dirty="0"/>
          </a:p>
        </p:txBody>
      </p:sp>
      <p:pic>
        <p:nvPicPr>
          <p:cNvPr id="5" name="Рисунок 4" descr="Картинки по запросу &quot;золоті зливки Combibary формі, що нагадує плитку шоколаду&quot;">
            <a:extLst>
              <a:ext uri="{FF2B5EF4-FFF2-40B4-BE49-F238E27FC236}">
                <a16:creationId xmlns:a16="http://schemas.microsoft.com/office/drawing/2014/main" id="{4FAAD845-7CB9-49C5-9FC8-B16F7A7E5AE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946" y="3193366"/>
            <a:ext cx="6527408" cy="36646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5679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259" y="91440"/>
            <a:ext cx="11275180" cy="979714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Особливості будови атомів металів</a:t>
            </a:r>
            <a:br>
              <a:rPr lang="uk-UA" dirty="0"/>
            </a:br>
            <a:endParaRPr lang="uk-UA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3"/>
          <a:srcRect l="32991" t="56027" r="31061" b="14093"/>
          <a:stretch/>
        </p:blipFill>
        <p:spPr bwMode="auto">
          <a:xfrm>
            <a:off x="143691" y="836023"/>
            <a:ext cx="11730446" cy="49638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3691" y="5799909"/>
            <a:ext cx="12048309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Металічні елементи в Періодичній системі: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3600" b="1" dirty="0">
                <a:solidFill>
                  <a:srgbClr val="F4B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</a:t>
            </a: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— s-елементи,</a:t>
            </a:r>
            <a:r>
              <a:rPr lang="uk-UA" sz="3600" b="1" dirty="0">
                <a:solidFill>
                  <a:srgbClr val="2E74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• </a:t>
            </a: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—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-елементи, </a:t>
            </a:r>
            <a:r>
              <a:rPr lang="uk-UA" sz="3600" b="1" dirty="0">
                <a:solidFill>
                  <a:srgbClr val="FFD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</a:t>
            </a:r>
            <a:r>
              <a:rPr lang="uk-UA" sz="3600" b="1" dirty="0">
                <a:solidFill>
                  <a:srgbClr val="2E74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— р-елементи,</a:t>
            </a:r>
            <a:r>
              <a:rPr lang="uk-UA" sz="3600" b="1" dirty="0">
                <a:solidFill>
                  <a:srgbClr val="2E74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3600" b="1" dirty="0">
                <a:solidFill>
                  <a:srgbClr val="5381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</a:t>
            </a: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— (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-елементи)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1603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CB8DA0-B101-408B-BC3A-6837AC091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542"/>
            <a:ext cx="12192000" cy="815926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Електро- та теплопровідність</a:t>
            </a:r>
            <a:endParaRPr lang="ru-RU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34827D2-F43C-4B0E-BEAA-A1F3DB18E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474" y="618979"/>
            <a:ext cx="12093526" cy="6239021"/>
          </a:xfrm>
        </p:spPr>
        <p:txBody>
          <a:bodyPr/>
          <a:lstStyle/>
          <a:p>
            <a:r>
              <a:rPr lang="uk-U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Усі метали добре проводять електричний струм. </a:t>
            </a:r>
          </a:p>
          <a:p>
            <a:r>
              <a:rPr lang="uk-U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Найбільша електропровідність у срібла, дещо менша — у міді й золота. Але срібло — це дорогий метал, його використовують лише для виготовлення високоточних приладів. </a:t>
            </a:r>
          </a:p>
          <a:p>
            <a:r>
              <a:rPr lang="uk-U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побуті застосовують переважно мідні дроти, вони мають значно кращі характеристики, ніж дроти, виготовлені з алюмінію. </a:t>
            </a:r>
          </a:p>
          <a:p>
            <a:r>
              <a:rPr lang="uk-U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Під час проходження через метал електричного струму частина енергії перетворюється на теплову — метал нагрівається. </a:t>
            </a:r>
          </a:p>
          <a:p>
            <a:r>
              <a:rPr lang="uk-U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Використання алюмінієвих дротів за високих навантажень на електричну мережу може призвести до їх розплавлення. Особливо небезпечними є місця контакту алюмінієвих і мідних дротів — вони нагріваються набагато швидше, що може спричинити пожежу. </a:t>
            </a:r>
          </a:p>
          <a:p>
            <a:r>
              <a:rPr lang="uk-U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Електропровідність металів залежить від числа вільних електронів у кристалі. </a:t>
            </a:r>
          </a:p>
          <a:p>
            <a:r>
              <a:rPr lang="uk-U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Крім того, чим більше в металі вільних електронів, тим швидше відбувається вирівнювання температури в усьому кристалі, тобто тим більша його теплопровідність. Тому для багатьох металів близькими є відносні значення тепло- й електропровідності.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FCDF31B-AEDB-40EB-BDF9-31B9028ACB1C}"/>
              </a:ext>
            </a:extLst>
          </p:cNvPr>
          <p:cNvPicPr/>
          <p:nvPr/>
        </p:nvPicPr>
        <p:blipFill rotWithShape="1">
          <a:blip r:embed="rId2"/>
          <a:srcRect l="47776" t="64491" r="26703" b="11604"/>
          <a:stretch/>
        </p:blipFill>
        <p:spPr bwMode="auto">
          <a:xfrm>
            <a:off x="4994032" y="4600135"/>
            <a:ext cx="4979962" cy="22578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948575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9B093D5-1B66-411D-8D6F-579702AE7F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542" y="98474"/>
            <a:ext cx="12079458" cy="6759525"/>
          </a:xfrm>
        </p:spPr>
        <p:txBody>
          <a:bodyPr/>
          <a:lstStyle/>
          <a:p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Відносна тепло- та електропровідність деяких металів</a:t>
            </a:r>
          </a:p>
          <a:p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Мідні (1) та алюмінієві (2) струмопровідні жили - головні складники електричних кабелів. Германієві транзистори (3) не втратили свого значення дотепер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A8CA315-7F94-4843-B5E8-63A74FA8D940}"/>
              </a:ext>
            </a:extLst>
          </p:cNvPr>
          <p:cNvPicPr/>
          <p:nvPr/>
        </p:nvPicPr>
        <p:blipFill rotWithShape="1">
          <a:blip r:embed="rId2"/>
          <a:srcRect l="51821" t="27639" r="29660" b="49453"/>
          <a:stretch/>
        </p:blipFill>
        <p:spPr bwMode="auto">
          <a:xfrm>
            <a:off x="3772119" y="451313"/>
            <a:ext cx="5301543" cy="29776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F8BC9E6-9839-44E4-A7F8-6EB5A931AB2B}"/>
              </a:ext>
            </a:extLst>
          </p:cNvPr>
          <p:cNvPicPr/>
          <p:nvPr/>
        </p:nvPicPr>
        <p:blipFill rotWithShape="1">
          <a:blip r:embed="rId3"/>
          <a:srcRect l="31124" t="30379" r="30127" b="53436"/>
          <a:stretch/>
        </p:blipFill>
        <p:spPr bwMode="auto">
          <a:xfrm>
            <a:off x="1814732" y="4206240"/>
            <a:ext cx="9073662" cy="25532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494436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4494C9-3C75-479F-A261-06F3BDCEF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542"/>
            <a:ext cx="12192000" cy="704096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Пластичність (ковкість) 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EC7B57E-A5C0-49F2-893F-620F361C2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609" y="604911"/>
            <a:ext cx="12065391" cy="6253089"/>
          </a:xfrm>
        </p:spPr>
        <p:txBody>
          <a:bodyPr>
            <a:normAutofit lnSpcReduction="10000"/>
          </a:bodyPr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Багато металів пластичні, тобто можуть змінювати форму без руйнування, наприклад, розплющуватися від удару молотом. </a:t>
            </a:r>
          </a:p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Найбільш пластичними є золото, срібло, мідь, олово. їх можна розкатувати в тонку фольгу. Прокаткою можна одержати шари золота завтовшки декілька атомів. Саме такі золоті лусочки використав Резерфорд під час дослідження будови атома. Зовні вони нагадують напівпрозору зеленувату плівку, що пропускає світло. </a:t>
            </a:r>
          </a:p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Ще за часів Київської Русі найтоншу золоту фольгу (сухозлітне золото) застосовували для золочення виробів із деревини і кераміки. Тонким золотом прикрашали рукописні книги та ікони. </a:t>
            </a:r>
          </a:p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Зі злитка золота масою лише 1 г можна витягнути дріт завдовжки майже 3 км або виготовити лист фольги площею 1 м</a:t>
            </a:r>
            <a:r>
              <a:rPr lang="uk-UA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Дріт і трубка виготовлені з міді. 2. Магнієва стрічка. 3. Срібна (Ag 925) ювілейна монета «Тисячоліття монетного карбування в Києві». 4. Золота фольга 0,00001 мм завтовшки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8180A39-B280-4009-BE9C-13344771AFAF}"/>
              </a:ext>
            </a:extLst>
          </p:cNvPr>
          <p:cNvPicPr/>
          <p:nvPr/>
        </p:nvPicPr>
        <p:blipFill rotWithShape="1">
          <a:blip r:embed="rId2"/>
          <a:srcRect l="30346" t="54283" r="30066" b="34014"/>
          <a:stretch/>
        </p:blipFill>
        <p:spPr bwMode="auto">
          <a:xfrm>
            <a:off x="295422" y="3727937"/>
            <a:ext cx="11769969" cy="23633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578958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0866C4-1127-4C63-861A-61DC6F8F0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74" y="98474"/>
            <a:ext cx="11985674" cy="718164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5. Застосування</a:t>
            </a:r>
            <a:endParaRPr lang="ru-RU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E74EC14-2685-4D74-A54D-8B4DAADDA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852" y="675249"/>
            <a:ext cx="11985674" cy="6182751"/>
          </a:xfrm>
        </p:spPr>
        <p:txBody>
          <a:bodyPr>
            <a:normAutofit fontScale="77500" lnSpcReduction="20000"/>
          </a:bodyPr>
          <a:lstStyle/>
          <a:p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Найважливішими для практики металами є залізо, алюміній, мідь, цинк. Вони набули широкого використання завдяки стійкості до природних умов і поширеності природної сировини, з якої їх добувають. </a:t>
            </a:r>
          </a:p>
          <a:p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Золото, срібло, платина — дорогоцінні метали. З них виготовляють ювелірні вироби, прикраси, іноді карбують монети. Ці метали також застосовують у хімічній промисловості, приладобудуванні, електронній техніці.</a:t>
            </a:r>
          </a:p>
          <a:p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uk-UA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Вироби з металів. 1. Золоту (А</a:t>
            </a:r>
            <a:r>
              <a:rPr lang="en-US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uk-UA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999,9) монету присвячено важливій спортивній події - Фінальному турніру чемпіонату Європи з футболу, який було проведено в Україні та Польщі у 2012 році. </a:t>
            </a:r>
            <a:endParaRPr lang="ru-RU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Пам’ятну монету зі срібла 925 проби присвячено 150-річчю від дня народження української письменниці - Дніпрової Чайки (Людмили Олексіївни Василевської), яка написала чимало оповідань і віршів, створила лібрето багатьох дитячих опер, зокрема «Коза-дереза», «Пан Коцький», «Зима й весна» Миколи Лисенка. </a:t>
            </a:r>
            <a:endParaRPr lang="ru-RU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 Бляшанки виготовляють зі сталі (сплаву заліза), укритої тонким шаром олова. </a:t>
            </a:r>
            <a:endParaRPr lang="ru-RU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4. Мідний кіт-флюгер завжди знає, звідкіля вітер дме.</a:t>
            </a:r>
            <a:endParaRPr lang="ru-RU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5D65E18-3FCC-4C2C-8FCE-A3D555B9FB13}"/>
              </a:ext>
            </a:extLst>
          </p:cNvPr>
          <p:cNvPicPr/>
          <p:nvPr/>
        </p:nvPicPr>
        <p:blipFill rotWithShape="1">
          <a:blip r:embed="rId2"/>
          <a:srcRect l="29412" t="58267" r="29971" b="26544"/>
          <a:stretch/>
        </p:blipFill>
        <p:spPr bwMode="auto">
          <a:xfrm>
            <a:off x="534572" y="2335237"/>
            <a:ext cx="11352627" cy="25743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399461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2C5AA5-72E4-486B-93E4-900973C4E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542"/>
            <a:ext cx="12192000" cy="70409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6. Сплави металів </a:t>
            </a:r>
            <a:br>
              <a:rPr lang="ru-RU" dirty="0"/>
            </a:br>
            <a:endParaRPr lang="ru-RU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651B282-663B-44BF-8D32-76E859F2F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475" y="717452"/>
            <a:ext cx="12093526" cy="6140547"/>
          </a:xfrm>
        </p:spPr>
        <p:txBody>
          <a:bodyPr>
            <a:normAutofit lnSpcReduction="10000"/>
          </a:bodyPr>
          <a:lstStyle/>
          <a:p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Значно частіше за метали використовують їх сплави. Кожний сплав є однорідною сумішшю (твердим розчином), яку виготовляють шляхом сумісного сплавляння металів із подальшим охолодженням. 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 фізичними властивостями сплави відрізняються від металів, що входять до їх складу. Вони мають, як правило, нижчі температури плавлення порівняно з відповідними металами, а також інші твердість і густину. 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Однак сплавам, як і чистим металам, властиві металевий блиск, висока електропровідність. 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хімічних реакціях сплави зазвичай поводяться як суміші металів. Учені добувають і досліджують сплави з метою покращення властивостей металів. Так, звичайне залізо швидко ржавіє, а сплави цього металу із хромом і нікелем дуже стійкі у природних умовах. 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Для виготовлення ювелірних прикрас використовують не чисті дорогоцінні метали, а їх твердіші сплави з міддю і сріблом. </a:t>
            </a:r>
          </a:p>
          <a:p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      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   Срібна монета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FBDC0A1-6FFF-4651-B23F-54F00B8DA55A}"/>
              </a:ext>
            </a:extLst>
          </p:cNvPr>
          <p:cNvPicPr/>
          <p:nvPr/>
        </p:nvPicPr>
        <p:blipFill rotWithShape="1">
          <a:blip r:embed="rId2"/>
          <a:srcRect l="42328" t="45319" r="47401" b="38745"/>
          <a:stretch/>
        </p:blipFill>
        <p:spPr bwMode="auto">
          <a:xfrm>
            <a:off x="5122008" y="4557931"/>
            <a:ext cx="2305734" cy="23000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556369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80EC0A6-C836-467A-8482-77A1649A7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542" y="112542"/>
            <a:ext cx="12079458" cy="7441809"/>
          </a:xfrm>
        </p:spPr>
        <p:txBody>
          <a:bodyPr>
            <a:normAutofit fontScale="70000" lnSpcReduction="20000"/>
          </a:bodyPr>
          <a:lstStyle/>
          <a:p>
            <a:r>
              <a:rPr lang="uk-UA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 допомогою припою — сплаву олова зі свинцем — легше паяти (</a:t>
            </a:r>
            <a:r>
              <a:rPr lang="en-US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uk-UA" sz="29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пл</a:t>
            </a:r>
            <a:r>
              <a:rPr lang="uk-UA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 припою 180 °С), ніж чистими металами — оловом (</a:t>
            </a:r>
            <a:r>
              <a:rPr lang="en-US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uk-UA" sz="29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пл</a:t>
            </a:r>
            <a:r>
              <a:rPr lang="uk-UA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232 °С) чи свинцем (t</a:t>
            </a:r>
            <a:r>
              <a:rPr lang="uk-UA" sz="29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пл. </a:t>
            </a:r>
            <a:r>
              <a:rPr lang="uk-UA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327 °С). </a:t>
            </a:r>
          </a:p>
          <a:p>
            <a:r>
              <a:rPr lang="uk-UA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Сплави металів використовують у хімічній та харчовій промисловості, літако- і машинобудуванні, техніці, будівництві, монументальному мистецтві, побуті.</a:t>
            </a:r>
          </a:p>
          <a:p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Використання сплавів: а — обладнання з нержавіючої сталі; б — монумент із бронзи; в — вироби з латуні; г — столовий набір із мельхіору</a:t>
            </a:r>
            <a:endParaRPr lang="ru-RU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uk-UA" dirty="0"/>
              <a:t> 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A9EB146-9ADD-470F-869D-85E9FC5C9E19}"/>
              </a:ext>
            </a:extLst>
          </p:cNvPr>
          <p:cNvPicPr/>
          <p:nvPr/>
        </p:nvPicPr>
        <p:blipFill rotWithShape="1">
          <a:blip r:embed="rId2"/>
          <a:srcRect l="32991" t="38347" r="33395" b="37251"/>
          <a:stretch/>
        </p:blipFill>
        <p:spPr bwMode="auto">
          <a:xfrm>
            <a:off x="3800475" y="1261428"/>
            <a:ext cx="8278984" cy="27885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6D064F1-2EC1-40E6-B1BB-6E37A0A3C663}"/>
              </a:ext>
            </a:extLst>
          </p:cNvPr>
          <p:cNvPicPr/>
          <p:nvPr/>
        </p:nvPicPr>
        <p:blipFill rotWithShape="1">
          <a:blip r:embed="rId3"/>
          <a:srcRect l="33769" t="42828" r="32773" b="40738"/>
          <a:stretch/>
        </p:blipFill>
        <p:spPr bwMode="auto">
          <a:xfrm>
            <a:off x="112542" y="4049957"/>
            <a:ext cx="8412480" cy="23508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407260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F11F894-9E20-40AA-800D-F0F08AB19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474" y="0"/>
            <a:ext cx="12093526" cy="6857999"/>
          </a:xfrm>
        </p:spPr>
        <p:txBody>
          <a:bodyPr>
            <a:normAutofit lnSpcReduction="10000"/>
          </a:bodyPr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Яких елементів — металічних чи неметалічних — більше у 3-му періоді, 4-му періоді?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Назвіть групу періодичної системи, в якій розміщені лише металічні елементи.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Запишіть електронні формули атома і йона Берилію.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Які фізичні властивості є типовими для металів? Поясніть, чому метали проводять електричний струм.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Чому найчастіше використовують не самі метали, а їх сплави?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За матеріалами з інтернету або інших джерел інформації підготуйте повідомлення про метал або сплав з особливими властивостями та його застосування.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7. Зразок спеціальної бронзи має такі масові частки металів (у відсотках): С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— 85, Sn — 9, Zn — 6. Атомів якого елемента у бронзі найменша кількість? Скільки атомів Купруму припадає у сплаві на кожні 10 атомів цього елемента?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Порошок силуміну (сплав алюмінію із силіцієм) масою 5 г із масовою часткою силіцію 14 % спалили в надлишку кисню. Обчисліть масові частки оксидів у добутій суміші сполук.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9. . Які характерні особливості металічних елементів?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10. У якій частині Періодичної системи розміщені металічні елементи?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11. Схарактеризуйте поширеність металічних елементів у природі.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12. Схарактеризуйте загальні властивості металів. Чим вони зумовлені?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13. Наведіть приклади металів із високими і низькими значеннями тепло- й електропровідності.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14. Які метали називають тугоплавкими, легкими, важкими? Наведіть приклади.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0471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0629" y="156754"/>
            <a:ext cx="11939451" cy="6701246"/>
          </a:xfrm>
        </p:spPr>
        <p:txBody>
          <a:bodyPr>
            <a:normAutofit/>
          </a:bodyPr>
          <a:lstStyle/>
          <a:p>
            <a:r>
              <a:rPr lang="uk-UA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Зі 118 хімічних елементів, відомих на сьогодні, близько 100 елементів є металічними. У Періодичній системі вони розташовані від початку кожного періоду, а також у двох родинах 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uk-UA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-елементів: Лантаноїди та Актиноїди. </a:t>
            </a:r>
          </a:p>
          <a:p>
            <a:r>
              <a:rPr lang="uk-UA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атомів металічних елементів на зовнішньому енергетичному рівні міститься невелике число електронів: </a:t>
            </a:r>
          </a:p>
          <a:p>
            <a:r>
              <a:rPr lang="uk-UA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у s-елементів — один або два; </a:t>
            </a:r>
          </a:p>
          <a:p>
            <a:r>
              <a:rPr lang="uk-UA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у d-елементів — два (як виняток — один); </a:t>
            </a:r>
          </a:p>
          <a:p>
            <a:r>
              <a:rPr lang="uk-UA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у р-елементів по-різному: в елементів 3-5 періодів — по 3-4 електрони, в елементів 6-7 періодів значно більше, але через значне віддалення від ядра вони слабко притягаються до нього. </a:t>
            </a:r>
          </a:p>
          <a:p>
            <a:r>
              <a:rPr lang="uk-UA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Атоми металічних елементів у хімічних взаємодіях лише віддають електрони та, як наслідок, набувають стійкої електронної конфігурації атомів найближчого інертного елемента. </a:t>
            </a:r>
          </a:p>
          <a:p>
            <a:r>
              <a:rPr lang="uk-UA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Отже, метали в хімічних реакціях є виключно відновниками. У цьому полягає їх принципова відмінність від неметалів.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94469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566" y="117566"/>
            <a:ext cx="11952514" cy="6740433"/>
          </a:xfrm>
        </p:spPr>
        <p:txBody>
          <a:bodyPr>
            <a:normAutofit/>
          </a:bodyPr>
          <a:lstStyle/>
          <a:p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Для металічних елементів характерна невелика електронегативність — менша за 1,8. Найбільше металічні властивості виявлені в елементів ІА групи Періодичної системи — лужних елементів. їхні атоми настільки легко віддають валентні електрони, що в природі ці елементи перебувають виключно у вигляді сполук.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3E2E1A3-2768-46D6-8C65-7AFE9056A508}"/>
              </a:ext>
            </a:extLst>
          </p:cNvPr>
          <p:cNvPicPr/>
          <p:nvPr/>
        </p:nvPicPr>
        <p:blipFill rotWithShape="1">
          <a:blip r:embed="rId2"/>
          <a:srcRect l="23654" t="22421" r="10676" b="12807"/>
          <a:stretch/>
        </p:blipFill>
        <p:spPr bwMode="auto">
          <a:xfrm>
            <a:off x="287383" y="1567543"/>
            <a:ext cx="11625943" cy="50161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>
            <a:off x="8321040" y="3082834"/>
            <a:ext cx="2220686" cy="190717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6670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5131" y="130629"/>
            <a:ext cx="11625943" cy="5910733"/>
          </a:xfrm>
        </p:spPr>
        <p:txBody>
          <a:bodyPr/>
          <a:lstStyle/>
          <a:p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Порівняйте електронні формули атомів Натрію і Хлору:</a:t>
            </a:r>
          </a:p>
          <a:p>
            <a:endParaRPr lang="uk-UA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37971" t="30876" r="38064" b="46215"/>
          <a:stretch/>
        </p:blipFill>
        <p:spPr bwMode="auto">
          <a:xfrm>
            <a:off x="2272937" y="1172286"/>
            <a:ext cx="7106193" cy="38274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65521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691" y="104505"/>
            <a:ext cx="11939451" cy="1058090"/>
          </a:xfrm>
        </p:spPr>
        <p:txBody>
          <a:bodyPr>
            <a:noAutofit/>
          </a:bodyPr>
          <a:lstStyle/>
          <a:p>
            <a:pPr algn="ctr"/>
            <a:r>
              <a:rPr lang="uk-UA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Метали як прості речовини</a:t>
            </a:r>
            <a:br>
              <a:rPr lang="uk-UA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uk-UA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8194" y="888274"/>
            <a:ext cx="11834948" cy="5839097"/>
          </a:xfrm>
        </p:spPr>
        <p:txBody>
          <a:bodyPr/>
          <a:lstStyle/>
          <a:p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Металічні хімічні елементи існують у вільному стані у вигляді простих речовин металів. Назви деяких металічних елементів та утворених ними простих речовин не збігаються.</a:t>
            </a:r>
          </a:p>
          <a:p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Приклади металів, назви яких не збігаються з назвами елементів за сучасною українською номенклатурою</a:t>
            </a:r>
          </a:p>
          <a:p>
            <a:endParaRPr lang="uk-UA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30190" t="41583" r="30439" b="30777"/>
          <a:stretch/>
        </p:blipFill>
        <p:spPr bwMode="auto">
          <a:xfrm>
            <a:off x="1332411" y="2338251"/>
            <a:ext cx="9353005" cy="43891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40158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2210696"/>
              </p:ext>
            </p:extLst>
          </p:nvPr>
        </p:nvGraphicFramePr>
        <p:xfrm>
          <a:off x="0" y="1"/>
          <a:ext cx="12192000" cy="68579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33557">
                  <a:extLst>
                    <a:ext uri="{9D8B030D-6E8A-4147-A177-3AD203B41FA5}">
                      <a16:colId xmlns:a16="http://schemas.microsoft.com/office/drawing/2014/main" val="298282408"/>
                    </a:ext>
                  </a:extLst>
                </a:gridCol>
                <a:gridCol w="3572306">
                  <a:extLst>
                    <a:ext uri="{9D8B030D-6E8A-4147-A177-3AD203B41FA5}">
                      <a16:colId xmlns:a16="http://schemas.microsoft.com/office/drawing/2014/main" val="1225583192"/>
                    </a:ext>
                  </a:extLst>
                </a:gridCol>
                <a:gridCol w="1778283">
                  <a:extLst>
                    <a:ext uri="{9D8B030D-6E8A-4147-A177-3AD203B41FA5}">
                      <a16:colId xmlns:a16="http://schemas.microsoft.com/office/drawing/2014/main" val="2648271653"/>
                    </a:ext>
                  </a:extLst>
                </a:gridCol>
                <a:gridCol w="1487673">
                  <a:extLst>
                    <a:ext uri="{9D8B030D-6E8A-4147-A177-3AD203B41FA5}">
                      <a16:colId xmlns:a16="http://schemas.microsoft.com/office/drawing/2014/main" val="863397266"/>
                    </a:ext>
                  </a:extLst>
                </a:gridCol>
                <a:gridCol w="3420181">
                  <a:extLst>
                    <a:ext uri="{9D8B030D-6E8A-4147-A177-3AD203B41FA5}">
                      <a16:colId xmlns:a16="http://schemas.microsoft.com/office/drawing/2014/main" val="3015720529"/>
                    </a:ext>
                  </a:extLst>
                </a:gridCol>
              </a:tblGrid>
              <a:tr h="7037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Тип кристалічних граток</a:t>
                      </a:r>
                      <a:endParaRPr lang="uk-UA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76" marR="50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Характеристика </a:t>
                      </a:r>
                      <a:endParaRPr lang="uk-UA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76" marR="50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Тип зв’язку </a:t>
                      </a:r>
                      <a:endParaRPr lang="uk-UA" sz="1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76" marR="50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Приклади речовин</a:t>
                      </a:r>
                      <a:endParaRPr lang="uk-UA" sz="1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76" marR="50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Фізичні властивості</a:t>
                      </a:r>
                      <a:endParaRPr lang="uk-UA" sz="1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76" marR="50376" marT="0" marB="0"/>
                </a:tc>
                <a:extLst>
                  <a:ext uri="{0D108BD9-81ED-4DB2-BD59-A6C34878D82A}">
                    <a16:rowId xmlns:a16="http://schemas.microsoft.com/office/drawing/2014/main" val="2105259779"/>
                  </a:ext>
                </a:extLst>
              </a:tr>
              <a:tr h="21348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Молекулярна </a:t>
                      </a:r>
                      <a:endParaRPr lang="uk-UA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76" marR="503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 вузлах кристалічних граток знаходяться полярні або неполярні молекули, зв’язані між собою слабкими силами електростатичного притягання </a:t>
                      </a:r>
                      <a:endParaRPr lang="uk-UA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76" marR="503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Ковалентний </a:t>
                      </a:r>
                      <a:endParaRPr lang="uk-UA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76" marR="503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Вода, амоніак, більшість органічних сполук</a:t>
                      </a:r>
                      <a:endParaRPr lang="uk-UA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76" marR="503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Невисокі температури плавлення й кипіння, нетверді, діелектрики, розчинні (з полярним типом зв’язку) і нерозчинні (з неполярним типом зв’язку), гази або рідини за кімнатної температури </a:t>
                      </a:r>
                      <a:endParaRPr lang="uk-UA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76" marR="50376" marT="0" marB="0"/>
                </a:tc>
                <a:extLst>
                  <a:ext uri="{0D108BD9-81ED-4DB2-BD59-A6C34878D82A}">
                    <a16:rowId xmlns:a16="http://schemas.microsoft.com/office/drawing/2014/main" val="3641972050"/>
                  </a:ext>
                </a:extLst>
              </a:tr>
              <a:tr h="14193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Атомна</a:t>
                      </a:r>
                      <a:endParaRPr lang="uk-UA" sz="1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76" marR="503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 вузлах атомних кристалічних граток розміщені атоми, зв’язані між собою спільними електронними парами</a:t>
                      </a:r>
                      <a:endParaRPr lang="uk-UA" sz="1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76" marR="503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Ковалентний неполярний</a:t>
                      </a:r>
                      <a:endParaRPr lang="uk-UA" sz="1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76" marR="503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Алмаз, кремній, силіцій </a:t>
                      </a:r>
                      <a:endParaRPr lang="uk-UA" sz="1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76" marR="503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Високі температури плавлення й кипіння, тверді, крихкі, діелектрики або напівпровідники, нерозчинні</a:t>
                      </a:r>
                      <a:endParaRPr lang="uk-UA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76" marR="50376" marT="0" marB="0"/>
                </a:tc>
                <a:extLst>
                  <a:ext uri="{0D108BD9-81ED-4DB2-BD59-A6C34878D82A}">
                    <a16:rowId xmlns:a16="http://schemas.microsoft.com/office/drawing/2014/main" val="3076170649"/>
                  </a:ext>
                </a:extLst>
              </a:tr>
              <a:tr h="14193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Йонна </a:t>
                      </a:r>
                      <a:endParaRPr lang="uk-UA" sz="1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76" marR="503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 вузлах йонних кристалічних граток почергово розташовані позитивно й негативно заряджені йони</a:t>
                      </a:r>
                      <a:endParaRPr lang="uk-UA" sz="1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76" marR="503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Йонний </a:t>
                      </a:r>
                      <a:endParaRPr lang="uk-UA" sz="1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76" marR="503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Більшість солей, оксидів, основ</a:t>
                      </a:r>
                      <a:endParaRPr lang="uk-UA" sz="1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76" marR="503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Високі температури плавлення й кипіння, тверді, крихкі, діелектрики, у водних розчинах і розплавах – провідники, розчинні</a:t>
                      </a:r>
                      <a:endParaRPr lang="uk-UA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76" marR="50376" marT="0" marB="0"/>
                </a:tc>
                <a:extLst>
                  <a:ext uri="{0D108BD9-81ED-4DB2-BD59-A6C34878D82A}">
                    <a16:rowId xmlns:a16="http://schemas.microsoft.com/office/drawing/2014/main" val="2717247775"/>
                  </a:ext>
                </a:extLst>
              </a:tr>
              <a:tr h="11807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Металічна</a:t>
                      </a:r>
                      <a:endParaRPr lang="uk-UA" sz="1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76" marR="503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 вузлах металічних кристалічних граток поряд із нейтральними атомами розміщаються заряджені йони металів</a:t>
                      </a:r>
                      <a:endParaRPr lang="uk-UA" sz="1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76" marR="503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Металічний </a:t>
                      </a:r>
                      <a:endParaRPr lang="uk-UA" sz="1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76" marR="503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Метали, сплави</a:t>
                      </a:r>
                      <a:endParaRPr lang="uk-UA" sz="1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76" marR="503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Різні температури плавлення й кипіння, переважно високі, тверді, пластичні, провідники, нерозчинні у воді</a:t>
                      </a:r>
                      <a:endParaRPr lang="uk-UA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76" marR="50376" marT="0" marB="0"/>
                </a:tc>
                <a:extLst>
                  <a:ext uri="{0D108BD9-81ED-4DB2-BD59-A6C34878D82A}">
                    <a16:rowId xmlns:a16="http://schemas.microsoft.com/office/drawing/2014/main" val="26604388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0957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0629" y="143691"/>
            <a:ext cx="11939451" cy="6714309"/>
          </a:xfrm>
        </p:spPr>
        <p:txBody>
          <a:bodyPr/>
          <a:lstStyle/>
          <a:p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Метали лише в газоподібному стані існують у вигляді атомів. У твердому чи рідкому агрегатному стані метали складаються з катіонів та спільних (належать відразу багатьом атомам) електронів. Особливість такої будови простих речовин металів зумовлена наявністю металічного зв’язку.</a:t>
            </a:r>
          </a:p>
          <a:p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Металічний зв’язок</a:t>
            </a:r>
          </a:p>
          <a:p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C4277FB-E376-402F-8C1C-C1D264E25E79}"/>
              </a:ext>
            </a:extLst>
          </p:cNvPr>
          <p:cNvPicPr/>
          <p:nvPr/>
        </p:nvPicPr>
        <p:blipFill rotWithShape="1">
          <a:blip r:embed="rId2"/>
          <a:srcRect l="56761" t="35076" r="19027" b="39544"/>
          <a:stretch/>
        </p:blipFill>
        <p:spPr bwMode="auto">
          <a:xfrm>
            <a:off x="1854926" y="1933302"/>
            <a:ext cx="7929153" cy="47679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7817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9817"/>
            <a:ext cx="12191999" cy="1410789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 Поширеність металічних елементів у природі</a:t>
            </a:r>
            <a:endParaRPr lang="uk-UA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691" y="1449977"/>
            <a:ext cx="11939452" cy="5408023"/>
          </a:xfrm>
        </p:spPr>
        <p:txBody>
          <a:bodyPr>
            <a:normAutofit/>
          </a:bodyPr>
          <a:lstStyle/>
          <a:p>
            <a:r>
              <a:rPr lang="uk-UA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Слово «метал» походить від грецького metallon, що означає «рудник» або «шахта».</a:t>
            </a:r>
          </a:p>
          <a:p>
            <a:r>
              <a:rPr lang="uk-UA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Мінерали й гірські породи, які містять сполуки металічних елементів і придатні для добування металів промисловим способом, називають рудами: залізна руда, алюмінієва, мідна, свинцева тощо. </a:t>
            </a:r>
          </a:p>
          <a:p>
            <a:r>
              <a:rPr lang="uk-UA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Найпоширеніший у земній корі металічний елемент — Алюміній (7%), він поступається лише двом неметалічним — Оксигену й Силіцію. </a:t>
            </a:r>
          </a:p>
          <a:p>
            <a:r>
              <a:rPr lang="uk-UA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Друге місце серед металічних елементів посідає Ферум (4%); </a:t>
            </a:r>
          </a:p>
          <a:p>
            <a:r>
              <a:rPr lang="uk-UA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Третє — Кальцій (3%), потім Натрій, Калій і Магній (близько 2%), Титан (0,6%). </a:t>
            </a:r>
          </a:p>
          <a:p>
            <a:r>
              <a:rPr lang="uk-UA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Набагато менше в земній корі Хрому (0,01%), Купруму (0,005%), Урану, Стануму (близько 0,0002%), Аргентуму (0,000007 %), Меркурію (0,000005%), Ауруму (0,0000001%). </a:t>
            </a:r>
          </a:p>
          <a:p>
            <a:r>
              <a:rPr lang="uk-UA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Усі радіоактивні металічні елементи (за винятком Урану й Торію) у природі наявні в незначних кількостях або взагалі не виявлені.</a:t>
            </a:r>
          </a:p>
          <a:p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788264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111</TotalTime>
  <Words>2283</Words>
  <Application>Microsoft Office PowerPoint</Application>
  <PresentationFormat>Широкий екран</PresentationFormat>
  <Paragraphs>254</Paragraphs>
  <Slides>26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26</vt:i4>
      </vt:variant>
    </vt:vector>
  </HeadingPairs>
  <TitlesOfParts>
    <vt:vector size="31" baseType="lpstr">
      <vt:lpstr>Arial</vt:lpstr>
      <vt:lpstr>Calibri</vt:lpstr>
      <vt:lpstr>Trebuchet MS</vt:lpstr>
      <vt:lpstr>Wingdings 3</vt:lpstr>
      <vt:lpstr>Аспект</vt:lpstr>
      <vt:lpstr>Загальна характеристика металів. Фізичні властивості металів на основі їхньої будови</vt:lpstr>
      <vt:lpstr>1. Особливості будови атомів металів </vt:lpstr>
      <vt:lpstr>Презентація PowerPoint</vt:lpstr>
      <vt:lpstr>Презентація PowerPoint</vt:lpstr>
      <vt:lpstr>Презентація PowerPoint</vt:lpstr>
      <vt:lpstr>2. Метали як прості речовини </vt:lpstr>
      <vt:lpstr>Презентація PowerPoint</vt:lpstr>
      <vt:lpstr>Презентація PowerPoint</vt:lpstr>
      <vt:lpstr>3. Поширеність металічних елементів у природі</vt:lpstr>
      <vt:lpstr>Атомні частки найпоширеніших металічних елементів у літосфері </vt:lpstr>
      <vt:lpstr>4. Загальні фізичні властивості металів</vt:lpstr>
      <vt:lpstr>• Агрегатний стан </vt:lpstr>
      <vt:lpstr>• Металічний блиск </vt:lpstr>
      <vt:lpstr>• Колір </vt:lpstr>
      <vt:lpstr>• Температура плавлення </vt:lpstr>
      <vt:lpstr>• Густина</vt:lpstr>
      <vt:lpstr>Презентація PowerPoint</vt:lpstr>
      <vt:lpstr>• Твердість </vt:lpstr>
      <vt:lpstr>Цікаво, що…</vt:lpstr>
      <vt:lpstr>• Електро- та теплопровідність</vt:lpstr>
      <vt:lpstr>Презентація PowerPoint</vt:lpstr>
      <vt:lpstr>• Пластичність (ковкість) </vt:lpstr>
      <vt:lpstr>5. Застосування</vt:lpstr>
      <vt:lpstr>6. Сплави металів  </vt:lpstr>
      <vt:lpstr>Презентація PowerPoint</vt:lpstr>
      <vt:lpstr>Презентація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Загальна характеристика металів. Фізичні властивості металів на основі їхньої будови</dc:title>
  <dc:creator>User</dc:creator>
  <cp:lastModifiedBy>Таня</cp:lastModifiedBy>
  <cp:revision>14</cp:revision>
  <dcterms:created xsi:type="dcterms:W3CDTF">2020-02-25T11:32:42Z</dcterms:created>
  <dcterms:modified xsi:type="dcterms:W3CDTF">2020-02-25T16:49:40Z</dcterms:modified>
</cp:coreProperties>
</file>