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974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26.01.2024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" y="-7722"/>
            <a:ext cx="9158842" cy="686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489" y="1052736"/>
            <a:ext cx="8229600" cy="200709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chemeClr val="tx1"/>
                </a:solidFill>
              </a:rPr>
              <a:t>Тема</a:t>
            </a:r>
            <a:r>
              <a:rPr lang="ru-RU" b="1" dirty="0">
                <a:solidFill>
                  <a:schemeClr val="tx1"/>
                </a:solidFill>
              </a:rPr>
              <a:t>. </a:t>
            </a:r>
            <a:r>
              <a:rPr lang="ru-RU" dirty="0" err="1">
                <a:solidFill>
                  <a:schemeClr val="tx1"/>
                </a:solidFill>
              </a:rPr>
              <a:t>Букви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Чч</a:t>
            </a:r>
            <a:r>
              <a:rPr lang="ru-RU" dirty="0">
                <a:solidFill>
                  <a:schemeClr val="tx1"/>
                </a:solidFill>
              </a:rPr>
              <a:t>. Письмо </a:t>
            </a:r>
            <a:r>
              <a:rPr lang="ru-RU" dirty="0" err="1">
                <a:solidFill>
                  <a:schemeClr val="tx1"/>
                </a:solidFill>
              </a:rPr>
              <a:t>малої</a:t>
            </a:r>
            <a:r>
              <a:rPr lang="ru-RU" dirty="0">
                <a:solidFill>
                  <a:schemeClr val="tx1"/>
                </a:solidFill>
              </a:rPr>
              <a:t> (</a:t>
            </a:r>
            <a:r>
              <a:rPr lang="ru-RU" dirty="0" err="1">
                <a:solidFill>
                  <a:schemeClr val="tx1"/>
                </a:solidFill>
              </a:rPr>
              <a:t>рядкової</a:t>
            </a:r>
            <a:r>
              <a:rPr lang="ru-RU" dirty="0">
                <a:solidFill>
                  <a:schemeClr val="tx1"/>
                </a:solidFill>
              </a:rPr>
              <a:t>) </a:t>
            </a:r>
            <a:r>
              <a:rPr lang="ru-RU" dirty="0" err="1">
                <a:solidFill>
                  <a:schemeClr val="tx1"/>
                </a:solidFill>
              </a:rPr>
              <a:t>букви</a:t>
            </a:r>
            <a:r>
              <a:rPr lang="ru-RU" dirty="0">
                <a:solidFill>
                  <a:schemeClr val="tx1"/>
                </a:solidFill>
              </a:rPr>
              <a:t> “ч”. Текст. Заголовок. </a:t>
            </a:r>
            <a:r>
              <a:rPr lang="ru-RU" dirty="0" err="1">
                <a:solidFill>
                  <a:schemeClr val="tx1"/>
                </a:solidFill>
              </a:rPr>
              <a:t>Головний</a:t>
            </a:r>
            <a:r>
              <a:rPr lang="ru-RU" dirty="0">
                <a:solidFill>
                  <a:schemeClr val="tx1"/>
                </a:solidFill>
              </a:rPr>
              <a:t> герой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2976"/>
            <a:ext cx="3338627" cy="250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25139"/>
            <a:ext cx="1971303" cy="267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102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9700"/>
            <a:ext cx="9525000" cy="714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 </a:t>
            </a:r>
            <a:r>
              <a:rPr lang="ru-RU" b="1" dirty="0" err="1"/>
              <a:t>Читання</a:t>
            </a:r>
            <a:r>
              <a:rPr lang="ru-RU" b="1" dirty="0"/>
              <a:t> </a:t>
            </a:r>
            <a:r>
              <a:rPr lang="ru-RU" b="1" dirty="0" err="1"/>
              <a:t>уривка</a:t>
            </a:r>
            <a:r>
              <a:rPr lang="ru-RU" b="1" dirty="0"/>
              <a:t> з </a:t>
            </a:r>
            <a:r>
              <a:rPr lang="ru-RU" b="1" dirty="0" err="1"/>
              <a:t>оповідання</a:t>
            </a:r>
            <a:r>
              <a:rPr lang="ru-RU" b="1" dirty="0"/>
              <a:t> І. </a:t>
            </a:r>
            <a:r>
              <a:rPr lang="ru-RU" b="1" dirty="0" err="1"/>
              <a:t>Кирія</a:t>
            </a:r>
            <a:r>
              <a:rPr lang="ru-RU" b="1" dirty="0"/>
              <a:t> “Вечеря для </a:t>
            </a:r>
            <a:r>
              <a:rPr lang="ru-RU" b="1" dirty="0" err="1"/>
              <a:t>зайця</a:t>
            </a:r>
            <a:r>
              <a:rPr lang="ru-RU" b="1" dirty="0"/>
              <a:t>”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235" y1="14650" x2="19771" y2="20594"/>
                        <a14:foregroundMark x1="44608" y1="28025" x2="58660" y2="31210"/>
                        <a14:foregroundMark x1="51797" y1="30361" x2="49510" y2="35881"/>
                        <a14:foregroundMark x1="50490" y1="29512" x2="44118" y2="37367"/>
                        <a14:foregroundMark x1="47386" y1="30149" x2="46895" y2="36518"/>
                        <a14:foregroundMark x1="84150" y1="21231" x2="84150" y2="21231"/>
                        <a14:foregroundMark x1="18791" y1="70488" x2="18791" y2="70488"/>
                        <a14:foregroundMark x1="48366" y1="72611" x2="48366" y2="72611"/>
                        <a14:backgroundMark x1="80392" y1="82166" x2="80392" y2="82166"/>
                        <a14:backgroundMark x1="77451" y1="64544" x2="78268" y2="92357"/>
                        <a14:backgroundMark x1="66176" y1="59873" x2="65523" y2="80042"/>
                        <a14:backgroundMark x1="60621" y1="69851" x2="60621" y2="69851"/>
                        <a14:backgroundMark x1="60784" y1="66879" x2="60784" y2="66879"/>
                        <a14:backgroundMark x1="61111" y1="65817" x2="61765" y2="64119"/>
                        <a14:backgroundMark x1="61601" y1="64331" x2="60621" y2="64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4858866" cy="373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44824"/>
            <a:ext cx="4303911" cy="430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60" y="4149080"/>
            <a:ext cx="1582638" cy="15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942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150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VI. </a:t>
            </a:r>
            <a:r>
              <a:rPr lang="ru-RU" b="1" i="1" dirty="0" err="1"/>
              <a:t>Підсумок</a:t>
            </a:r>
            <a:r>
              <a:rPr lang="ru-RU" b="1" i="1" dirty="0"/>
              <a:t> уроку</a:t>
            </a: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/>
              <a:t>Яку букву </a:t>
            </a:r>
            <a:r>
              <a:rPr lang="ru-RU" b="1" i="1" dirty="0" err="1"/>
              <a:t>вчилися</a:t>
            </a:r>
            <a:r>
              <a:rPr lang="ru-RU" b="1" i="1" dirty="0"/>
              <a:t> </a:t>
            </a:r>
            <a:r>
              <a:rPr lang="ru-RU" b="1" i="1" dirty="0" err="1"/>
              <a:t>писати</a:t>
            </a:r>
            <a:r>
              <a:rPr lang="ru-RU" b="1" i="1" dirty="0"/>
              <a:t> на </a:t>
            </a:r>
            <a:r>
              <a:rPr lang="ru-RU" b="1" i="1" dirty="0" err="1"/>
              <a:t>уроці</a:t>
            </a:r>
            <a:r>
              <a:rPr lang="ru-RU" b="1" i="1" dirty="0"/>
              <a:t>?</a:t>
            </a:r>
            <a:br>
              <a:rPr lang="ru-RU" b="1" i="1" dirty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err="1"/>
              <a:t>Які</a:t>
            </a:r>
            <a:r>
              <a:rPr lang="ru-RU" b="1" i="1" dirty="0"/>
              <a:t> </a:t>
            </a:r>
            <a:r>
              <a:rPr lang="ru-RU" b="1" i="1" dirty="0" err="1" smtClean="0"/>
              <a:t>емоції</a:t>
            </a:r>
            <a:r>
              <a:rPr lang="ru-RU" b="1" i="1" dirty="0" smtClean="0"/>
              <a:t> </a:t>
            </a:r>
            <a:r>
              <a:rPr lang="ru-RU" b="1" i="1" dirty="0" err="1" smtClean="0"/>
              <a:t>людина</a:t>
            </a:r>
            <a:r>
              <a:rPr lang="ru-RU" b="1" i="1" dirty="0" smtClean="0"/>
              <a:t> </a:t>
            </a:r>
            <a:r>
              <a:rPr lang="ru-RU" b="1" i="1" dirty="0" err="1"/>
              <a:t>може</a:t>
            </a:r>
            <a:r>
              <a:rPr lang="ru-RU" b="1" i="1" dirty="0"/>
              <a:t> </a:t>
            </a:r>
            <a:r>
              <a:rPr lang="ru-RU" b="1" i="1" dirty="0" err="1"/>
              <a:t>передати</a:t>
            </a:r>
            <a:r>
              <a:rPr lang="ru-RU" b="1" i="1" dirty="0"/>
              <a:t>, </a:t>
            </a:r>
            <a:r>
              <a:rPr lang="ru-RU" b="1" i="1" dirty="0" err="1"/>
              <a:t>змінюючи</a:t>
            </a:r>
            <a:r>
              <a:rPr lang="ru-RU" b="1" i="1" dirty="0"/>
              <a:t> </a:t>
            </a:r>
            <a:r>
              <a:rPr lang="ru-RU" b="1" i="1" dirty="0" err="1"/>
              <a:t>відтінки</a:t>
            </a:r>
            <a:r>
              <a:rPr lang="ru-RU" b="1" i="1" dirty="0"/>
              <a:t> голосу?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71991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 smtClean="0">
                <a:latin typeface="Arial Black" pitchFamily="34" charset="0"/>
              </a:rPr>
              <a:t>Р Е Ф Л Е К С</a:t>
            </a:r>
            <a:r>
              <a:rPr lang="en-US" b="1" dirty="0" smtClean="0">
                <a:latin typeface="Arial Black" pitchFamily="34" charset="0"/>
              </a:rPr>
              <a:t> </a:t>
            </a:r>
            <a:r>
              <a:rPr lang="uk-UA" b="1" dirty="0" smtClean="0">
                <a:latin typeface="Arial Black" pitchFamily="34" charset="0"/>
              </a:rPr>
              <a:t>І Я</a:t>
            </a:r>
            <a:endParaRPr lang="uk-UA" b="1" dirty="0">
              <a:latin typeface="Arial Black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100000" l="417" r="100000">
                        <a14:foregroundMark x1="38125" y1="20208" x2="38125" y2="20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457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7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"/>
            <a:ext cx="9143999" cy="686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4824536" cy="273630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err="1">
                <a:latin typeface="Arial Black" pitchFamily="34" charset="0"/>
              </a:rPr>
              <a:t>Цілий</a:t>
            </a:r>
            <a:r>
              <a:rPr lang="ru-RU" sz="2000" b="1" dirty="0">
                <a:latin typeface="Arial Black" pitchFamily="34" charset="0"/>
              </a:rPr>
              <a:t> день я букву Н</a:t>
            </a:r>
            <a:br>
              <a:rPr lang="ru-RU" sz="2000" b="1" dirty="0">
                <a:latin typeface="Arial Black" pitchFamily="34" charset="0"/>
              </a:rPr>
            </a:br>
            <a:r>
              <a:rPr lang="ru-RU" sz="2000" b="1" dirty="0" err="1">
                <a:latin typeface="Arial Black" pitchFamily="34" charset="0"/>
              </a:rPr>
              <a:t>Доганяв</a:t>
            </a:r>
            <a:r>
              <a:rPr lang="ru-RU" sz="2000" b="1" dirty="0">
                <a:latin typeface="Arial Black" pitchFamily="34" charset="0"/>
              </a:rPr>
              <a:t>, як мишку </a:t>
            </a:r>
            <a:r>
              <a:rPr lang="ru-RU" sz="2000" b="1" dirty="0" err="1">
                <a:latin typeface="Arial Black" pitchFamily="34" charset="0"/>
              </a:rPr>
              <a:t>кішка</a:t>
            </a:r>
            <a:r>
              <a:rPr lang="ru-RU" sz="2000" b="1" dirty="0">
                <a:latin typeface="Arial Black" pitchFamily="34" charset="0"/>
              </a:rPr>
              <a:t>.</a:t>
            </a:r>
            <a:br>
              <a:rPr lang="ru-RU" sz="2000" b="1" dirty="0">
                <a:latin typeface="Arial Black" pitchFamily="34" charset="0"/>
              </a:rPr>
            </a:br>
            <a:r>
              <a:rPr lang="ru-RU" sz="2000" b="1" dirty="0" err="1">
                <a:latin typeface="Arial Black" pitchFamily="34" charset="0"/>
              </a:rPr>
              <a:t>Наштовхнулась</a:t>
            </a:r>
            <a:r>
              <a:rPr lang="ru-RU" sz="2000" b="1" dirty="0">
                <a:latin typeface="Arial Black" pitchFamily="34" charset="0"/>
              </a:rPr>
              <a:t> Н на пень</a:t>
            </a:r>
            <a:br>
              <a:rPr lang="ru-RU" sz="2000" b="1" dirty="0">
                <a:latin typeface="Arial Black" pitchFamily="34" charset="0"/>
              </a:rPr>
            </a:br>
            <a:r>
              <a:rPr lang="ru-RU" sz="2000" b="1" dirty="0">
                <a:latin typeface="Arial Black" pitchFamily="34" charset="0"/>
              </a:rPr>
              <a:t>І </a:t>
            </a:r>
            <a:r>
              <a:rPr lang="ru-RU" sz="2000" b="1" dirty="0" err="1">
                <a:latin typeface="Arial Black" pitchFamily="34" charset="0"/>
              </a:rPr>
              <a:t>зламала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ніжку</a:t>
            </a:r>
            <a:r>
              <a:rPr lang="ru-RU" sz="2000" b="1" dirty="0">
                <a:latin typeface="Arial Black" pitchFamily="34" charset="0"/>
              </a:rPr>
              <a:t>.</a:t>
            </a:r>
            <a:br>
              <a:rPr lang="ru-RU" sz="2000" b="1" dirty="0">
                <a:latin typeface="Arial Black" pitchFamily="34" charset="0"/>
              </a:rPr>
            </a:br>
            <a:r>
              <a:rPr lang="ru-RU" sz="2000" b="1" dirty="0">
                <a:latin typeface="Arial Black" pitchFamily="34" charset="0"/>
              </a:rPr>
              <a:t>І </a:t>
            </a:r>
            <a:r>
              <a:rPr lang="ru-RU" sz="2000" b="1" dirty="0" err="1">
                <a:latin typeface="Arial Black" pitchFamily="34" charset="0"/>
              </a:rPr>
              <a:t>тепер</a:t>
            </a:r>
            <a:r>
              <a:rPr lang="ru-RU" sz="2000" b="1" dirty="0">
                <a:latin typeface="Arial Black" pitchFamily="34" charset="0"/>
              </a:rPr>
              <a:t> не </a:t>
            </a:r>
            <a:r>
              <a:rPr lang="ru-RU" sz="2000" b="1" dirty="0" err="1">
                <a:latin typeface="Arial Black" pitchFamily="34" charset="0"/>
              </a:rPr>
              <a:t>утече</a:t>
            </a:r>
            <a:r>
              <a:rPr lang="ru-RU" sz="2000" b="1" dirty="0">
                <a:latin typeface="Arial Black" pitchFamily="34" charset="0"/>
              </a:rPr>
              <a:t/>
            </a:r>
            <a:br>
              <a:rPr lang="ru-RU" sz="2000" b="1" dirty="0">
                <a:latin typeface="Arial Black" pitchFamily="34" charset="0"/>
              </a:rPr>
            </a:br>
            <a:r>
              <a:rPr lang="ru-RU" sz="2000" b="1" dirty="0" err="1">
                <a:latin typeface="Arial Black" pitchFamily="34" charset="0"/>
              </a:rPr>
              <a:t>Від</a:t>
            </a:r>
            <a:r>
              <a:rPr lang="ru-RU" sz="2000" b="1" dirty="0">
                <a:latin typeface="Arial Black" pitchFamily="34" charset="0"/>
              </a:rPr>
              <a:t> </a:t>
            </a:r>
            <a:r>
              <a:rPr lang="ru-RU" sz="2000" b="1" dirty="0" err="1">
                <a:latin typeface="Arial Black" pitchFamily="34" charset="0"/>
              </a:rPr>
              <a:t>погоні</a:t>
            </a:r>
            <a:r>
              <a:rPr lang="ru-RU" sz="2000" b="1" dirty="0">
                <a:latin typeface="Arial Black" pitchFamily="34" charset="0"/>
              </a:rPr>
              <a:t> буква Ч.</a:t>
            </a:r>
            <a:r>
              <a:rPr lang="ru-RU" sz="2000" dirty="0"/>
              <a:t/>
            </a:r>
            <a:br>
              <a:rPr lang="ru-RU" sz="2000" dirty="0"/>
            </a:br>
            <a:endParaRPr lang="uk-UA" sz="2000" dirty="0"/>
          </a:p>
        </p:txBody>
      </p:sp>
      <p:pic>
        <p:nvPicPr>
          <p:cNvPr id="2053" name="Picture 5" descr="Картинка мишки і кота, png | PNGWi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391" y1="25037" x2="77717" y2="46627"/>
                        <a14:foregroundMark x1="27717" y1="29535" x2="49130" y2="56672"/>
                        <a14:foregroundMark x1="42717" y1="77061" x2="56522" y2="78711"/>
                        <a14:foregroundMark x1="59457" y1="83508" x2="66196" y2="88756"/>
                        <a14:foregroundMark x1="82065" y1="94903" x2="82065" y2="94903"/>
                        <a14:foregroundMark x1="82065" y1="94153" x2="94457" y2="40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068960"/>
            <a:ext cx="4300536" cy="311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Красивые картинки буквы Н — детские, раскраски, трафарет, рукописные |  Шаблоны алфавита, Трафареты букв, Алфавит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771" y1="44667" x2="66667" y2="41667"/>
                        <a14:foregroundMark x1="61616" y1="85000" x2="55892" y2="84333"/>
                        <a14:foregroundMark x1="62290" y1="61000" x2="61616" y2="78667"/>
                        <a14:foregroundMark x1="84848" y1="6667" x2="57576" y2="5333"/>
                        <a14:foregroundMark x1="7071" y1="8667" x2="38721" y2="4333"/>
                        <a14:foregroundMark x1="2357" y1="86667" x2="12458" y2="79333"/>
                        <a14:foregroundMark x1="7071" y1="91333" x2="23569" y2="98667"/>
                        <a14:foregroundMark x1="24242" y1="97667" x2="36027" y2="9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620688"/>
            <a:ext cx="2592288" cy="261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2484420" cy="258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511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b="1" dirty="0" smtClean="0"/>
              <a:t>Граматична математика</a:t>
            </a:r>
            <a:endParaRPr lang="uk-UA" dirty="0"/>
          </a:p>
        </p:txBody>
      </p:sp>
      <p:pic>
        <p:nvPicPr>
          <p:cNvPr id="3074" name="Picture 2" descr="https://lh7-us.googleusercontent.com/Vi2uxC3ut0E_64jEIgKfysTGaeQMY7UeUx1c4dnyaGM7eebVyAB-xsIN2JZVOE9zPL98pgA_JmqIhE2EZwbDW4_BVo9DJUgUrB9OVgztM1zdoMyFoEtGOH7EFff9E9MmTcyyPzEjqGsjGPN_0lf4xD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0" y="1853952"/>
            <a:ext cx="883334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0" y="1769024"/>
            <a:ext cx="3408558" cy="220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07358"/>
            <a:ext cx="1960667" cy="16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200" y1="32279" x2="27250" y2="39749"/>
                        <a14:foregroundMark x1="22950" y1="31461" x2="27250" y2="34787"/>
                        <a14:foregroundMark x1="25000" y1="29826" x2="29800" y2="33969"/>
                        <a14:foregroundMark x1="28550" y1="28190" x2="21700" y2="40022"/>
                        <a14:foregroundMark x1="6050" y1="33969" x2="7050" y2="42748"/>
                        <a14:foregroundMark x1="4250" y1="33969" x2="3250" y2="42748"/>
                        <a14:foregroundMark x1="15900" y1="54089" x2="28550" y2="54635"/>
                        <a14:foregroundMark x1="49000" y1="2835" x2="44950" y2="2835"/>
                        <a14:foregroundMark x1="97750" y1="50491" x2="86400" y2="45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53952"/>
            <a:ext cx="2481174" cy="227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6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42875"/>
            <a:ext cx="9334500" cy="70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5688632" cy="2160240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3600" dirty="0">
                <a:latin typeface="Arial Black" pitchFamily="34" charset="0"/>
              </a:rPr>
              <a:t>То </a:t>
            </a:r>
            <a:r>
              <a:rPr lang="ru-RU" sz="3600" dirty="0" err="1">
                <a:latin typeface="Arial Black" pitchFamily="34" charset="0"/>
              </a:rPr>
              <a:t>холодним</a:t>
            </a:r>
            <a:r>
              <a:rPr lang="ru-RU" sz="3600" dirty="0">
                <a:latin typeface="Arial Black" pitchFamily="34" charset="0"/>
              </a:rPr>
              <a:t>, то </a:t>
            </a:r>
            <a:r>
              <a:rPr lang="ru-RU" sz="3600" dirty="0" err="1">
                <a:latin typeface="Arial Black" pitchFamily="34" charset="0"/>
              </a:rPr>
              <a:t>гарячим</a:t>
            </a:r>
            <a:r>
              <a:rPr lang="ru-RU" sz="3600" dirty="0">
                <a:latin typeface="Arial Black" pitchFamily="34" charset="0"/>
              </a:rPr>
              <a:t/>
            </a:r>
            <a:br>
              <a:rPr lang="ru-RU" sz="3600" dirty="0">
                <a:latin typeface="Arial Black" pitchFamily="34" charset="0"/>
              </a:rPr>
            </a:br>
            <a:r>
              <a:rPr lang="ru-RU" sz="3600" dirty="0" err="1">
                <a:latin typeface="Arial Black" pitchFamily="34" charset="0"/>
              </a:rPr>
              <a:t>Вдома</a:t>
            </a:r>
            <a:r>
              <a:rPr lang="ru-RU" sz="3600" dirty="0">
                <a:latin typeface="Arial Black" pitchFamily="34" charset="0"/>
              </a:rPr>
              <a:t> </a:t>
            </a:r>
            <a:r>
              <a:rPr lang="ru-RU" sz="3600" dirty="0" err="1">
                <a:latin typeface="Arial Black" pitchFamily="34" charset="0"/>
              </a:rPr>
              <a:t>кожен</a:t>
            </a:r>
            <a:r>
              <a:rPr lang="ru-RU" sz="3600" dirty="0">
                <a:latin typeface="Arial Black" pitchFamily="34" charset="0"/>
              </a:rPr>
              <a:t> мене </a:t>
            </a:r>
            <a:r>
              <a:rPr lang="ru-RU" sz="3600" dirty="0" err="1">
                <a:latin typeface="Arial Black" pitchFamily="34" charset="0"/>
              </a:rPr>
              <a:t>бачив</a:t>
            </a:r>
            <a:r>
              <a:rPr lang="ru-RU" sz="3600" dirty="0">
                <a:latin typeface="Arial Black" pitchFamily="34" charset="0"/>
              </a:rPr>
              <a:t/>
            </a:r>
            <a:br>
              <a:rPr lang="ru-RU" sz="3600" dirty="0">
                <a:latin typeface="Arial Black" pitchFamily="34" charset="0"/>
              </a:rPr>
            </a:br>
            <a:r>
              <a:rPr lang="ru-RU" sz="3600" dirty="0">
                <a:latin typeface="Arial Black" pitchFamily="34" charset="0"/>
              </a:rPr>
              <a:t>І </a:t>
            </a:r>
            <a:r>
              <a:rPr lang="ru-RU" sz="3600" dirty="0" err="1">
                <a:latin typeface="Arial Black" pitchFamily="34" charset="0"/>
              </a:rPr>
              <a:t>співаю</a:t>
            </a:r>
            <a:r>
              <a:rPr lang="ru-RU" sz="3600" dirty="0">
                <a:latin typeface="Arial Black" pitchFamily="34" charset="0"/>
              </a:rPr>
              <a:t> я </a:t>
            </a:r>
            <a:r>
              <a:rPr lang="ru-RU" sz="3600" dirty="0" err="1">
                <a:latin typeface="Arial Black" pitchFamily="34" charset="0"/>
              </a:rPr>
              <a:t>від</a:t>
            </a:r>
            <a:r>
              <a:rPr lang="ru-RU" sz="3600" dirty="0">
                <a:latin typeface="Arial Black" pitchFamily="34" charset="0"/>
              </a:rPr>
              <a:t> жару</a:t>
            </a:r>
            <a:br>
              <a:rPr lang="ru-RU" sz="3600" dirty="0">
                <a:latin typeface="Arial Black" pitchFamily="34" charset="0"/>
              </a:rPr>
            </a:br>
            <a:r>
              <a:rPr lang="ru-RU" sz="3600" dirty="0">
                <a:latin typeface="Arial Black" pitchFamily="34" charset="0"/>
              </a:rPr>
              <a:t>І пускаю з носа пару</a:t>
            </a:r>
            <a:r>
              <a:rPr lang="ru-RU" sz="3600" dirty="0" smtClean="0">
                <a:latin typeface="Arial Black" pitchFamily="34" charset="0"/>
              </a:rPr>
              <a:t>.</a:t>
            </a:r>
            <a:endParaRPr lang="uk-UA" dirty="0">
              <a:latin typeface="Arial Black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9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3713030"/>
            <a:ext cx="4199036" cy="288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3096574" y="4693526"/>
            <a:ext cx="3586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 А Й Н И К</a:t>
            </a:r>
            <a:endParaRPr lang="uk-UA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3848" y="386104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atin typeface="Arial Black" pitchFamily="34" charset="0"/>
              </a:rPr>
              <a:t>-○</a:t>
            </a:r>
            <a:r>
              <a:rPr lang="uk-UA" sz="3600" b="1" dirty="0">
                <a:latin typeface="Arial Black" pitchFamily="34" charset="0"/>
              </a:rPr>
              <a:t>=-○-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1514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uk-UA" dirty="0"/>
              <a:t> </a:t>
            </a:r>
            <a:br>
              <a:rPr lang="uk-UA" dirty="0"/>
            </a:br>
            <a:r>
              <a:rPr lang="uk-UA" sz="3100" dirty="0"/>
              <a:t>- Скільки складів у цьому слові?</a:t>
            </a:r>
            <a:br>
              <a:rPr lang="uk-UA" sz="3100" dirty="0"/>
            </a:br>
            <a:r>
              <a:rPr lang="uk-UA" sz="3100" dirty="0"/>
              <a:t>- Скільки букв, звуків?</a:t>
            </a:r>
            <a:br>
              <a:rPr lang="uk-UA" sz="3100" dirty="0"/>
            </a:br>
            <a:r>
              <a:rPr lang="uk-UA" sz="3100" dirty="0"/>
              <a:t>- Який звук позначає буква «ч»? Доведіть </a:t>
            </a:r>
            <a:br>
              <a:rPr lang="uk-UA" sz="3100" dirty="0"/>
            </a:br>
            <a:r>
              <a:rPr lang="uk-UA" sz="3100" dirty="0"/>
              <a:t>- До якої групи предметів належить чайник? </a:t>
            </a:r>
            <a:r>
              <a:rPr lang="uk-UA" sz="3100" dirty="0" smtClean="0"/>
              <a:t/>
            </a:r>
            <a:br>
              <a:rPr lang="uk-UA" sz="3100" dirty="0" smtClean="0"/>
            </a:br>
            <a:r>
              <a:rPr lang="uk-UA" sz="3100" dirty="0" smtClean="0"/>
              <a:t>Назвіть </a:t>
            </a:r>
            <a:r>
              <a:rPr lang="uk-UA" sz="3100" dirty="0"/>
              <a:t>інші предмети, які входять до цієї групи.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29245"/>
            <a:ext cx="4968552" cy="314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393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https://lh7-us.googleusercontent.com/mlqdbNFgkz-mPPa2KZ348X6ssOjKYLDLgFAdR8CNsv27jkPPJVhQGzXx5IfmiVXjdfZpdcJyob9SZYByRz20zFK93c9jVNUPzSbPJCbCZnFJA215YQm8MZDNI7HkVWif0gykGIGZwU9DiDRX1QwzEJ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09"/>
            <a:ext cx="9014728" cy="686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827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853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88840"/>
            <a:ext cx="8229600" cy="11430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" name="ФІЗХВИЛИНКА. Буква Ч.  Рухливі ігри для дошкільнят та 1 класу. Вчимо букву Ч - від Катерини Залужної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03" y="260648"/>
            <a:ext cx="9185884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9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03"/>
            <a:ext cx="9139307" cy="686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916832"/>
            <a:ext cx="8229600" cy="19350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ru-RU" dirty="0">
                <a:latin typeface="Arial Black" pitchFamily="34" charset="0"/>
              </a:rPr>
              <a:t>Чашка, чайка, чай, </a:t>
            </a:r>
            <a:r>
              <a:rPr lang="ru-RU" dirty="0" err="1">
                <a:latin typeface="Arial Black" pitchFamily="34" charset="0"/>
              </a:rPr>
              <a:t>чверть</a:t>
            </a:r>
            <a:r>
              <a:rPr lang="ru-RU" dirty="0">
                <a:latin typeface="Arial Black" pitchFamily="34" charset="0"/>
              </a:rPr>
              <a:t>, </a:t>
            </a:r>
            <a:r>
              <a:rPr lang="ru-RU" dirty="0" err="1">
                <a:latin typeface="Arial Black" pitchFamily="34" charset="0"/>
              </a:rPr>
              <a:t>чоло</a:t>
            </a:r>
            <a:r>
              <a:rPr lang="ru-RU" dirty="0">
                <a:latin typeface="Arial Black" pitchFamily="34" charset="0"/>
              </a:rPr>
              <a:t>, чудо, число, чан, </a:t>
            </a:r>
            <a:r>
              <a:rPr lang="ru-RU" dirty="0" err="1">
                <a:latin typeface="Arial Black" pitchFamily="34" charset="0"/>
              </a:rPr>
              <a:t>чотири</a:t>
            </a:r>
            <a:r>
              <a:rPr lang="ru-RU" dirty="0" smtClean="0">
                <a:latin typeface="Arial Black" pitchFamily="34" charset="0"/>
              </a:rPr>
              <a:t>.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62068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rgbClr val="FF0000"/>
                </a:solidFill>
                <a:latin typeface="Bahnschrift SemiBold SemiConden" pitchFamily="34" charset="0"/>
              </a:rPr>
              <a:t>Запишіть слова:</a:t>
            </a:r>
            <a:endParaRPr lang="uk-UA" sz="3600" b="1" i="1" dirty="0">
              <a:solidFill>
                <a:srgbClr val="FF0000"/>
              </a:solidFill>
              <a:latin typeface="Bahnschrift SemiBold SemiConde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8014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39</Words>
  <Application>Microsoft Office PowerPoint</Application>
  <PresentationFormat>Екран (4:3)</PresentationFormat>
  <Paragraphs>12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3" baseType="lpstr">
      <vt:lpstr>Тема Office</vt:lpstr>
      <vt:lpstr> Тема. Букви Чч. Письмо малої (рядкової) букви “ч”. Текст. Заголовок. Головний герой. </vt:lpstr>
      <vt:lpstr>Цілий день я букву Н Доганяв, як мишку кішка. Наштовхнулась Н на пень І зламала ніжку. І тепер не утече Від погоні буква Ч. </vt:lpstr>
      <vt:lpstr>Граматична математика</vt:lpstr>
      <vt:lpstr>То холодним, то гарячим Вдома кожен мене бачив І співаю я від жару І пускаю з носа пару.</vt:lpstr>
      <vt:lpstr>  - Скільки складів у цьому слові? - Скільки букв, звуків? - Який звук позначає буква «ч»? Доведіть  - До якої групи предметів належить чайник?  Назвіть інші предмети, які входять до цієї групи.  </vt:lpstr>
      <vt:lpstr>Презентація PowerPoint</vt:lpstr>
      <vt:lpstr>Презентація PowerPoint</vt:lpstr>
      <vt:lpstr>Презентація PowerPoint</vt:lpstr>
      <vt:lpstr> Чашка, чайка, чай, чверть, чоло, чудо, число, чан, чотири.</vt:lpstr>
      <vt:lpstr> Читання уривка з оповідання І. Кирія “Вечеря для зайця”</vt:lpstr>
      <vt:lpstr>VI. Підсумок уроку  Яку букву вчилися писати на уроці?  Які емоції людина може передати, змінюючи відтінки голосу? </vt:lpstr>
      <vt:lpstr>Р Е Ф Л Е К С І 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Тема. Букви Чч. Письмо малої (рядкової) букви “ч”. Текст. Заголовок. Головний герой. </dc:title>
  <dc:creator>Sara Yasmeen (Wipro Technologies)</dc:creator>
  <cp:lastModifiedBy>Favoryt-B</cp:lastModifiedBy>
  <cp:revision>9</cp:revision>
  <dcterms:created xsi:type="dcterms:W3CDTF">2010-02-23T11:30:32Z</dcterms:created>
  <dcterms:modified xsi:type="dcterms:W3CDTF">2024-01-26T15:52:31Z</dcterms:modified>
</cp:coreProperties>
</file>