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22.08.2022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22.08.2022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2925086"/>
          </a:xfrm>
        </p:spPr>
        <p:txBody>
          <a:bodyPr>
            <a:normAutofit fontScale="90000"/>
          </a:bodyPr>
          <a:lstStyle/>
          <a:p>
            <a:pPr algn="ctr"/>
            <a:r>
              <a:rPr lang="uk-UA" sz="9600" b="1" dirty="0" smtClean="0">
                <a:solidFill>
                  <a:srgbClr val="FF0000"/>
                </a:solidFill>
              </a:rPr>
              <a:t>ВЕ</a:t>
            </a:r>
            <a:r>
              <a:rPr lang="uk-UA" sz="9600" b="1" dirty="0" smtClean="0">
                <a:solidFill>
                  <a:srgbClr val="92D050"/>
                </a:solidFill>
              </a:rPr>
              <a:t>СЕ</a:t>
            </a:r>
            <a:r>
              <a:rPr lang="uk-UA" sz="9600" b="1" dirty="0" smtClean="0">
                <a:solidFill>
                  <a:srgbClr val="FFFF00"/>
                </a:solidFill>
              </a:rPr>
              <a:t>ЛА</a:t>
            </a:r>
            <a:r>
              <a:rPr lang="uk-UA" sz="9600" b="1" dirty="0" smtClean="0"/>
              <a:t> </a:t>
            </a:r>
            <a:r>
              <a:rPr lang="en-US" sz="9600" b="1" dirty="0" smtClean="0"/>
              <a:t/>
            </a:r>
            <a:br>
              <a:rPr lang="en-US" sz="9600" b="1" dirty="0" smtClean="0"/>
            </a:br>
            <a:r>
              <a:rPr lang="uk-UA" sz="9600" b="1" dirty="0" smtClean="0">
                <a:solidFill>
                  <a:srgbClr val="00B0F0"/>
                </a:solidFill>
              </a:rPr>
              <a:t>АБ</a:t>
            </a:r>
            <a:r>
              <a:rPr lang="uk-UA" sz="96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ЕТ</a:t>
            </a:r>
            <a:r>
              <a:rPr lang="uk-UA" sz="96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К</a:t>
            </a:r>
            <a:r>
              <a:rPr lang="uk-UA" sz="98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А</a:t>
            </a:r>
            <a:endParaRPr lang="ru-RU" sz="98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3717032"/>
            <a:ext cx="7406640" cy="1944216"/>
          </a:xfrm>
        </p:spPr>
        <p:txBody>
          <a:bodyPr>
            <a:normAutofit/>
          </a:bodyPr>
          <a:lstStyle/>
          <a:p>
            <a:r>
              <a:rPr lang="uk-UA" sz="2000" dirty="0" smtClean="0"/>
              <a:t>Ознайомлення дітей молодшого дошкільного віку з буквами за методикою Л. </a:t>
            </a:r>
            <a:r>
              <a:rPr lang="uk-UA" sz="2000" dirty="0" err="1" smtClean="0"/>
              <a:t>Шелестової</a:t>
            </a:r>
            <a:endParaRPr lang="uk-UA" sz="2000" dirty="0" smtClean="0"/>
          </a:p>
          <a:p>
            <a:r>
              <a:rPr lang="uk-UA" sz="1400" dirty="0" smtClean="0"/>
              <a:t>Підготувала: вихователь Безкровна Л. М.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ОЛІВЦІ</a:t>
            </a:r>
            <a:endParaRPr lang="ru-RU" dirty="0"/>
          </a:p>
        </p:txBody>
      </p:sp>
      <p:pic>
        <p:nvPicPr>
          <p:cNvPr id="3074" name="Picture 2" descr="C:\Documents and Settings\Администратор\Мои документы\Downloads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484785"/>
            <a:ext cx="4920306" cy="49203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1916832"/>
            <a:ext cx="6400800" cy="432048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900" dirty="0" smtClean="0">
                <a:solidFill>
                  <a:schemeClr val="accent3">
                    <a:lumMod val="75000"/>
                  </a:schemeClr>
                </a:solidFill>
              </a:rPr>
              <a:t>СОБАЧКА         ЯБЛУКО</a:t>
            </a:r>
            <a:br>
              <a:rPr lang="uk-UA" sz="49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uk-UA" sz="4900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uk-UA" sz="49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uk-UA" sz="4900" dirty="0" smtClean="0">
                <a:solidFill>
                  <a:schemeClr val="accent3">
                    <a:lumMod val="75000"/>
                  </a:schemeClr>
                </a:solidFill>
              </a:rPr>
              <a:t>ДЕРЕВО     ПОМІДОР</a:t>
            </a:r>
            <a:br>
              <a:rPr lang="uk-UA" sz="49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uk-UA" sz="4900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uk-UA" sz="49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uk-UA" sz="4900" dirty="0" smtClean="0">
                <a:solidFill>
                  <a:schemeClr val="accent3">
                    <a:lumMod val="75000"/>
                  </a:schemeClr>
                </a:solidFill>
              </a:rPr>
              <a:t>КОМАР      АВТОМОБІЛЬ</a:t>
            </a:r>
            <a:br>
              <a:rPr lang="uk-UA" sz="49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uk-UA" sz="4900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uk-UA" sz="49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uk-UA" sz="4900" dirty="0" smtClean="0">
                <a:solidFill>
                  <a:schemeClr val="accent3">
                    <a:lumMod val="75000"/>
                  </a:schemeClr>
                </a:solidFill>
              </a:rPr>
              <a:t>РАДІО       КНИЖКА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692696"/>
            <a:ext cx="6400800" cy="864096"/>
          </a:xfrm>
        </p:spPr>
        <p:txBody>
          <a:bodyPr>
            <a:noAutofit/>
          </a:bodyPr>
          <a:lstStyle/>
          <a:p>
            <a:pPr algn="ctr"/>
            <a:r>
              <a:rPr lang="uk-UA" sz="2800" dirty="0" smtClean="0"/>
              <a:t>ЗНАЙДІТЬ  У СЛОВАХ БУКВИ </a:t>
            </a:r>
            <a:r>
              <a:rPr lang="uk-UA" sz="4400" b="1" dirty="0" smtClean="0">
                <a:solidFill>
                  <a:srgbClr val="FF0000"/>
                </a:solidFill>
              </a:rPr>
              <a:t>А </a:t>
            </a:r>
            <a:r>
              <a:rPr lang="uk-UA" sz="2800" b="1" dirty="0" smtClean="0"/>
              <a:t> </a:t>
            </a:r>
            <a:r>
              <a:rPr lang="uk-UA" sz="2800" dirty="0" smtClean="0"/>
              <a:t>ТА</a:t>
            </a:r>
            <a:r>
              <a:rPr lang="uk-UA" sz="2800" b="1" dirty="0" smtClean="0"/>
              <a:t> </a:t>
            </a:r>
            <a:r>
              <a:rPr lang="uk-UA" sz="4400" b="1" dirty="0" smtClean="0">
                <a:solidFill>
                  <a:srgbClr val="FF0000"/>
                </a:solidFill>
              </a:rPr>
              <a:t>О</a:t>
            </a:r>
          </a:p>
          <a:p>
            <a:pPr algn="ctr"/>
            <a:r>
              <a:rPr lang="uk-UA" sz="2800" dirty="0" smtClean="0"/>
              <a:t>ТА ПОКАЖІТЬ ЦІ БУКВИ ПАЛЬЧИКАМИ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2000" b="1" dirty="0" smtClean="0"/>
              <a:t>СКАЖИ ГОРОБЧИКУ,</a:t>
            </a:r>
            <a:br>
              <a:rPr lang="uk-UA" sz="2000" b="1" dirty="0" smtClean="0"/>
            </a:br>
            <a:r>
              <a:rPr lang="uk-UA" sz="2000" b="1" dirty="0" smtClean="0"/>
              <a:t>ЧОМУ ТИ ТАК БОЇШСЯ </a:t>
            </a:r>
            <a:r>
              <a:rPr lang="uk-UA" sz="2000" b="1" dirty="0" smtClean="0">
                <a:solidFill>
                  <a:srgbClr val="00B0F0"/>
                </a:solidFill>
              </a:rPr>
              <a:t>БУКВИ У</a:t>
            </a:r>
            <a:r>
              <a:rPr lang="uk-UA" sz="2000" b="1" dirty="0" smtClean="0"/>
              <a:t>?</a:t>
            </a:r>
            <a:br>
              <a:rPr lang="uk-UA" sz="2000" b="1" dirty="0" smtClean="0"/>
            </a:br>
            <a:r>
              <a:rPr lang="uk-UA" sz="2000" b="1" dirty="0" smtClean="0"/>
              <a:t>- ТОБІ ЗІЗНАЮСЯ Я ТАТКУ:</a:t>
            </a:r>
            <a:br>
              <a:rPr lang="uk-UA" sz="2000" b="1" dirty="0" smtClean="0"/>
            </a:br>
            <a:r>
              <a:rPr lang="uk-UA" sz="2000" b="1" dirty="0" smtClean="0"/>
              <a:t>ЦЯ БУКВА СХОЖА НА РОГАТКУ.</a:t>
            </a:r>
            <a:endParaRPr lang="ru-RU" sz="2000" b="1" dirty="0"/>
          </a:p>
        </p:txBody>
      </p:sp>
      <p:pic>
        <p:nvPicPr>
          <p:cNvPr id="4" name="Содержимое 3" descr="C:\Documents and Settings\Администратор\Мои документы\Downloads\у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772816"/>
            <a:ext cx="4320480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620688"/>
            <a:ext cx="7498080" cy="4896544"/>
          </a:xfrm>
        </p:spPr>
        <p:txBody>
          <a:bodyPr>
            <a:normAutofit/>
          </a:bodyPr>
          <a:lstStyle/>
          <a:p>
            <a:pPr algn="ctr"/>
            <a:r>
              <a:rPr lang="uk-UA" sz="4000" dirty="0" smtClean="0"/>
              <a:t>ХОЧ ЗУБІВ БАГАТО МАЮ,</a:t>
            </a:r>
            <a:br>
              <a:rPr lang="uk-UA" sz="4000" dirty="0" smtClean="0"/>
            </a:br>
            <a:r>
              <a:rPr lang="uk-UA" sz="4000" dirty="0" smtClean="0"/>
              <a:t>ТА НІКОГО НЕ КУСАЮ.</a:t>
            </a:r>
            <a:br>
              <a:rPr lang="uk-UA" sz="4000" dirty="0" smtClean="0"/>
            </a:br>
            <a:r>
              <a:rPr lang="uk-UA" sz="4000" dirty="0" smtClean="0"/>
              <a:t>САМА СВИНЯМ ТА КОРОВАМ</a:t>
            </a:r>
            <a:br>
              <a:rPr lang="uk-UA" sz="4000" dirty="0" smtClean="0"/>
            </a:br>
            <a:r>
              <a:rPr lang="uk-UA" sz="4000" dirty="0" smtClean="0"/>
              <a:t>Я НА ЗУБИ ПОПАДАЮ.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КУКУРУДЗА</a:t>
            </a:r>
            <a:endParaRPr lang="ru-RU" dirty="0"/>
          </a:p>
        </p:txBody>
      </p:sp>
      <p:pic>
        <p:nvPicPr>
          <p:cNvPr id="1026" name="Picture 2" descr="C:\Documents and Settings\Администратор\Мои документы\Downloads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628800"/>
            <a:ext cx="5037178" cy="43801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052811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000" b="0" dirty="0" smtClean="0"/>
              <a:t>НАЗВІТЬ КОЛІР СКЛАДУ З БУКВОЮ </a:t>
            </a:r>
            <a:r>
              <a:rPr lang="uk-UA" sz="4900" dirty="0" smtClean="0">
                <a:solidFill>
                  <a:srgbClr val="FF0000"/>
                </a:solidFill>
              </a:rPr>
              <a:t>У</a:t>
            </a: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sz="5400" dirty="0" smtClean="0">
                <a:solidFill>
                  <a:srgbClr val="FF0000"/>
                </a:solidFill>
              </a:rPr>
              <a:t>БА </a:t>
            </a:r>
            <a:r>
              <a:rPr lang="uk-UA" sz="5400" dirty="0" smtClean="0"/>
              <a:t>  </a:t>
            </a:r>
            <a:r>
              <a:rPr lang="uk-UA" sz="5400" dirty="0" smtClean="0">
                <a:solidFill>
                  <a:srgbClr val="92D050"/>
                </a:solidFill>
              </a:rPr>
              <a:t>ВУ</a:t>
            </a:r>
            <a:r>
              <a:rPr lang="uk-UA" sz="5400" dirty="0" smtClean="0"/>
              <a:t>   </a:t>
            </a:r>
            <a:r>
              <a:rPr lang="uk-UA" sz="5400" dirty="0" smtClean="0">
                <a:solidFill>
                  <a:srgbClr val="00B0F0"/>
                </a:solidFill>
              </a:rPr>
              <a:t>ДУ</a:t>
            </a:r>
            <a:r>
              <a:rPr lang="uk-UA" sz="5400" dirty="0" smtClean="0"/>
              <a:t>   </a:t>
            </a:r>
            <a:r>
              <a:rPr lang="uk-UA" sz="5400" dirty="0" smtClean="0">
                <a:solidFill>
                  <a:schemeClr val="accent3">
                    <a:lumMod val="75000"/>
                  </a:schemeClr>
                </a:solidFill>
              </a:rPr>
              <a:t>ВА</a:t>
            </a:r>
            <a:r>
              <a:rPr lang="uk-UA" sz="5400" dirty="0" smtClean="0"/>
              <a:t>   </a:t>
            </a:r>
            <a:r>
              <a:rPr lang="uk-UA" sz="5400" dirty="0" smtClean="0">
                <a:solidFill>
                  <a:srgbClr val="FFFF00"/>
                </a:solidFill>
              </a:rPr>
              <a:t>БЕ </a:t>
            </a:r>
            <a:r>
              <a:rPr lang="uk-UA" sz="5400" dirty="0" smtClean="0"/>
              <a:t> </a:t>
            </a:r>
            <a:br>
              <a:rPr lang="uk-UA" sz="5400" dirty="0" smtClean="0"/>
            </a:br>
            <a:r>
              <a:rPr lang="uk-UA" sz="5400" dirty="0" smtClean="0"/>
              <a:t/>
            </a:r>
            <a:br>
              <a:rPr lang="uk-UA" sz="5400" dirty="0" smtClean="0"/>
            </a:br>
            <a:r>
              <a:rPr lang="uk-UA" sz="5400" dirty="0" smtClean="0"/>
              <a:t> </a:t>
            </a:r>
            <a:r>
              <a:rPr lang="uk-UA" sz="5400" dirty="0" smtClean="0">
                <a:solidFill>
                  <a:schemeClr val="accent2">
                    <a:lumMod val="50000"/>
                  </a:schemeClr>
                </a:solidFill>
              </a:rPr>
              <a:t>БУ</a:t>
            </a:r>
            <a:r>
              <a:rPr lang="uk-UA" sz="5400" dirty="0" smtClean="0"/>
              <a:t>   </a:t>
            </a:r>
            <a:r>
              <a:rPr lang="uk-UA" sz="54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ВЕ</a:t>
            </a:r>
            <a:r>
              <a:rPr lang="uk-UA" sz="5400" dirty="0" smtClean="0"/>
              <a:t>   </a:t>
            </a:r>
            <a:r>
              <a:rPr lang="uk-UA" sz="5400" dirty="0" smtClean="0">
                <a:solidFill>
                  <a:schemeClr val="tx1"/>
                </a:solidFill>
              </a:rPr>
              <a:t>ВО</a:t>
            </a:r>
            <a:r>
              <a:rPr lang="uk-UA" sz="5400" dirty="0" smtClean="0"/>
              <a:t>   ДЕ   </a:t>
            </a:r>
            <a:r>
              <a:rPr lang="uk-UA" sz="5400" dirty="0" smtClean="0">
                <a:solidFill>
                  <a:srgbClr val="00B050"/>
                </a:solidFill>
              </a:rPr>
              <a:t>БО</a:t>
            </a:r>
            <a:br>
              <a:rPr lang="uk-UA" sz="5400" dirty="0" smtClean="0">
                <a:solidFill>
                  <a:srgbClr val="00B050"/>
                </a:solidFill>
              </a:rPr>
            </a:br>
            <a:r>
              <a:rPr lang="uk-UA" sz="5400" dirty="0" smtClean="0">
                <a:solidFill>
                  <a:srgbClr val="00B050"/>
                </a:solidFill>
              </a:rPr>
              <a:t/>
            </a:r>
            <a:br>
              <a:rPr lang="uk-UA" sz="5400" dirty="0" smtClean="0">
                <a:solidFill>
                  <a:srgbClr val="00B050"/>
                </a:solidFill>
              </a:rPr>
            </a:br>
            <a:r>
              <a:rPr lang="uk-UA" sz="5400" dirty="0" smtClean="0">
                <a:solidFill>
                  <a:srgbClr val="00B050"/>
                </a:solidFill>
              </a:rPr>
              <a:t> </a:t>
            </a:r>
            <a:r>
              <a:rPr lang="uk-UA" sz="5400" dirty="0" smtClean="0"/>
              <a:t>  </a:t>
            </a:r>
            <a:r>
              <a:rPr lang="uk-UA" sz="5400" dirty="0" smtClean="0">
                <a:solidFill>
                  <a:schemeClr val="bg1">
                    <a:lumMod val="65000"/>
                  </a:schemeClr>
                </a:solidFill>
              </a:rPr>
              <a:t>ГУ  </a:t>
            </a:r>
            <a:r>
              <a:rPr lang="uk-UA" sz="5400" dirty="0" smtClean="0"/>
              <a:t> </a:t>
            </a:r>
            <a:r>
              <a:rPr lang="uk-UA" sz="5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ГА</a:t>
            </a:r>
            <a:endParaRPr lang="ru-RU" sz="54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404664"/>
            <a:ext cx="6400800" cy="2016224"/>
          </a:xfrm>
        </p:spPr>
        <p:txBody>
          <a:bodyPr>
            <a:normAutofit/>
          </a:bodyPr>
          <a:lstStyle/>
          <a:p>
            <a:r>
              <a:rPr lang="uk-UA" b="1" dirty="0" smtClean="0"/>
              <a:t>ЗАВДАННЯ: </a:t>
            </a:r>
          </a:p>
          <a:p>
            <a:pPr>
              <a:buFont typeface="Wingdings" pitchFamily="2" charset="2"/>
              <a:buChar char="q"/>
            </a:pPr>
            <a:r>
              <a:rPr lang="uk-UA" dirty="0" smtClean="0"/>
              <a:t>СВОЇМ ТІЛОМ ЗОБРАЗІТЬ БУКВУ </a:t>
            </a:r>
            <a:r>
              <a:rPr lang="uk-UA" sz="2800" b="1" dirty="0" smtClean="0">
                <a:solidFill>
                  <a:srgbClr val="FF0000"/>
                </a:solidFill>
              </a:rPr>
              <a:t>У</a:t>
            </a:r>
          </a:p>
          <a:p>
            <a:pPr>
              <a:buFont typeface="Wingdings" pitchFamily="2" charset="2"/>
              <a:buChar char="q"/>
            </a:pPr>
            <a:r>
              <a:rPr lang="uk-UA" dirty="0" smtClean="0"/>
              <a:t>ВИКЛАДІТЬ ІЗ ПАЛИЧОК БУКВУ </a:t>
            </a:r>
            <a:r>
              <a:rPr lang="uk-UA" sz="2800" b="1" dirty="0" smtClean="0">
                <a:solidFill>
                  <a:srgbClr val="FF0000"/>
                </a:solidFill>
              </a:rPr>
              <a:t>У</a:t>
            </a:r>
          </a:p>
          <a:p>
            <a:pPr>
              <a:buFont typeface="Wingdings" pitchFamily="2" charset="2"/>
              <a:buChar char="q"/>
            </a:pPr>
            <a:r>
              <a:rPr lang="uk-UA" dirty="0" smtClean="0"/>
              <a:t>ПОСПІВАЙТЕ ПІСЕНЬКУ ДЛЯ СВОЄЇ УЛЮБЛЕНОЇ ІГРАШКИ </a:t>
            </a:r>
            <a:r>
              <a:rPr lang="uk-UA" sz="2800" dirty="0" smtClean="0">
                <a:solidFill>
                  <a:srgbClr val="FF0000"/>
                </a:solidFill>
              </a:rPr>
              <a:t>– </a:t>
            </a:r>
            <a:r>
              <a:rPr lang="uk-UA" sz="2800" b="1" dirty="0" smtClean="0">
                <a:solidFill>
                  <a:srgbClr val="FF0000"/>
                </a:solidFill>
              </a:rPr>
              <a:t>У-У-У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2200" b="1" dirty="0" smtClean="0"/>
              <a:t>“Е-Е! – СКАЗАЛА </a:t>
            </a:r>
            <a:r>
              <a:rPr lang="uk-UA" sz="2200" b="1" dirty="0" smtClean="0">
                <a:solidFill>
                  <a:srgbClr val="FF0000"/>
                </a:solidFill>
              </a:rPr>
              <a:t>БУКВА Е,</a:t>
            </a:r>
            <a:r>
              <a:rPr lang="uk-UA" sz="2200" b="1" dirty="0" smtClean="0"/>
              <a:t> -</a:t>
            </a:r>
            <a:br>
              <a:rPr lang="uk-UA" sz="2200" b="1" dirty="0" smtClean="0"/>
            </a:br>
            <a:r>
              <a:rPr lang="uk-UA" sz="2200" b="1" dirty="0" smtClean="0"/>
              <a:t>ЗВІР МЕНЕ НЕ ЗДОЖЕНЕ!”</a:t>
            </a:r>
            <a:br>
              <a:rPr lang="uk-UA" sz="2200" b="1" dirty="0" smtClean="0"/>
            </a:br>
            <a:r>
              <a:rPr lang="uk-UA" sz="2200" b="1" dirty="0" smtClean="0"/>
              <a:t>І МАХНУВШИ НАМ РУКОЮ,</a:t>
            </a:r>
            <a:br>
              <a:rPr lang="uk-UA" sz="2200" b="1" dirty="0" smtClean="0"/>
            </a:br>
            <a:r>
              <a:rPr lang="uk-UA" sz="2200" b="1" dirty="0" smtClean="0">
                <a:solidFill>
                  <a:srgbClr val="FF0000"/>
                </a:solidFill>
              </a:rPr>
              <a:t>Е</a:t>
            </a:r>
            <a:r>
              <a:rPr lang="uk-UA" sz="2200" b="1" dirty="0" smtClean="0"/>
              <a:t> – ЗРОБИЛАСЯ ЛУНОЮ</a:t>
            </a:r>
            <a:r>
              <a:rPr lang="uk-UA" sz="2200" dirty="0" smtClean="0"/>
              <a:t>.” </a:t>
            </a:r>
            <a:r>
              <a:rPr lang="uk-UA" sz="2000" dirty="0" smtClean="0"/>
              <a:t>(Г. </a:t>
            </a:r>
            <a:r>
              <a:rPr lang="uk-UA" sz="2000" dirty="0" err="1" smtClean="0"/>
              <a:t>Чубач</a:t>
            </a:r>
            <a:r>
              <a:rPr lang="uk-UA" sz="2000" dirty="0" smtClean="0"/>
              <a:t>)</a:t>
            </a:r>
            <a:endParaRPr lang="ru-RU" sz="2000" dirty="0"/>
          </a:p>
        </p:txBody>
      </p:sp>
      <p:pic>
        <p:nvPicPr>
          <p:cNvPr id="4" name="Содержимое 3" descr="C:\Documents and Settings\Администратор\Мои документы\Downloads\98393882_7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447800"/>
            <a:ext cx="5029299" cy="5005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476672"/>
            <a:ext cx="7498080" cy="5112568"/>
          </a:xfrm>
        </p:spPr>
        <p:txBody>
          <a:bodyPr>
            <a:normAutofit/>
          </a:bodyPr>
          <a:lstStyle/>
          <a:p>
            <a:pPr algn="ctr"/>
            <a:r>
              <a:rPr lang="uk-UA" sz="4000" dirty="0" smtClean="0"/>
              <a:t>ДУЖЕ ЛЮБЛЯТЬ ВСІ ДІТИ ЙОГО,</a:t>
            </a:r>
            <a:br>
              <a:rPr lang="uk-UA" sz="4000" dirty="0" smtClean="0"/>
            </a:br>
            <a:r>
              <a:rPr lang="uk-UA" sz="4000" dirty="0" smtClean="0"/>
              <a:t>БО СМАЧНЕ І СОЛОДКЕ ВОНО.</a:t>
            </a:r>
            <a:br>
              <a:rPr lang="uk-UA" sz="4000" dirty="0" smtClean="0"/>
            </a:br>
            <a:r>
              <a:rPr lang="uk-UA" sz="4000" dirty="0" smtClean="0"/>
              <a:t>У РОТИКУ ТАНЕ САМО.</a:t>
            </a:r>
            <a:br>
              <a:rPr lang="uk-UA" sz="4000" dirty="0" smtClean="0"/>
            </a:br>
            <a:r>
              <a:rPr lang="uk-UA" sz="4000" dirty="0" smtClean="0"/>
              <a:t>ЗДОГАДАЛИСЬ? ЦЕ…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ЕСКІМО</a:t>
            </a:r>
            <a:endParaRPr lang="ru-RU" dirty="0"/>
          </a:p>
        </p:txBody>
      </p:sp>
      <p:pic>
        <p:nvPicPr>
          <p:cNvPr id="2050" name="Picture 2" descr="C:\Documents and Settings\Администратор\Мои документы\Downloads\images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3555" y="1484784"/>
            <a:ext cx="4824536" cy="4824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1700808"/>
            <a:ext cx="6400800" cy="4752528"/>
          </a:xfrm>
        </p:spPr>
        <p:txBody>
          <a:bodyPr>
            <a:normAutofit fontScale="90000"/>
          </a:bodyPr>
          <a:lstStyle/>
          <a:p>
            <a:r>
              <a:rPr lang="uk-UA" sz="2200" b="0" dirty="0" smtClean="0"/>
              <a:t>ВІДШУКАЙТЕ У СЛОВАХ БУКВУ </a:t>
            </a:r>
            <a:r>
              <a:rPr lang="uk-UA" sz="4400" dirty="0" smtClean="0">
                <a:solidFill>
                  <a:srgbClr val="FFC000"/>
                </a:solidFill>
              </a:rPr>
              <a:t>Е</a:t>
            </a:r>
            <a:br>
              <a:rPr lang="uk-UA" sz="4400" dirty="0" smtClean="0">
                <a:solidFill>
                  <a:srgbClr val="FFC000"/>
                </a:solidFill>
              </a:rPr>
            </a:br>
            <a:r>
              <a:rPr lang="uk-UA" sz="4900" dirty="0" smtClean="0">
                <a:solidFill>
                  <a:srgbClr val="7030A0"/>
                </a:solidFill>
              </a:rPr>
              <a:t>ВІКОНЦЕ        ВИДЕЛКА</a:t>
            </a:r>
            <a:br>
              <a:rPr lang="uk-UA" sz="4900" dirty="0" smtClean="0">
                <a:solidFill>
                  <a:srgbClr val="7030A0"/>
                </a:solidFill>
              </a:rPr>
            </a:br>
            <a:r>
              <a:rPr lang="uk-UA" sz="4900" dirty="0" smtClean="0">
                <a:solidFill>
                  <a:srgbClr val="7030A0"/>
                </a:solidFill>
              </a:rPr>
              <a:t/>
            </a:r>
            <a:br>
              <a:rPr lang="uk-UA" sz="4900" dirty="0" smtClean="0">
                <a:solidFill>
                  <a:srgbClr val="7030A0"/>
                </a:solidFill>
              </a:rPr>
            </a:br>
            <a:r>
              <a:rPr lang="uk-UA" sz="4900" dirty="0" smtClean="0">
                <a:solidFill>
                  <a:srgbClr val="7030A0"/>
                </a:solidFill>
              </a:rPr>
              <a:t>ПТАШЕНЯ       СОНЕЧКО</a:t>
            </a:r>
            <a:br>
              <a:rPr lang="uk-UA" sz="4900" dirty="0" smtClean="0">
                <a:solidFill>
                  <a:srgbClr val="7030A0"/>
                </a:solidFill>
              </a:rPr>
            </a:br>
            <a:r>
              <a:rPr lang="uk-UA" sz="4900" dirty="0" smtClean="0">
                <a:solidFill>
                  <a:srgbClr val="7030A0"/>
                </a:solidFill>
              </a:rPr>
              <a:t/>
            </a:r>
            <a:br>
              <a:rPr lang="uk-UA" sz="4900" dirty="0" smtClean="0">
                <a:solidFill>
                  <a:srgbClr val="7030A0"/>
                </a:solidFill>
              </a:rPr>
            </a:br>
            <a:r>
              <a:rPr lang="uk-UA" sz="4900" dirty="0" smtClean="0">
                <a:solidFill>
                  <a:srgbClr val="7030A0"/>
                </a:solidFill>
              </a:rPr>
              <a:t>ДЕРЕВЦЕ         </a:t>
            </a:r>
            <a:r>
              <a:rPr lang="uk-UA" sz="4900" dirty="0" smtClean="0">
                <a:solidFill>
                  <a:srgbClr val="7030A0"/>
                </a:solidFill>
              </a:rPr>
              <a:t>ПОЛЕ  </a:t>
            </a:r>
            <a:r>
              <a:rPr lang="uk-UA" sz="4900" dirty="0" smtClean="0">
                <a:solidFill>
                  <a:srgbClr val="7030A0"/>
                </a:solidFill>
              </a:rPr>
              <a:t/>
            </a:r>
            <a:br>
              <a:rPr lang="uk-UA" sz="4900" dirty="0" smtClean="0">
                <a:solidFill>
                  <a:srgbClr val="7030A0"/>
                </a:solidFill>
              </a:rPr>
            </a:br>
            <a:r>
              <a:rPr lang="uk-UA" sz="4900" dirty="0" smtClean="0">
                <a:solidFill>
                  <a:srgbClr val="7030A0"/>
                </a:solidFill>
              </a:rPr>
              <a:t/>
            </a:r>
            <a:br>
              <a:rPr lang="uk-UA" sz="4900" dirty="0" smtClean="0">
                <a:solidFill>
                  <a:srgbClr val="7030A0"/>
                </a:solidFill>
              </a:rPr>
            </a:br>
            <a:r>
              <a:rPr lang="uk-UA" sz="4900" dirty="0" smtClean="0">
                <a:solidFill>
                  <a:srgbClr val="7030A0"/>
                </a:solidFill>
              </a:rPr>
              <a:t>ВАРЕНИКИ       ВЕСНА</a:t>
            </a:r>
            <a:endParaRPr lang="ru-RU" sz="4900" dirty="0">
              <a:solidFill>
                <a:srgbClr val="7030A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476672"/>
            <a:ext cx="6400800" cy="1152128"/>
          </a:xfrm>
        </p:spPr>
        <p:txBody>
          <a:bodyPr/>
          <a:lstStyle/>
          <a:p>
            <a:r>
              <a:rPr lang="uk-UA" b="1" dirty="0" smtClean="0"/>
              <a:t>ЗАВДАННЯ:    </a:t>
            </a:r>
            <a:r>
              <a:rPr lang="uk-UA" dirty="0" smtClean="0"/>
              <a:t>ВИЛІПІТЬ ІЗ </a:t>
            </a:r>
            <a:r>
              <a:rPr lang="uk-UA" dirty="0" smtClean="0"/>
              <a:t>ПЛАСТИЛІНУ БУКВУ </a:t>
            </a:r>
            <a:r>
              <a:rPr lang="uk-UA" sz="4400" b="1" dirty="0" smtClean="0">
                <a:solidFill>
                  <a:srgbClr val="FFC000"/>
                </a:solidFill>
              </a:rPr>
              <a:t>Е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354162"/>
          </a:xfrm>
        </p:spPr>
        <p:txBody>
          <a:bodyPr>
            <a:noAutofit/>
          </a:bodyPr>
          <a:lstStyle/>
          <a:p>
            <a:pPr algn="ctr"/>
            <a:r>
              <a:rPr lang="uk-UA" sz="2000" b="1" dirty="0" smtClean="0"/>
              <a:t>СТАЛИ БУКВИ У РЯДОК</a:t>
            </a:r>
            <a:br>
              <a:rPr lang="uk-UA" sz="2000" b="1" dirty="0" smtClean="0"/>
            </a:br>
            <a:r>
              <a:rPr lang="uk-UA" sz="2000" b="1" dirty="0" smtClean="0"/>
              <a:t> І ПОБІГЛИ В ДИТСАДОК.</a:t>
            </a:r>
            <a:br>
              <a:rPr lang="uk-UA" sz="2000" b="1" dirty="0" smtClean="0"/>
            </a:br>
            <a:r>
              <a:rPr lang="uk-UA" sz="2000" b="1" dirty="0" smtClean="0"/>
              <a:t>ХТО У НИХ ЗА ВАТАЖКА?</a:t>
            </a:r>
            <a:br>
              <a:rPr lang="uk-UA" sz="2000" b="1" dirty="0" smtClean="0"/>
            </a:br>
            <a:r>
              <a:rPr lang="uk-UA" sz="2000" b="1" dirty="0" smtClean="0"/>
              <a:t> НУ ЗВИЧАЙНО, </a:t>
            </a:r>
            <a:r>
              <a:rPr lang="uk-UA" sz="2000" b="1" dirty="0" smtClean="0">
                <a:solidFill>
                  <a:srgbClr val="FF0000"/>
                </a:solidFill>
              </a:rPr>
              <a:t>БУКВА </a:t>
            </a:r>
            <a:r>
              <a:rPr lang="uk-UA" sz="2800" b="1" dirty="0" smtClean="0">
                <a:solidFill>
                  <a:srgbClr val="FF0000"/>
                </a:solidFill>
              </a:rPr>
              <a:t>А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C:\Documents and Settings\Администратор\Мои документы\Downloads\08858064e549772e6afde5ed506bf379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7" y="1484784"/>
            <a:ext cx="4968552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22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И</a:t>
            </a:r>
            <a:r>
              <a:rPr lang="uk-UA" sz="2200" b="1" dirty="0" smtClean="0"/>
              <a:t> – ВЕЛИКОЇ НЕМАЄ,</a:t>
            </a: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sz="22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И </a:t>
            </a:r>
            <a:r>
              <a:rPr lang="uk-UA" sz="2200" b="1" dirty="0" smtClean="0"/>
              <a:t>– СЛОВА НЕ ПОЧИНАЄ;</a:t>
            </a:r>
            <a:br>
              <a:rPr lang="uk-UA" sz="2200" b="1" dirty="0" smtClean="0"/>
            </a:br>
            <a:r>
              <a:rPr lang="uk-UA" sz="2200" b="1" dirty="0" smtClean="0"/>
              <a:t>ВИПЛИВ КИТ НА СЕРЕДИНУ,</a:t>
            </a:r>
            <a:br>
              <a:rPr lang="uk-UA" sz="2200" b="1" dirty="0" smtClean="0"/>
            </a:br>
            <a:r>
              <a:rPr lang="uk-UA" sz="2200" b="1" dirty="0" smtClean="0"/>
              <a:t>ХВИЛЯМ КИТ ПІДСТАВИВ СПИНУ. </a:t>
            </a:r>
            <a:r>
              <a:rPr lang="uk-UA" sz="2200" dirty="0" smtClean="0"/>
              <a:t>(О. Кононенко)</a:t>
            </a:r>
            <a:endParaRPr lang="ru-RU" sz="2200" dirty="0"/>
          </a:p>
        </p:txBody>
      </p:sp>
      <p:pic>
        <p:nvPicPr>
          <p:cNvPr id="3074" name="Picture 2" descr="C:\Documents and Settings\Администратор\Мои документы\Downloads\images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31530" y="1688693"/>
            <a:ext cx="3988741" cy="46926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548680"/>
            <a:ext cx="7498080" cy="5112568"/>
          </a:xfrm>
        </p:spPr>
        <p:txBody>
          <a:bodyPr>
            <a:normAutofit/>
          </a:bodyPr>
          <a:lstStyle/>
          <a:p>
            <a:pPr algn="ctr"/>
            <a:r>
              <a:rPr lang="uk-UA" dirty="0" smtClean="0"/>
              <a:t>ЛИШЕ НЕ НА ПОЧАТКУ СЛОВА,</a:t>
            </a:r>
            <a:br>
              <a:rPr lang="uk-UA" dirty="0" smtClean="0"/>
            </a:br>
            <a:r>
              <a:rPr lang="uk-UA" dirty="0" smtClean="0"/>
              <a:t>ЗДОГАДАЛИСЬ БУКВА… И</a:t>
            </a:r>
            <a:br>
              <a:rPr lang="uk-UA" dirty="0" smtClean="0"/>
            </a:br>
            <a:r>
              <a:rPr lang="uk-UA" dirty="0" smtClean="0"/>
              <a:t>ДУЖЕ СМАЧНО З ЧАЄМ ЇСТИ</a:t>
            </a:r>
            <a:br>
              <a:rPr lang="uk-UA" dirty="0" smtClean="0"/>
            </a:br>
            <a:r>
              <a:rPr lang="uk-UA" dirty="0" err="1" smtClean="0"/>
              <a:t>РУМ</a:t>
            </a:r>
            <a:r>
              <a:rPr lang="en-US" dirty="0" smtClean="0"/>
              <a:t>`</a:t>
            </a:r>
            <a:r>
              <a:rPr lang="uk-UA" dirty="0" smtClean="0"/>
              <a:t>ЯНЕНЬКІ…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ПИРІЖКИ</a:t>
            </a:r>
            <a:endParaRPr lang="ru-RU" dirty="0"/>
          </a:p>
        </p:txBody>
      </p:sp>
      <p:pic>
        <p:nvPicPr>
          <p:cNvPr id="4099" name="Picture 3" descr="C:\Documents and Settings\Администратор\Мои документы\Downloads\images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4210" y="1700808"/>
            <a:ext cx="6999178" cy="4320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1988840"/>
            <a:ext cx="6400800" cy="2897485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200" b="0" dirty="0" smtClean="0"/>
              <a:t>ПОРАХУЙТЕ, СКІЛЬКИ СКЛАДІВ ІЗ БУКВОЮ </a:t>
            </a:r>
            <a:r>
              <a:rPr lang="uk-UA" sz="4900" dirty="0" smtClean="0">
                <a:solidFill>
                  <a:srgbClr val="92D050"/>
                </a:solidFill>
              </a:rPr>
              <a:t>И</a:t>
            </a:r>
            <a:r>
              <a:rPr lang="uk-UA" sz="4900" b="0" dirty="0" smtClean="0">
                <a:solidFill>
                  <a:srgbClr val="92D050"/>
                </a:solidFill>
              </a:rPr>
              <a:t>:</a:t>
            </a:r>
            <a:r>
              <a:rPr lang="uk-UA" b="0" dirty="0" smtClean="0"/>
              <a:t/>
            </a:r>
            <a:br>
              <a:rPr lang="uk-UA" b="0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sz="6000" dirty="0" smtClean="0">
                <a:solidFill>
                  <a:srgbClr val="00B050"/>
                </a:solidFill>
              </a:rPr>
              <a:t>БИ   ГИ   </a:t>
            </a:r>
            <a:r>
              <a:rPr lang="uk-UA" sz="6000" dirty="0" err="1" smtClean="0">
                <a:solidFill>
                  <a:srgbClr val="00B050"/>
                </a:solidFill>
              </a:rPr>
              <a:t>ДА</a:t>
            </a:r>
            <a:r>
              <a:rPr lang="uk-UA" sz="6000" dirty="0" smtClean="0">
                <a:solidFill>
                  <a:srgbClr val="00B050"/>
                </a:solidFill>
              </a:rPr>
              <a:t>   ГО</a:t>
            </a:r>
            <a:br>
              <a:rPr lang="uk-UA" sz="6000" dirty="0" smtClean="0">
                <a:solidFill>
                  <a:srgbClr val="00B050"/>
                </a:solidFill>
              </a:rPr>
            </a:br>
            <a:r>
              <a:rPr lang="uk-UA" sz="6000" dirty="0" smtClean="0">
                <a:solidFill>
                  <a:srgbClr val="00B050"/>
                </a:solidFill>
              </a:rPr>
              <a:t/>
            </a:r>
            <a:br>
              <a:rPr lang="uk-UA" sz="6000" dirty="0" smtClean="0">
                <a:solidFill>
                  <a:srgbClr val="00B050"/>
                </a:solidFill>
              </a:rPr>
            </a:br>
            <a:r>
              <a:rPr lang="uk-UA" sz="6000" dirty="0" smtClean="0">
                <a:solidFill>
                  <a:srgbClr val="00B050"/>
                </a:solidFill>
              </a:rPr>
              <a:t>   ЖЕ   </a:t>
            </a:r>
            <a:r>
              <a:rPr lang="uk-UA" sz="6000" dirty="0" err="1" smtClean="0">
                <a:solidFill>
                  <a:srgbClr val="00B050"/>
                </a:solidFill>
              </a:rPr>
              <a:t>ДИ</a:t>
            </a:r>
            <a:r>
              <a:rPr lang="uk-UA" sz="6000" dirty="0" smtClean="0">
                <a:solidFill>
                  <a:srgbClr val="00B050"/>
                </a:solidFill>
              </a:rPr>
              <a:t>      ВА   ВЕ</a:t>
            </a:r>
            <a:br>
              <a:rPr lang="uk-UA" sz="6000" dirty="0" smtClean="0">
                <a:solidFill>
                  <a:srgbClr val="00B050"/>
                </a:solidFill>
              </a:rPr>
            </a:br>
            <a:r>
              <a:rPr lang="uk-UA" sz="6000" dirty="0" smtClean="0">
                <a:solidFill>
                  <a:srgbClr val="00B050"/>
                </a:solidFill>
              </a:rPr>
              <a:t/>
            </a:r>
            <a:br>
              <a:rPr lang="uk-UA" sz="6000" dirty="0" smtClean="0">
                <a:solidFill>
                  <a:srgbClr val="00B050"/>
                </a:solidFill>
              </a:rPr>
            </a:br>
            <a:r>
              <a:rPr lang="uk-UA" sz="6000" dirty="0" smtClean="0">
                <a:solidFill>
                  <a:srgbClr val="00B050"/>
                </a:solidFill>
              </a:rPr>
              <a:t>   ДУ   ВИ</a:t>
            </a:r>
            <a:endParaRPr lang="ru-RU" sz="6000" dirty="0">
              <a:solidFill>
                <a:srgbClr val="00B05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476672"/>
            <a:ext cx="6400800" cy="1008112"/>
          </a:xfrm>
        </p:spPr>
        <p:txBody>
          <a:bodyPr/>
          <a:lstStyle/>
          <a:p>
            <a:r>
              <a:rPr lang="uk-UA" b="1" dirty="0" smtClean="0"/>
              <a:t>ЗАВДАННЯ:</a:t>
            </a:r>
            <a:r>
              <a:rPr lang="uk-UA" dirty="0" smtClean="0"/>
              <a:t> ВИКЛАДІТЬ ІЗ КВАСОЛИН БУКВУ </a:t>
            </a:r>
            <a:r>
              <a:rPr lang="uk-UA" sz="4400" b="1" dirty="0" smtClean="0">
                <a:solidFill>
                  <a:srgbClr val="92D050"/>
                </a:solidFill>
              </a:rPr>
              <a:t>И</a:t>
            </a:r>
            <a:endParaRPr lang="ru-RU" sz="4400" b="1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2290266"/>
          </a:xfrm>
        </p:spPr>
        <p:txBody>
          <a:bodyPr>
            <a:noAutofit/>
          </a:bodyPr>
          <a:lstStyle/>
          <a:p>
            <a:pPr algn="ctr"/>
            <a:r>
              <a:rPr lang="uk-UA" sz="2000" b="1" dirty="0" smtClean="0"/>
              <a:t>- </a:t>
            </a:r>
            <a:r>
              <a:rPr lang="uk-UA" sz="2000" b="1" dirty="0" err="1" smtClean="0"/>
              <a:t>ЕЙ</a:t>
            </a:r>
            <a:r>
              <a:rPr lang="uk-UA" sz="2000" b="1" dirty="0" smtClean="0"/>
              <a:t>, СТОВПЧИКУ</a:t>
            </a:r>
            <a:r>
              <a:rPr lang="uk-UA" sz="2000" b="1" dirty="0" smtClean="0"/>
              <a:t>!</a:t>
            </a:r>
            <a:r>
              <a:rPr lang="en-US" sz="2000" b="1" dirty="0" smtClean="0"/>
              <a:t> </a:t>
            </a:r>
            <a:r>
              <a:rPr lang="uk-UA" sz="2000" b="1" dirty="0" smtClean="0"/>
              <a:t>- </a:t>
            </a:r>
            <a:r>
              <a:rPr lang="uk-UA" sz="2000" b="1" dirty="0" smtClean="0"/>
              <a:t>Я НЕ СТОВПЧИК…</a:t>
            </a:r>
            <a:br>
              <a:rPr lang="uk-UA" sz="2000" b="1" dirty="0" smtClean="0"/>
            </a:br>
            <a:r>
              <a:rPr lang="uk-UA" sz="2000" b="1" dirty="0" smtClean="0"/>
              <a:t>- </a:t>
            </a:r>
            <a:r>
              <a:rPr lang="uk-UA" sz="2000" b="1" dirty="0" err="1" smtClean="0"/>
              <a:t>ЕЙ</a:t>
            </a:r>
            <a:r>
              <a:rPr lang="uk-UA" sz="2000" b="1" dirty="0" smtClean="0"/>
              <a:t>, ХЛОПЧИКУ</a:t>
            </a:r>
            <a:r>
              <a:rPr lang="uk-UA" sz="2000" b="1" dirty="0" smtClean="0"/>
              <a:t>!</a:t>
            </a:r>
            <a:r>
              <a:rPr lang="en-US" sz="2000" b="1" dirty="0" smtClean="0"/>
              <a:t> </a:t>
            </a:r>
            <a:r>
              <a:rPr lang="uk-UA" sz="2000" b="1" dirty="0" smtClean="0"/>
              <a:t>- </a:t>
            </a:r>
            <a:r>
              <a:rPr lang="uk-UA" sz="2000" b="1" dirty="0" smtClean="0"/>
              <a:t>Я НЕ ХЛОПЧИК…</a:t>
            </a:r>
            <a:br>
              <a:rPr lang="uk-UA" sz="2000" b="1" dirty="0" smtClean="0"/>
            </a:br>
            <a:r>
              <a:rPr lang="uk-UA" sz="2000" b="1" dirty="0" smtClean="0"/>
              <a:t>- ХТО Ж ТИ?</a:t>
            </a:r>
            <a:br>
              <a:rPr lang="uk-UA" sz="2000" b="1" dirty="0" smtClean="0"/>
            </a:br>
            <a:r>
              <a:rPr lang="uk-UA" sz="2000" b="1" dirty="0" smtClean="0"/>
              <a:t>- </a:t>
            </a:r>
            <a:r>
              <a:rPr lang="uk-UA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БУКВА І</a:t>
            </a:r>
            <a:r>
              <a:rPr lang="uk-UA" sz="2000" b="1" dirty="0" smtClean="0"/>
              <a:t>!</a:t>
            </a:r>
            <a:br>
              <a:rPr lang="uk-UA" sz="2000" b="1" dirty="0" smtClean="0"/>
            </a:br>
            <a:r>
              <a:rPr lang="uk-UA" sz="2000" b="1" dirty="0" smtClean="0"/>
              <a:t>- ЩО В ТЕБЕ НА ГОЛОВІ – </a:t>
            </a:r>
            <a:br>
              <a:rPr lang="uk-UA" sz="2000" b="1" dirty="0" smtClean="0"/>
            </a:br>
            <a:r>
              <a:rPr lang="uk-UA" sz="2000" b="1" dirty="0" smtClean="0"/>
              <a:t>-ШАПКА?</a:t>
            </a:r>
            <a:br>
              <a:rPr lang="uk-UA" sz="2000" b="1" dirty="0" smtClean="0"/>
            </a:br>
            <a:r>
              <a:rPr lang="uk-UA" sz="2000" b="1" dirty="0" smtClean="0"/>
              <a:t>- НІ…КРАПКА. </a:t>
            </a:r>
            <a:r>
              <a:rPr lang="uk-UA" sz="2000" dirty="0" smtClean="0"/>
              <a:t>(І. </a:t>
            </a:r>
            <a:r>
              <a:rPr lang="uk-UA" sz="2000" dirty="0" smtClean="0"/>
              <a:t>Січовик)</a:t>
            </a:r>
            <a:endParaRPr lang="ru-RU" sz="2000" dirty="0"/>
          </a:p>
        </p:txBody>
      </p:sp>
      <p:pic>
        <p:nvPicPr>
          <p:cNvPr id="5122" name="Picture 2" descr="C:\Documents and Settings\Администратор\Мои документы\Downloads\00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2708275"/>
            <a:ext cx="4099941" cy="40999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404664"/>
            <a:ext cx="7498080" cy="5256584"/>
          </a:xfrm>
        </p:spPr>
        <p:txBody>
          <a:bodyPr>
            <a:normAutofit/>
          </a:bodyPr>
          <a:lstStyle/>
          <a:p>
            <a:pPr algn="ctr"/>
            <a:r>
              <a:rPr lang="uk-UA" dirty="0" smtClean="0"/>
              <a:t>НАЗОВИ МЕНЕ ШВИДЕНЬКО,</a:t>
            </a:r>
            <a:br>
              <a:rPr lang="uk-UA" dirty="0" smtClean="0"/>
            </a:br>
            <a:r>
              <a:rPr lang="uk-UA" dirty="0" smtClean="0"/>
              <a:t>ТА ГЛЯДИ – НЕ ПОМИЛИСЬ!</a:t>
            </a:r>
            <a:br>
              <a:rPr lang="uk-UA" dirty="0" smtClean="0"/>
            </a:br>
            <a:r>
              <a:rPr lang="uk-UA" dirty="0" smtClean="0"/>
              <a:t>РАДО МНОЮ ТИ СМАКУЄШ,</a:t>
            </a:r>
            <a:br>
              <a:rPr lang="uk-UA" dirty="0" smtClean="0"/>
            </a:br>
            <a:r>
              <a:rPr lang="uk-UA" dirty="0" smtClean="0"/>
              <a:t>МІЙ МАЛЕСЕНЬКИЙ ЛАСУН,</a:t>
            </a:r>
            <a:br>
              <a:rPr lang="uk-UA" dirty="0" smtClean="0"/>
            </a:br>
            <a:r>
              <a:rPr lang="uk-UA" dirty="0" smtClean="0"/>
              <a:t>МНОЮ ДРУЗІВ ПОЧАСТУЄШ</a:t>
            </a:r>
            <a:br>
              <a:rPr lang="uk-UA" dirty="0" smtClean="0"/>
            </a:br>
            <a:r>
              <a:rPr lang="uk-UA" dirty="0" smtClean="0"/>
              <a:t>ЗДОГАДАВСЯ? Я… (Г. </a:t>
            </a:r>
            <a:r>
              <a:rPr lang="uk-UA" dirty="0" err="1" smtClean="0"/>
              <a:t>Чубач</a:t>
            </a:r>
            <a:r>
              <a:rPr lang="uk-UA" dirty="0" smtClean="0"/>
              <a:t>)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ІЗЮМ</a:t>
            </a:r>
            <a:endParaRPr lang="ru-RU" dirty="0"/>
          </a:p>
        </p:txBody>
      </p:sp>
      <p:pic>
        <p:nvPicPr>
          <p:cNvPr id="6146" name="Picture 2" descr="C:\Documents and Settings\Администратор\Мои документы\Downloads\images (4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700808"/>
            <a:ext cx="6715459" cy="44769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204864"/>
            <a:ext cx="6400800" cy="4176464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uk-UA" sz="2400" dirty="0" smtClean="0"/>
              <a:t>ЗАВДАННЯ:</a:t>
            </a:r>
            <a:r>
              <a:rPr lang="uk-UA" sz="2400" b="0" dirty="0" smtClean="0"/>
              <a:t> ДОПОМОЖЕМО ВЕДМЕДИКУ ПРОЧИТАТИ ВЕЛИКІ БУКВИ  У СЛОВАХ ТА ПОРАХУЙТЕ ЇХ СКІЛЬКИ У КОЖНОМУ СЛОВІ </a:t>
            </a:r>
            <a:r>
              <a:rPr lang="uk-UA" sz="2400" b="0" dirty="0" smtClean="0"/>
              <a:t>– </a:t>
            </a:r>
            <a:br>
              <a:rPr lang="uk-UA" sz="2400" b="0" dirty="0" smtClean="0"/>
            </a:br>
            <a:r>
              <a:rPr lang="uk-UA" sz="2400" b="0" dirty="0" smtClean="0"/>
              <a:t/>
            </a:r>
            <a:br>
              <a:rPr lang="uk-UA" sz="2400" b="0" dirty="0" smtClean="0"/>
            </a:br>
            <a:r>
              <a:rPr lang="uk-UA" sz="3100" b="0" dirty="0" smtClean="0">
                <a:solidFill>
                  <a:schemeClr val="accent2">
                    <a:lumMod val="50000"/>
                  </a:schemeClr>
                </a:solidFill>
              </a:rPr>
              <a:t>СЛ</a:t>
            </a:r>
            <a:r>
              <a:rPr lang="uk-UA" sz="4400" b="0" dirty="0" smtClean="0">
                <a:solidFill>
                  <a:schemeClr val="accent2">
                    <a:lumMod val="50000"/>
                  </a:schemeClr>
                </a:solidFill>
              </a:rPr>
              <a:t>О</a:t>
            </a:r>
            <a:r>
              <a:rPr lang="uk-UA" sz="3100" b="0" dirty="0" smtClean="0">
                <a:solidFill>
                  <a:schemeClr val="accent2">
                    <a:lumMod val="50000"/>
                  </a:schemeClr>
                </a:solidFill>
              </a:rPr>
              <a:t>Н</a:t>
            </a:r>
            <a:r>
              <a:rPr lang="uk-UA" sz="4400" b="0" dirty="0" smtClean="0">
                <a:solidFill>
                  <a:schemeClr val="accent2">
                    <a:lumMod val="50000"/>
                  </a:schemeClr>
                </a:solidFill>
              </a:rPr>
              <a:t>И</a:t>
            </a:r>
            <a:r>
              <a:rPr lang="uk-UA" sz="3100" b="0" dirty="0" smtClean="0">
                <a:solidFill>
                  <a:schemeClr val="accent2">
                    <a:lumMod val="50000"/>
                  </a:schemeClr>
                </a:solidFill>
              </a:rPr>
              <a:t>К    </a:t>
            </a:r>
            <a:r>
              <a:rPr lang="uk-UA" sz="4400" b="0" dirty="0" smtClean="0">
                <a:solidFill>
                  <a:schemeClr val="accent2">
                    <a:lumMod val="50000"/>
                  </a:schemeClr>
                </a:solidFill>
              </a:rPr>
              <a:t>О</a:t>
            </a:r>
            <a:r>
              <a:rPr lang="uk-UA" sz="3100" b="0" dirty="0" smtClean="0">
                <a:solidFill>
                  <a:schemeClr val="accent2">
                    <a:lumMod val="50000"/>
                  </a:schemeClr>
                </a:solidFill>
              </a:rPr>
              <a:t>К</a:t>
            </a:r>
            <a:r>
              <a:rPr lang="uk-UA" sz="4400" b="0" dirty="0" smtClean="0">
                <a:solidFill>
                  <a:schemeClr val="accent2">
                    <a:lumMod val="50000"/>
                  </a:schemeClr>
                </a:solidFill>
              </a:rPr>
              <a:t>У</a:t>
            </a:r>
            <a:r>
              <a:rPr lang="uk-UA" sz="3100" b="0" dirty="0" smtClean="0">
                <a:solidFill>
                  <a:schemeClr val="accent2">
                    <a:lumMod val="50000"/>
                  </a:schemeClr>
                </a:solidFill>
              </a:rPr>
              <a:t>ЛЯР</a:t>
            </a:r>
            <a:r>
              <a:rPr lang="uk-UA" sz="4400" b="0" dirty="0" smtClean="0">
                <a:solidFill>
                  <a:schemeClr val="accent2">
                    <a:lumMod val="50000"/>
                  </a:schemeClr>
                </a:solidFill>
              </a:rPr>
              <a:t>И</a:t>
            </a:r>
            <a:r>
              <a:rPr lang="uk-UA" sz="3100" b="0" dirty="0" smtClean="0">
                <a:solidFill>
                  <a:schemeClr val="accent2">
                    <a:lumMod val="50000"/>
                  </a:schemeClr>
                </a:solidFill>
              </a:rPr>
              <a:t>   М</a:t>
            </a:r>
            <a:r>
              <a:rPr lang="uk-UA" sz="4400" b="0" dirty="0" smtClean="0">
                <a:solidFill>
                  <a:schemeClr val="accent2">
                    <a:lumMod val="50000"/>
                  </a:schemeClr>
                </a:solidFill>
              </a:rPr>
              <a:t>А</a:t>
            </a:r>
            <a:r>
              <a:rPr lang="uk-UA" sz="3100" b="0" dirty="0" smtClean="0">
                <a:solidFill>
                  <a:schemeClr val="accent2">
                    <a:lumMod val="50000"/>
                  </a:schemeClr>
                </a:solidFill>
              </a:rPr>
              <a:t>Г</a:t>
            </a:r>
            <a:r>
              <a:rPr lang="uk-UA" sz="4400" b="0" dirty="0" smtClean="0">
                <a:solidFill>
                  <a:schemeClr val="accent2">
                    <a:lumMod val="50000"/>
                  </a:schemeClr>
                </a:solidFill>
              </a:rPr>
              <a:t>А</a:t>
            </a:r>
            <a:r>
              <a:rPr lang="uk-UA" sz="3100" b="0" dirty="0" smtClean="0">
                <a:solidFill>
                  <a:schemeClr val="accent2">
                    <a:lumMod val="50000"/>
                  </a:schemeClr>
                </a:solidFill>
              </a:rPr>
              <a:t>З</a:t>
            </a:r>
            <a:r>
              <a:rPr lang="uk-UA" sz="4400" b="0" dirty="0" smtClean="0">
                <a:solidFill>
                  <a:schemeClr val="accent2">
                    <a:lumMod val="50000"/>
                  </a:schemeClr>
                </a:solidFill>
              </a:rPr>
              <a:t>И</a:t>
            </a:r>
            <a:r>
              <a:rPr lang="uk-UA" sz="3100" b="0" dirty="0" smtClean="0">
                <a:solidFill>
                  <a:schemeClr val="accent2">
                    <a:lumMod val="50000"/>
                  </a:schemeClr>
                </a:solidFill>
              </a:rPr>
              <a:t>Н    </a:t>
            </a:r>
            <a:r>
              <a:rPr lang="uk-UA" sz="4400" b="0" dirty="0" smtClean="0">
                <a:solidFill>
                  <a:schemeClr val="accent2">
                    <a:lumMod val="50000"/>
                  </a:schemeClr>
                </a:solidFill>
              </a:rPr>
              <a:t>І</a:t>
            </a:r>
            <a:r>
              <a:rPr lang="uk-UA" sz="3100" b="0" dirty="0" smtClean="0">
                <a:solidFill>
                  <a:schemeClr val="accent2">
                    <a:lumMod val="50000"/>
                  </a:schemeClr>
                </a:solidFill>
              </a:rPr>
              <a:t>Р</a:t>
            </a:r>
            <a:r>
              <a:rPr lang="uk-UA" sz="4400" b="0" dirty="0" smtClean="0">
                <a:solidFill>
                  <a:schemeClr val="accent2">
                    <a:lumMod val="50000"/>
                  </a:schemeClr>
                </a:solidFill>
              </a:rPr>
              <a:t>И</a:t>
            </a:r>
            <a:r>
              <a:rPr lang="uk-UA" sz="3100" b="0" dirty="0" smtClean="0">
                <a:solidFill>
                  <a:schemeClr val="accent2">
                    <a:lumMod val="50000"/>
                  </a:schemeClr>
                </a:solidFill>
              </a:rPr>
              <a:t>С</a:t>
            </a:r>
            <a:r>
              <a:rPr lang="uk-UA" sz="4400" b="0" dirty="0" smtClean="0">
                <a:solidFill>
                  <a:schemeClr val="accent2">
                    <a:lumMod val="50000"/>
                  </a:schemeClr>
                </a:solidFill>
              </a:rPr>
              <a:t>И</a:t>
            </a:r>
            <a:r>
              <a:rPr lang="uk-UA" sz="3100" b="0" dirty="0" smtClean="0">
                <a:solidFill>
                  <a:schemeClr val="accent2">
                    <a:lumMod val="50000"/>
                  </a:schemeClr>
                </a:solidFill>
              </a:rPr>
              <a:t>   М</a:t>
            </a:r>
            <a:r>
              <a:rPr lang="uk-UA" sz="4400" b="0" dirty="0" smtClean="0">
                <a:solidFill>
                  <a:schemeClr val="accent2">
                    <a:lumMod val="50000"/>
                  </a:schemeClr>
                </a:solidFill>
              </a:rPr>
              <a:t>Е</a:t>
            </a:r>
            <a:r>
              <a:rPr lang="uk-UA" sz="3100" b="0" dirty="0" smtClean="0">
                <a:solidFill>
                  <a:schemeClr val="accent2">
                    <a:lumMod val="50000"/>
                  </a:schemeClr>
                </a:solidFill>
              </a:rPr>
              <a:t>Л</a:t>
            </a:r>
            <a:r>
              <a:rPr lang="uk-UA" sz="4400" b="0" dirty="0" smtClean="0">
                <a:solidFill>
                  <a:schemeClr val="accent2">
                    <a:lumMod val="50000"/>
                  </a:schemeClr>
                </a:solidFill>
              </a:rPr>
              <a:t>О</a:t>
            </a:r>
            <a:r>
              <a:rPr lang="uk-UA" sz="3100" b="0" dirty="0" smtClean="0">
                <a:solidFill>
                  <a:schemeClr val="accent2">
                    <a:lumMod val="50000"/>
                  </a:schemeClr>
                </a:solidFill>
              </a:rPr>
              <a:t>Д</a:t>
            </a:r>
            <a:r>
              <a:rPr lang="uk-UA" sz="4400" b="0" dirty="0" smtClean="0">
                <a:solidFill>
                  <a:schemeClr val="accent2">
                    <a:lumMod val="50000"/>
                  </a:schemeClr>
                </a:solidFill>
              </a:rPr>
              <a:t>І</a:t>
            </a:r>
            <a:r>
              <a:rPr lang="uk-UA" sz="3100" b="0" dirty="0" smtClean="0">
                <a:solidFill>
                  <a:schemeClr val="accent2">
                    <a:lumMod val="50000"/>
                  </a:schemeClr>
                </a:solidFill>
              </a:rPr>
              <a:t>Я   </a:t>
            </a:r>
            <a:r>
              <a:rPr lang="uk-UA" sz="4400" b="0" dirty="0" smtClean="0">
                <a:solidFill>
                  <a:schemeClr val="accent2">
                    <a:lumMod val="50000"/>
                  </a:schemeClr>
                </a:solidFill>
              </a:rPr>
              <a:t>І</a:t>
            </a:r>
            <a:r>
              <a:rPr lang="uk-UA" sz="3100" b="0" dirty="0" smtClean="0">
                <a:solidFill>
                  <a:schemeClr val="accent2">
                    <a:lumMod val="50000"/>
                  </a:schemeClr>
                </a:solidFill>
              </a:rPr>
              <a:t>НД</a:t>
            </a:r>
            <a:r>
              <a:rPr lang="uk-UA" sz="4400" b="0" dirty="0" smtClean="0">
                <a:solidFill>
                  <a:schemeClr val="accent2">
                    <a:lumMod val="50000"/>
                  </a:schemeClr>
                </a:solidFill>
              </a:rPr>
              <a:t>И</a:t>
            </a:r>
            <a:r>
              <a:rPr lang="uk-UA" sz="3100" b="0" dirty="0" smtClean="0">
                <a:solidFill>
                  <a:schemeClr val="accent2">
                    <a:lumMod val="50000"/>
                  </a:schemeClr>
                </a:solidFill>
              </a:rPr>
              <a:t>К   В</a:t>
            </a:r>
            <a:r>
              <a:rPr lang="uk-UA" sz="4400" b="0" dirty="0" smtClean="0">
                <a:solidFill>
                  <a:schemeClr val="accent2">
                    <a:lumMod val="50000"/>
                  </a:schemeClr>
                </a:solidFill>
              </a:rPr>
              <a:t>Е</a:t>
            </a:r>
            <a:r>
              <a:rPr lang="uk-UA" sz="3100" b="0" dirty="0" smtClean="0">
                <a:solidFill>
                  <a:schemeClr val="accent2">
                    <a:lumMod val="50000"/>
                  </a:schemeClr>
                </a:solidFill>
              </a:rPr>
              <a:t>Л</a:t>
            </a:r>
            <a:r>
              <a:rPr lang="uk-UA" sz="4400" b="0" dirty="0" smtClean="0">
                <a:solidFill>
                  <a:schemeClr val="accent2">
                    <a:lumMod val="50000"/>
                  </a:schemeClr>
                </a:solidFill>
              </a:rPr>
              <a:t>О</a:t>
            </a:r>
            <a:r>
              <a:rPr lang="uk-UA" sz="3100" b="0" dirty="0" smtClean="0">
                <a:solidFill>
                  <a:schemeClr val="accent2">
                    <a:lumMod val="50000"/>
                  </a:schemeClr>
                </a:solidFill>
              </a:rPr>
              <a:t>С</a:t>
            </a:r>
            <a:r>
              <a:rPr lang="uk-UA" sz="4400" b="0" dirty="0" smtClean="0">
                <a:solidFill>
                  <a:schemeClr val="accent2">
                    <a:lumMod val="50000"/>
                  </a:schemeClr>
                </a:solidFill>
              </a:rPr>
              <a:t>И</a:t>
            </a:r>
            <a:r>
              <a:rPr lang="uk-UA" sz="3100" b="0" dirty="0" smtClean="0">
                <a:solidFill>
                  <a:schemeClr val="accent2">
                    <a:lumMod val="50000"/>
                  </a:schemeClr>
                </a:solidFill>
              </a:rPr>
              <a:t>П</a:t>
            </a:r>
            <a:r>
              <a:rPr lang="uk-UA" sz="4400" b="0" dirty="0" smtClean="0">
                <a:solidFill>
                  <a:schemeClr val="accent2">
                    <a:lumMod val="50000"/>
                  </a:schemeClr>
                </a:solidFill>
              </a:rPr>
              <a:t>Е</a:t>
            </a:r>
            <a:r>
              <a:rPr lang="uk-UA" sz="3100" b="0" dirty="0" smtClean="0">
                <a:solidFill>
                  <a:schemeClr val="accent2">
                    <a:lumMod val="50000"/>
                  </a:schemeClr>
                </a:solidFill>
              </a:rPr>
              <a:t>Д</a:t>
            </a:r>
            <a:endParaRPr lang="ru-RU" sz="3100" b="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404664"/>
            <a:ext cx="6400800" cy="1584176"/>
          </a:xfrm>
        </p:spPr>
        <p:txBody>
          <a:bodyPr/>
          <a:lstStyle/>
          <a:p>
            <a:r>
              <a:rPr lang="uk-UA" b="1" dirty="0" smtClean="0"/>
              <a:t>ЗАВДАННЯ: </a:t>
            </a:r>
          </a:p>
          <a:p>
            <a:pPr>
              <a:buFont typeface="Wingdings" pitchFamily="2" charset="2"/>
              <a:buChar char="q"/>
            </a:pPr>
            <a:r>
              <a:rPr lang="uk-UA" dirty="0" smtClean="0"/>
              <a:t>ЗОБРАЗІТЬ СВОЇМ ТІЛОМ БУКВУ </a:t>
            </a:r>
            <a:r>
              <a:rPr lang="uk-UA" sz="44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І</a:t>
            </a:r>
          </a:p>
          <a:p>
            <a:pPr>
              <a:buFont typeface="Wingdings" pitchFamily="2" charset="2"/>
              <a:buChar char="q"/>
            </a:pPr>
            <a:r>
              <a:rPr lang="uk-UA" dirty="0" smtClean="0"/>
              <a:t> ВИКЛАДІТЬ ІЗ КАШТАНІВ БУКВУ </a:t>
            </a:r>
            <a:r>
              <a:rPr lang="uk-UA" sz="44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І</a:t>
            </a:r>
          </a:p>
          <a:p>
            <a:pPr>
              <a:buFont typeface="Wingdings" pitchFamily="2" charset="2"/>
              <a:buChar char="q"/>
            </a:pPr>
            <a:r>
              <a:rPr lang="uk-UA" dirty="0" smtClean="0"/>
              <a:t>ПОСПІВАЄМО </a:t>
            </a:r>
            <a:r>
              <a:rPr lang="uk-UA" dirty="0" smtClean="0"/>
              <a:t>ДЛЯ СЛОНИКА ПІСЕНЬКУ </a:t>
            </a:r>
            <a:r>
              <a:rPr lang="uk-UA" dirty="0" smtClean="0"/>
              <a:t>БУКВИ </a:t>
            </a:r>
            <a:r>
              <a:rPr lang="uk-UA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І</a:t>
            </a:r>
            <a:endParaRPr lang="ru-RU" sz="4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692696"/>
            <a:ext cx="7498080" cy="4896544"/>
          </a:xfrm>
        </p:spPr>
        <p:txBody>
          <a:bodyPr>
            <a:noAutofit/>
          </a:bodyPr>
          <a:lstStyle/>
          <a:p>
            <a:pPr algn="ctr"/>
            <a:r>
              <a:rPr lang="uk-UA" sz="4000" dirty="0" smtClean="0"/>
              <a:t>ЖОВТОШКІРИЙ, ЗАПАШНИЙ, </a:t>
            </a:r>
            <a:br>
              <a:rPr lang="uk-UA" sz="4000" dirty="0" smtClean="0"/>
            </a:br>
            <a:r>
              <a:rPr lang="uk-UA" sz="4000" dirty="0" smtClean="0"/>
              <a:t>ТА НЕ В РОТИКУ ВІН,</a:t>
            </a:r>
            <a:br>
              <a:rPr lang="uk-UA" sz="4000" dirty="0" smtClean="0"/>
            </a:br>
            <a:r>
              <a:rPr lang="uk-UA" sz="4000" dirty="0" smtClean="0"/>
              <a:t>ДЛЯ ДІТЕЙ УЛЮБЛЕНИЙ</a:t>
            </a:r>
            <a:br>
              <a:rPr lang="uk-UA" sz="4000" dirty="0" smtClean="0"/>
            </a:br>
            <a:r>
              <a:rPr lang="uk-UA" sz="4000" dirty="0" smtClean="0"/>
              <a:t>ЩО ЦЕ… 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000" dirty="0" smtClean="0"/>
              <a:t>АПЕЛЬСИН</a:t>
            </a:r>
            <a:endParaRPr lang="ru-RU" sz="4000" dirty="0"/>
          </a:p>
        </p:txBody>
      </p:sp>
      <p:pic>
        <p:nvPicPr>
          <p:cNvPr id="1026" name="Picture 2" descr="C:\Documents and Settings\Администратор\Мои документы\Downloads\images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9" y="1700808"/>
            <a:ext cx="4656974" cy="4317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692696"/>
            <a:ext cx="7498080" cy="5040560"/>
          </a:xfrm>
        </p:spPr>
        <p:txBody>
          <a:bodyPr>
            <a:normAutofit/>
          </a:bodyPr>
          <a:lstStyle/>
          <a:p>
            <a:pPr algn="ctr"/>
            <a:r>
              <a:rPr lang="uk-UA" sz="4000" dirty="0" smtClean="0"/>
              <a:t>ОСЬ ВОНА ЯКА –</a:t>
            </a:r>
            <a:br>
              <a:rPr lang="uk-UA" sz="4000" dirty="0" smtClean="0"/>
            </a:br>
            <a:r>
              <a:rPr lang="uk-UA" sz="4000" dirty="0" smtClean="0"/>
              <a:t>РОЗБІЙНИЦЯ МОРСЬКА!</a:t>
            </a:r>
            <a:br>
              <a:rPr lang="uk-UA" sz="4000" dirty="0" smtClean="0"/>
            </a:br>
            <a:r>
              <a:rPr lang="uk-UA" sz="4000" dirty="0" smtClean="0"/>
              <a:t>ВСІХ БИ ПРОКОВТНУЛА</a:t>
            </a:r>
            <a:br>
              <a:rPr lang="uk-UA" sz="4000" dirty="0" smtClean="0"/>
            </a:br>
            <a:r>
              <a:rPr lang="uk-UA" sz="4000" dirty="0" smtClean="0"/>
              <a:t>ЗАЖЕРЛИВА…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000" dirty="0" smtClean="0"/>
              <a:t>АКУЛА</a:t>
            </a:r>
            <a:endParaRPr lang="ru-RU" sz="4000" dirty="0"/>
          </a:p>
        </p:txBody>
      </p:sp>
      <p:pic>
        <p:nvPicPr>
          <p:cNvPr id="2050" name="Picture 2" descr="C:\Documents and Settings\Администратор\Мои документы\Downloads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700807"/>
            <a:ext cx="4632275" cy="4632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4"/>
            <a:ext cx="6400800" cy="3781003"/>
          </a:xfrm>
        </p:spPr>
        <p:txBody>
          <a:bodyPr>
            <a:noAutofit/>
          </a:bodyPr>
          <a:lstStyle/>
          <a:p>
            <a:pPr algn="ctr"/>
            <a:r>
              <a:rPr lang="uk-UA" sz="6000" dirty="0" smtClean="0"/>
              <a:t>БА    </a:t>
            </a:r>
            <a:r>
              <a:rPr lang="uk-UA" sz="6000" dirty="0" err="1" smtClean="0"/>
              <a:t>ДА</a:t>
            </a:r>
            <a:r>
              <a:rPr lang="uk-UA" sz="6000" dirty="0" smtClean="0"/>
              <a:t>      ГО </a:t>
            </a:r>
            <a:br>
              <a:rPr lang="uk-UA" sz="6000" dirty="0" smtClean="0"/>
            </a:br>
            <a:r>
              <a:rPr lang="uk-UA" sz="6000" dirty="0" smtClean="0"/>
              <a:t/>
            </a:r>
            <a:br>
              <a:rPr lang="uk-UA" sz="6000" dirty="0" smtClean="0"/>
            </a:br>
            <a:r>
              <a:rPr lang="uk-UA" sz="6000" dirty="0" smtClean="0"/>
              <a:t>    ДУ      ВА       БО</a:t>
            </a:r>
            <a:br>
              <a:rPr lang="uk-UA" sz="6000" dirty="0" smtClean="0"/>
            </a:br>
            <a:r>
              <a:rPr lang="uk-UA" sz="6000" dirty="0" smtClean="0"/>
              <a:t/>
            </a:r>
            <a:br>
              <a:rPr lang="uk-UA" sz="6000" dirty="0" smtClean="0"/>
            </a:br>
            <a:r>
              <a:rPr lang="uk-UA" sz="6000" dirty="0" smtClean="0"/>
              <a:t>    ГА       БЕ      ДО </a:t>
            </a:r>
            <a:br>
              <a:rPr lang="uk-UA" sz="6000" dirty="0" smtClean="0"/>
            </a:br>
            <a:r>
              <a:rPr lang="uk-UA" sz="6000" dirty="0" smtClean="0"/>
              <a:t/>
            </a:r>
            <a:br>
              <a:rPr lang="uk-UA" sz="6000" dirty="0" smtClean="0"/>
            </a:br>
            <a:r>
              <a:rPr lang="uk-UA" sz="6000" dirty="0" smtClean="0"/>
              <a:t>    ГУ</a:t>
            </a:r>
            <a:br>
              <a:rPr lang="uk-UA" sz="6000" dirty="0" smtClean="0"/>
            </a:br>
            <a:endParaRPr lang="ru-RU" sz="6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548680"/>
            <a:ext cx="6400800" cy="936104"/>
          </a:xfrm>
        </p:spPr>
        <p:txBody>
          <a:bodyPr>
            <a:normAutofit/>
          </a:bodyPr>
          <a:lstStyle/>
          <a:p>
            <a:pPr algn="ctr"/>
            <a:r>
              <a:rPr lang="uk-UA" sz="2800" dirty="0" smtClean="0"/>
              <a:t>ВІДШУКАЙТЕ  БУКВУ </a:t>
            </a:r>
            <a:r>
              <a:rPr lang="uk-UA" sz="4400" b="1" dirty="0" smtClean="0">
                <a:solidFill>
                  <a:srgbClr val="FF0000"/>
                </a:solidFill>
              </a:rPr>
              <a:t>А </a:t>
            </a:r>
            <a:r>
              <a:rPr lang="uk-UA" sz="2800" b="1" dirty="0" smtClean="0"/>
              <a:t> </a:t>
            </a:r>
            <a:r>
              <a:rPr lang="uk-UA" sz="2800" dirty="0" smtClean="0"/>
              <a:t>У СКЛАДАХ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0" y="404664"/>
            <a:ext cx="7498080" cy="1368152"/>
          </a:xfrm>
        </p:spPr>
        <p:txBody>
          <a:bodyPr>
            <a:noAutofit/>
          </a:bodyPr>
          <a:lstStyle/>
          <a:p>
            <a:pPr algn="ctr"/>
            <a:r>
              <a:rPr lang="uk-UA" sz="2000" b="1" dirty="0" smtClean="0"/>
              <a:t>СОНЕЧКО КРУГЛЕНЬКЕ –</a:t>
            </a:r>
            <a:br>
              <a:rPr lang="uk-UA" sz="2000" b="1" dirty="0" smtClean="0"/>
            </a:br>
            <a:r>
              <a:rPr lang="uk-UA" sz="2000" b="1" dirty="0" smtClean="0"/>
              <a:t>ЯК БУБЛИК, КОЛЕСО</a:t>
            </a:r>
            <a:br>
              <a:rPr lang="uk-UA" sz="2000" b="1" dirty="0" smtClean="0"/>
            </a:br>
            <a:r>
              <a:rPr lang="uk-UA" sz="2000" b="1" dirty="0" smtClean="0"/>
              <a:t>ТОЧНІСІНЬКО ТАКЕ Ж ВОНО</a:t>
            </a:r>
            <a:br>
              <a:rPr lang="uk-UA" sz="2000" b="1" dirty="0" smtClean="0"/>
            </a:br>
            <a:r>
              <a:rPr lang="uk-UA" sz="2000" b="1" dirty="0" smtClean="0"/>
              <a:t>ЯК НАША </a:t>
            </a:r>
            <a:r>
              <a:rPr lang="uk-UA" sz="2000" b="1" dirty="0" smtClean="0">
                <a:solidFill>
                  <a:srgbClr val="0070C0"/>
                </a:solidFill>
              </a:rPr>
              <a:t>БУКВА </a:t>
            </a:r>
            <a:r>
              <a:rPr lang="uk-UA" sz="2800" b="1" dirty="0" smtClean="0">
                <a:solidFill>
                  <a:srgbClr val="0070C0"/>
                </a:solidFill>
              </a:rPr>
              <a:t>О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C:\Documents and Settings\Администратор\Мои документы\Downloads\hqdefault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133600"/>
            <a:ext cx="5059015" cy="439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476672"/>
            <a:ext cx="7498080" cy="4896544"/>
          </a:xfrm>
        </p:spPr>
        <p:txBody>
          <a:bodyPr>
            <a:normAutofit/>
          </a:bodyPr>
          <a:lstStyle/>
          <a:p>
            <a:pPr algn="ctr"/>
            <a:r>
              <a:rPr lang="uk-UA" sz="4000" dirty="0" smtClean="0"/>
              <a:t>У КОРОБЦІ СПОЧИВАЮТЬ</a:t>
            </a:r>
            <a:br>
              <a:rPr lang="uk-UA" sz="4000" dirty="0" smtClean="0"/>
            </a:br>
            <a:r>
              <a:rPr lang="uk-UA" sz="4000" dirty="0" smtClean="0"/>
              <a:t>СПРИТНІ ХЛОПЦІ МОЛОДЦІ</a:t>
            </a:r>
            <a:br>
              <a:rPr lang="uk-UA" sz="4000" dirty="0" smtClean="0"/>
            </a:br>
            <a:r>
              <a:rPr lang="uk-UA" sz="4000" dirty="0" smtClean="0"/>
              <a:t>УБРАННЯ БАРВИСТЕ МАЮТЬ</a:t>
            </a:r>
            <a:br>
              <a:rPr lang="uk-UA" sz="4000" dirty="0" smtClean="0"/>
            </a:br>
            <a:r>
              <a:rPr lang="uk-UA" sz="4000" dirty="0" smtClean="0"/>
              <a:t>І ЗАГОСТРЕНІ КІНЦІ.</a:t>
            </a:r>
            <a:br>
              <a:rPr lang="uk-UA" sz="4000" dirty="0" smtClean="0"/>
            </a:br>
            <a:r>
              <a:rPr lang="uk-UA" sz="4000" dirty="0" smtClean="0"/>
              <a:t>НА ПАПЕРІ СЛІД ЛИШАЮТЬ,</a:t>
            </a:r>
            <a:br>
              <a:rPr lang="uk-UA" sz="4000" dirty="0" smtClean="0"/>
            </a:br>
            <a:r>
              <a:rPr lang="uk-UA" sz="4000" dirty="0" smtClean="0"/>
              <a:t>А ЗОВУТЬСЯ…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149</TotalTime>
  <Words>205</Words>
  <Application>Microsoft Office PowerPoint</Application>
  <PresentationFormat>Экран (4:3)</PresentationFormat>
  <Paragraphs>42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Солнцестояние</vt:lpstr>
      <vt:lpstr>ВЕСЕЛА  АБЕТКА</vt:lpstr>
      <vt:lpstr>СТАЛИ БУКВИ У РЯДОК  І ПОБІГЛИ В ДИТСАДОК. ХТО У НИХ ЗА ВАТАЖКА?  НУ ЗВИЧАЙНО, БУКВА А</vt:lpstr>
      <vt:lpstr>ЖОВТОШКІРИЙ, ЗАПАШНИЙ,  ТА НЕ В РОТИКУ ВІН, ДЛЯ ДІТЕЙ УЛЮБЛЕНИЙ ЩО ЦЕ… </vt:lpstr>
      <vt:lpstr>АПЕЛЬСИН</vt:lpstr>
      <vt:lpstr>ОСЬ ВОНА ЯКА – РОЗБІЙНИЦЯ МОРСЬКА! ВСІХ БИ ПРОКОВТНУЛА ЗАЖЕРЛИВА…</vt:lpstr>
      <vt:lpstr>АКУЛА</vt:lpstr>
      <vt:lpstr>БА    ДА      ГО       ДУ      ВА       БО      ГА       БЕ      ДО       ГУ </vt:lpstr>
      <vt:lpstr>СОНЕЧКО КРУГЛЕНЬКЕ – ЯК БУБЛИК, КОЛЕСО ТОЧНІСІНЬКО ТАКЕ Ж ВОНО ЯК НАША БУКВА О</vt:lpstr>
      <vt:lpstr>У КОРОБЦІ СПОЧИВАЮТЬ СПРИТНІ ХЛОПЦІ МОЛОДЦІ УБРАННЯ БАРВИСТЕ МАЮТЬ І ЗАГОСТРЕНІ КІНЦІ. НА ПАПЕРІ СЛІД ЛИШАЮТЬ, А ЗОВУТЬСЯ…</vt:lpstr>
      <vt:lpstr>ОЛІВЦІ</vt:lpstr>
      <vt:lpstr>СОБАЧКА         ЯБЛУКО  ДЕРЕВО     ПОМІДОР  КОМАР      АВТОМОБІЛЬ  РАДІО       КНИЖКА </vt:lpstr>
      <vt:lpstr>СКАЖИ ГОРОБЧИКУ, ЧОМУ ТИ ТАК БОЇШСЯ БУКВИ У? - ТОБІ ЗІЗНАЮСЯ Я ТАТКУ: ЦЯ БУКВА СХОЖА НА РОГАТКУ.</vt:lpstr>
      <vt:lpstr>ХОЧ ЗУБІВ БАГАТО МАЮ, ТА НІКОГО НЕ КУСАЮ. САМА СВИНЯМ ТА КОРОВАМ Я НА ЗУБИ ПОПАДАЮ.</vt:lpstr>
      <vt:lpstr>КУКУРУДЗА</vt:lpstr>
      <vt:lpstr>НАЗВІТЬ КОЛІР СКЛАДУ З БУКВОЮ У  БА   ВУ   ДУ   ВА   БЕ     БУ   ВЕ   ВО   ДЕ   БО     ГУ   ГА</vt:lpstr>
      <vt:lpstr>“Е-Е! – СКАЗАЛА БУКВА Е, - ЗВІР МЕНЕ НЕ ЗДОЖЕНЕ!” І МАХНУВШИ НАМ РУКОЮ, Е – ЗРОБИЛАСЯ ЛУНОЮ.” (Г. Чубач)</vt:lpstr>
      <vt:lpstr>ДУЖЕ ЛЮБЛЯТЬ ВСІ ДІТИ ЙОГО, БО СМАЧНЕ І СОЛОДКЕ ВОНО. У РОТИКУ ТАНЕ САМО. ЗДОГАДАЛИСЬ? ЦЕ…</vt:lpstr>
      <vt:lpstr>ЕСКІМО</vt:lpstr>
      <vt:lpstr>ВІДШУКАЙТЕ У СЛОВАХ БУКВУ Е ВІКОНЦЕ        ВИДЕЛКА  ПТАШЕНЯ       СОНЕЧКО  ДЕРЕВЦЕ         ПОЛЕ    ВАРЕНИКИ       ВЕСНА</vt:lpstr>
      <vt:lpstr>И – ВЕЛИКОЇ НЕМАЄ, И – СЛОВА НЕ ПОЧИНАЄ; ВИПЛИВ КИТ НА СЕРЕДИНУ, ХВИЛЯМ КИТ ПІДСТАВИВ СПИНУ. (О. Кононенко)</vt:lpstr>
      <vt:lpstr>ЛИШЕ НЕ НА ПОЧАТКУ СЛОВА, ЗДОГАДАЛИСЬ БУКВА… И ДУЖЕ СМАЧНО З ЧАЄМ ЇСТИ РУМ`ЯНЕНЬКІ…</vt:lpstr>
      <vt:lpstr>ПИРІЖКИ</vt:lpstr>
      <vt:lpstr>ПОРАХУЙТЕ, СКІЛЬКИ СКЛАДІВ ІЗ БУКВОЮ И:  БИ   ГИ   ДА   ГО     ЖЕ   ДИ      ВА   ВЕ     ДУ   ВИ</vt:lpstr>
      <vt:lpstr>- ЕЙ, СТОВПЧИКУ! - Я НЕ СТОВПЧИК… - ЕЙ, ХЛОПЧИКУ! - Я НЕ ХЛОПЧИК… - ХТО Ж ТИ? - БУКВА І! - ЩО В ТЕБЕ НА ГОЛОВІ –  -ШАПКА? - НІ…КРАПКА. (І. Січовик)</vt:lpstr>
      <vt:lpstr>НАЗОВИ МЕНЕ ШВИДЕНЬКО, ТА ГЛЯДИ – НЕ ПОМИЛИСЬ! РАДО МНОЮ ТИ СМАКУЄШ, МІЙ МАЛЕСЕНЬКИЙ ЛАСУН, МНОЮ ДРУЗІВ ПОЧАСТУЄШ ЗДОГАДАВСЯ? Я… (Г. Чубач) </vt:lpstr>
      <vt:lpstr>ІЗЮМ</vt:lpstr>
      <vt:lpstr>ЗАВДАННЯ: ДОПОМОЖЕМО ВЕДМЕДИКУ ПРОЧИТАТИ ВЕЛИКІ БУКВИ  У СЛОВАХ ТА ПОРАХУЙТЕ ЇХ СКІЛЬКИ У КОЖНОМУ СЛОВІ –   СЛОНИК    ОКУЛЯРИ   МАГАЗИН    ІРИСИ   МЕЛОДІЯ   ІНДИК   ВЕЛОСИПЕД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ВЕСЕЛА АБЕТКА</dc:title>
  <cp:lastModifiedBy>Пользователь</cp:lastModifiedBy>
  <cp:revision>18</cp:revision>
  <dcterms:modified xsi:type="dcterms:W3CDTF">2022-08-22T09:52:57Z</dcterms:modified>
</cp:coreProperties>
</file>