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58" r:id="rId6"/>
    <p:sldId id="262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vseosvita.ua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дминистратор\Мои документы\Downloads\depositphotos_29839117-stock-illustration-school-childrens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9208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700808"/>
            <a:ext cx="7406640" cy="1656184"/>
          </a:xfrm>
        </p:spPr>
        <p:txBody>
          <a:bodyPr>
            <a:normAutofit/>
          </a:bodyPr>
          <a:lstStyle/>
          <a:p>
            <a:pPr algn="ctr"/>
            <a:r>
              <a:rPr lang="uk-UA" sz="1600" dirty="0" smtClean="0">
                <a:solidFill>
                  <a:srgbClr val="00B050"/>
                </a:solidFill>
              </a:rPr>
              <a:t>ДОШКІЛЬНИЙ НАВЧАЛЬНИЙ ЗАКЛАД (ЯСЛА-САДОК)</a:t>
            </a:r>
            <a:br>
              <a:rPr lang="uk-UA" sz="1600" dirty="0" smtClean="0">
                <a:solidFill>
                  <a:srgbClr val="00B050"/>
                </a:solidFill>
              </a:rPr>
            </a:br>
            <a:r>
              <a:rPr lang="uk-UA" sz="1600" dirty="0" smtClean="0">
                <a:solidFill>
                  <a:srgbClr val="00B050"/>
                </a:solidFill>
              </a:rPr>
              <a:t> КОМБІНОВАНОГО ТИПУ №26</a:t>
            </a:r>
            <a:r>
              <a:rPr lang="uk-UA" sz="2000" dirty="0" smtClean="0">
                <a:solidFill>
                  <a:srgbClr val="00B050"/>
                </a:solidFill>
              </a:rPr>
              <a:t/>
            </a:r>
            <a:br>
              <a:rPr lang="uk-UA" sz="2000" dirty="0" smtClean="0">
                <a:solidFill>
                  <a:srgbClr val="00B050"/>
                </a:solidFill>
              </a:rPr>
            </a:br>
            <a:r>
              <a:rPr lang="uk-UA" sz="2400" dirty="0" smtClean="0">
                <a:solidFill>
                  <a:srgbClr val="00B050"/>
                </a:solidFill>
              </a:rPr>
              <a:t>РОЗВИВАЛЬНЕ ЧИТАННЯ ЗА МЕТОДИКОЮ Л.ШЕЛЕСТОВОЇ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77072"/>
            <a:ext cx="7406640" cy="12961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З ДОСВІДУ РОБОТИ </a:t>
            </a: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БЕЗКРОВНОЇ Л.М., ВИХОВАТЕЛЯ </a:t>
            </a:r>
          </a:p>
          <a:p>
            <a:pPr algn="ctr"/>
            <a:endParaRPr lang="uk-UA" sz="1400" b="1" dirty="0" smtClean="0">
              <a:solidFill>
                <a:srgbClr val="C00000"/>
              </a:solidFill>
            </a:endParaRPr>
          </a:p>
          <a:p>
            <a:pPr algn="ctr"/>
            <a:endParaRPr lang="uk-UA" sz="14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ЛЮТИЙ 2020 РІК</a:t>
            </a:r>
            <a:endParaRPr lang="ru-RU" sz="1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98378"/>
          </a:xfrm>
        </p:spPr>
        <p:txBody>
          <a:bodyPr>
            <a:normAutofit/>
          </a:bodyPr>
          <a:lstStyle/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МЕТА: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- створення необхідних умов для проведення роботи з навчання читання за авторською методикою Л.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Шелестової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“Розвивальне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читання”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- розвиток логічного мислення та інтелектуальних здібностей дітей у процесі навчання читання та виконання інтелектуальних завдань, ігор, вправ;</a:t>
            </a:r>
            <a:b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- сприяння об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`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єднанню дітей у колектив у процесі спільної мовленнєвої діяльності;</a:t>
            </a:r>
            <a:b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- розвиток мовленнєво-творчих здібностей.</a:t>
            </a:r>
            <a:b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ЗАВДАННЯ: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придбати методичну літературу з навчання дошкільників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швидкочитанню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b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- доповнити предметно – розвивальне середовище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“Весела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абетка”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(м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`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які букви);</a:t>
            </a:r>
            <a:b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- запропонувати батькам </a:t>
            </a:r>
            <a:r>
              <a:rPr lang="uk-UA" sz="1600" dirty="0" err="1" smtClean="0">
                <a:solidFill>
                  <a:schemeClr val="accent2">
                    <a:lumMod val="75000"/>
                  </a:schemeClr>
                </a:solidFill>
              </a:rPr>
              <a:t>пам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`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ятки, рекомендації, чек – листи.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E:\фото читання\DSCN2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645024"/>
            <a:ext cx="3086100" cy="231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75856" y="6021288"/>
            <a:ext cx="3504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“Відшукай</a:t>
            </a:r>
            <a:r>
              <a:rPr lang="uk-UA" sz="1400" dirty="0" smtClean="0"/>
              <a:t> букву в </a:t>
            </a:r>
            <a:r>
              <a:rPr lang="uk-UA" sz="1400" dirty="0" err="1" smtClean="0"/>
              <a:t>словах”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9817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              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Відповідно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вимог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Базового компоненту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дошкільно</a:t>
            </a:r>
            <a:r>
              <a:rPr lang="uk-UA" sz="1400" b="1" dirty="0" smtClean="0">
                <a:solidFill>
                  <a:schemeClr val="accent2">
                    <a:lumMod val="75000"/>
                  </a:schemeClr>
                </a:solidFill>
              </a:rPr>
              <a:t>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освіти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важливою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умовою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ефективності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дошкільного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виховання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єдність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виховного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процесу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з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розвитком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дитини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що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полягає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орієнтації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особистість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на її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вікові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індивідуальні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особливості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Мовленнєвий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розвиток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дитини є одним із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важливих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чинників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становлення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особистості в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дошкільному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дитинстві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Рівень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розвитку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мовлення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визначає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рівень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сформованості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соціальних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і пізнавальних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досягнень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малюка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, його потреб та інтересів,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знань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умінь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1400" b="1" dirty="0" err="1" smtClean="0">
                <a:solidFill>
                  <a:schemeClr val="accent2">
                    <a:lumMod val="75000"/>
                  </a:schemeClr>
                </a:solidFill>
              </a:rPr>
              <a:t>навичок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400" dirty="0"/>
          </a:p>
        </p:txBody>
      </p:sp>
      <p:pic>
        <p:nvPicPr>
          <p:cNvPr id="4" name="Picture 2" descr="E:\фото читання\IMG_20200204_1021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2469025" cy="185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фото читання\DSCN2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72816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E:\фото читання\DSCN2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365104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71600" y="3789040"/>
            <a:ext cx="386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Дидактична гра </a:t>
            </a:r>
            <a:r>
              <a:rPr lang="uk-UA" sz="1400" dirty="0" err="1" smtClean="0"/>
              <a:t>“Допоможи</a:t>
            </a:r>
            <a:r>
              <a:rPr lang="uk-UA" sz="1400" dirty="0" smtClean="0"/>
              <a:t> Зайчику  </a:t>
            </a:r>
          </a:p>
          <a:p>
            <a:pPr algn="ctr"/>
            <a:r>
              <a:rPr lang="uk-UA" sz="1400" dirty="0" smtClean="0"/>
              <a:t>відшукати  </a:t>
            </a:r>
            <a:r>
              <a:rPr lang="uk-UA" sz="1400" dirty="0" err="1" smtClean="0"/>
              <a:t>букву”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24128" y="3789040"/>
            <a:ext cx="250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/>
              <a:t>Відкритий показ</a:t>
            </a:r>
          </a:p>
          <a:p>
            <a:pPr algn="ctr"/>
            <a:r>
              <a:rPr lang="uk-UA" sz="1400" dirty="0" smtClean="0"/>
              <a:t> </a:t>
            </a:r>
            <a:r>
              <a:rPr lang="uk-UA" sz="1400" dirty="0" err="1" smtClean="0"/>
              <a:t>“Перші</a:t>
            </a:r>
            <a:r>
              <a:rPr lang="uk-UA" sz="1400" dirty="0" smtClean="0"/>
              <a:t> сходинки до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6381328"/>
            <a:ext cx="2652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Викладання букви “О “з насіння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Працюючи за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цією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методикою,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ставл</a:t>
            </a:r>
            <a:r>
              <a:rPr lang="uk-UA" sz="1800" b="1" dirty="0" smtClean="0">
                <a:solidFill>
                  <a:schemeClr val="accent2">
                    <a:lumMod val="75000"/>
                  </a:schemeClr>
                </a:solidFill>
              </a:rPr>
              <a:t>ю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за мету: викликати у дітей інтерес до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читання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, використовуючи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розвивальні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завдання,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вправи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ігрові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ситуації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ознайомити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їх із буквами; навчити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чигати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склади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та слова;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розширити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уявлення про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навколишній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світ, використовуючи різний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покидьковий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матеріал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800" dirty="0"/>
          </a:p>
        </p:txBody>
      </p:sp>
      <p:pic>
        <p:nvPicPr>
          <p:cNvPr id="6" name="Picture 2" descr="E:\фото читання\DSCN28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E:\фото читання\DSCN2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313451" cy="173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E:\фото читання\DSCN2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077072"/>
            <a:ext cx="2160240" cy="1620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60757" y="3356992"/>
            <a:ext cx="1743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/>
              <a:t>Гра </a:t>
            </a:r>
            <a:r>
              <a:rPr lang="uk-UA" sz="1400" dirty="0" err="1" smtClean="0"/>
              <a:t>“Веселі</a:t>
            </a:r>
            <a:r>
              <a:rPr lang="uk-UA" sz="1400" dirty="0" smtClean="0"/>
              <a:t> </a:t>
            </a:r>
            <a:r>
              <a:rPr lang="uk-UA" sz="1400" dirty="0" err="1" smtClean="0"/>
              <a:t>лимони”</a:t>
            </a:r>
            <a:endParaRPr lang="uk-UA" sz="1400" dirty="0" smtClean="0"/>
          </a:p>
          <a:p>
            <a:pPr algn="ctr"/>
            <a:r>
              <a:rPr lang="uk-UA" sz="1400" dirty="0" smtClean="0"/>
              <a:t>читання букви 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3429000"/>
            <a:ext cx="2412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/>
              <a:t>Гра </a:t>
            </a:r>
            <a:r>
              <a:rPr lang="uk-UA" sz="1400" dirty="0" err="1" smtClean="0"/>
              <a:t>“Читаємо</a:t>
            </a:r>
            <a:r>
              <a:rPr lang="uk-UA" sz="1400" dirty="0" smtClean="0"/>
              <a:t> для </a:t>
            </a:r>
            <a:r>
              <a:rPr lang="uk-UA" sz="1400" dirty="0" err="1" smtClean="0"/>
              <a:t>метеликів”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5877272"/>
            <a:ext cx="1875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/>
              <a:t>Вивчення нової букви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980728"/>
            <a:ext cx="6400800" cy="518457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uk-UA" sz="1600" dirty="0" smtClean="0">
                <a:solidFill>
                  <a:srgbClr val="FF0000"/>
                </a:solidFill>
              </a:rPr>
              <a:t>2018-2019 </a:t>
            </a:r>
            <a:r>
              <a:rPr lang="uk-UA" sz="1100" dirty="0" smtClean="0">
                <a:solidFill>
                  <a:srgbClr val="FF0000"/>
                </a:solidFill>
              </a:rPr>
              <a:t>н .р.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Практикум з вихователями. «Інтеграція змісту дошкільної освіти»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Консультація для вихователів. «Інтеграція змісту дошкільної освіти»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uk-UA" sz="1600" dirty="0" smtClean="0">
                <a:solidFill>
                  <a:srgbClr val="FF0000"/>
                </a:solidFill>
              </a:rPr>
              <a:t>2019-2020 </a:t>
            </a:r>
            <a:r>
              <a:rPr lang="uk-UA" sz="1100" dirty="0" smtClean="0">
                <a:solidFill>
                  <a:srgbClr val="FF0000"/>
                </a:solidFill>
              </a:rPr>
              <a:t>н. р.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Свято для дітей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> старшого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 дошкільного віку «День Знань».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Вісник педагога. «Художнє слово, як засіб стимулювання мовленнєвої активності». Практикум.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Відкритий показ. «Перші сходинки до читання» за методикою Л.</a:t>
            </a:r>
            <a:r>
              <a:rPr lang="uk-UA" sz="1600" b="0" dirty="0" err="1" smtClean="0">
                <a:solidFill>
                  <a:schemeClr val="accent2">
                    <a:lumMod val="75000"/>
                  </a:schemeClr>
                </a:solidFill>
              </a:rPr>
              <a:t>Шелестової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».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День відкритих дверей. «Навчально-розвивальна діяльність з пріоритетом: математика, логіка»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Презентація досвіду «Розвивальне читання за методикою Л. </a:t>
            </a:r>
            <a:r>
              <a:rPr lang="uk-UA" sz="1600" b="0" dirty="0" err="1" smtClean="0">
                <a:solidFill>
                  <a:schemeClr val="accent2">
                    <a:lumMod val="75000"/>
                  </a:schemeClr>
                </a:solidFill>
              </a:rPr>
              <a:t>Шелестової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Педагогічна рада. «Сучасний погляд. Організація трудової діяльності».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uk-UA" sz="1600" dirty="0" smtClean="0">
                <a:solidFill>
                  <a:srgbClr val="FF0000"/>
                </a:solidFill>
              </a:rPr>
              <a:t>2020 – 2021 </a:t>
            </a:r>
            <a:r>
              <a:rPr lang="uk-UA" sz="1100" dirty="0" smtClean="0">
                <a:solidFill>
                  <a:srgbClr val="FF0000"/>
                </a:solidFill>
              </a:rPr>
              <a:t>н. р.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Вісник педагога. «Розвивальний ефект раннього читання». Консультація для вихователів.</a:t>
            </a: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600" b="0" dirty="0" smtClean="0">
                <a:solidFill>
                  <a:schemeClr val="accent2">
                    <a:lumMod val="75000"/>
                  </a:schemeClr>
                </a:solidFill>
              </a:rPr>
              <a:t>Відкритий показ. Заняття на тему: «Диво – деревце. Ознайомлення з буквою І»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uk-UA" sz="1400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260648"/>
            <a:ext cx="6400800" cy="50405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ФОРМИ РЕАЛІЗАЦІЇ МЕТОДИЧНОГО ПИТАННЯ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Ігрові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ситуації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загадковість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сюжету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спонукають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дитину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дії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вселяють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оптимізм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позитивні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емоції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впевненість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1600" dirty="0"/>
          </a:p>
        </p:txBody>
      </p:sp>
      <p:pic>
        <p:nvPicPr>
          <p:cNvPr id="4" name="Picture 3" descr="E:\фото читання\IMG_20200204_102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E:\фото читання\IMG_20200204_104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44824"/>
            <a:ext cx="2208245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:\фото читання - вересень 20 р\IMG_20210318_095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H:\фото читання\IMG_20200204_104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77072"/>
            <a:ext cx="2376263" cy="178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23928" y="2060848"/>
            <a:ext cx="15306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/>
              <a:t>Відкритий показ </a:t>
            </a:r>
          </a:p>
          <a:p>
            <a:r>
              <a:rPr lang="uk-UA" sz="1400" dirty="0" err="1" smtClean="0"/>
              <a:t>“Перші</a:t>
            </a:r>
            <a:r>
              <a:rPr lang="uk-UA" sz="1400" dirty="0" smtClean="0"/>
              <a:t> сходинки </a:t>
            </a:r>
          </a:p>
          <a:p>
            <a:r>
              <a:rPr lang="uk-UA" sz="1400" dirty="0" smtClean="0"/>
              <a:t>до </a:t>
            </a:r>
            <a:r>
              <a:rPr lang="uk-UA" sz="1400" dirty="0" err="1" smtClean="0"/>
              <a:t>читання”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6093296"/>
            <a:ext cx="16687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/>
              <a:t>Гра </a:t>
            </a:r>
            <a:r>
              <a:rPr lang="uk-UA" sz="1400" dirty="0" err="1" smtClean="0"/>
              <a:t>“Знайди</a:t>
            </a:r>
            <a:r>
              <a:rPr lang="uk-UA" sz="1400" dirty="0" smtClean="0"/>
              <a:t> </a:t>
            </a:r>
            <a:r>
              <a:rPr lang="uk-UA" sz="1400" dirty="0" err="1" smtClean="0"/>
              <a:t>букву”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5733256"/>
            <a:ext cx="2843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400" dirty="0" smtClean="0"/>
              <a:t>Відкритий показ </a:t>
            </a:r>
            <a:r>
              <a:rPr lang="uk-UA" sz="1400" dirty="0" err="1" smtClean="0"/>
              <a:t>“Диво</a:t>
            </a:r>
            <a:r>
              <a:rPr lang="uk-UA" sz="1400" dirty="0" smtClean="0"/>
              <a:t> – </a:t>
            </a:r>
            <a:r>
              <a:rPr lang="uk-UA" sz="1400" dirty="0" err="1" smtClean="0"/>
              <a:t>деревце”</a:t>
            </a:r>
            <a:endParaRPr lang="ru-RU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268760"/>
            <a:ext cx="6400800" cy="51125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1400" dirty="0" smtClean="0">
                <a:solidFill>
                  <a:srgbClr val="FF0000"/>
                </a:solidFill>
              </a:rPr>
              <a:t>2021 – 2022 </a:t>
            </a:r>
            <a:r>
              <a:rPr lang="uk-UA" sz="1000" dirty="0" smtClean="0">
                <a:solidFill>
                  <a:srgbClr val="FF0000"/>
                </a:solidFill>
              </a:rPr>
              <a:t>н. р.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400" b="0" dirty="0" smtClean="0">
                <a:solidFill>
                  <a:schemeClr val="accent2">
                    <a:lumMod val="75000"/>
                  </a:schemeClr>
                </a:solidFill>
              </a:rPr>
              <a:t>Педагогічна рада. Педагогічний </a:t>
            </a:r>
            <a:r>
              <a:rPr lang="uk-UA" sz="1400" b="0" dirty="0" err="1" smtClean="0">
                <a:solidFill>
                  <a:schemeClr val="accent2">
                    <a:lumMod val="75000"/>
                  </a:schemeClr>
                </a:solidFill>
              </a:rPr>
              <a:t>месіндж</a:t>
            </a:r>
            <a:r>
              <a:rPr lang="uk-UA" sz="1400" b="0" dirty="0" smtClean="0">
                <a:solidFill>
                  <a:schemeClr val="accent2">
                    <a:lumMod val="75000"/>
                  </a:schemeClr>
                </a:solidFill>
              </a:rPr>
              <a:t> «Щоб порозумітися з дітьми, я практикую…»</a:t>
            </a:r>
            <a:br>
              <a:rPr lang="uk-UA" sz="1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400" b="0" dirty="0" err="1" smtClean="0">
                <a:solidFill>
                  <a:schemeClr val="accent2">
                    <a:lumMod val="75000"/>
                  </a:schemeClr>
                </a:solidFill>
              </a:rPr>
              <a:t>Інформ-кейс</a:t>
            </a:r>
            <a:r>
              <a:rPr lang="uk-UA" sz="1400" b="0" dirty="0" smtClean="0">
                <a:solidFill>
                  <a:schemeClr val="accent2">
                    <a:lumMod val="75000"/>
                  </a:schemeClr>
                </a:solidFill>
              </a:rPr>
              <a:t> «Естафета слів».  Рубрика «Говоримо українською».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400" b="0" dirty="0" smtClean="0">
                <a:solidFill>
                  <a:schemeClr val="accent2">
                    <a:lumMod val="75000"/>
                  </a:schemeClr>
                </a:solidFill>
              </a:rPr>
              <a:t>Консультація для вихователів. «Навчаємо дитину бачити світ у картинах художників»</a:t>
            </a:r>
            <a:r>
              <a:rPr lang="uk-UA" sz="1400" b="0" dirty="0" smtClean="0"/>
              <a:t/>
            </a:r>
            <a:br>
              <a:rPr lang="uk-UA" sz="1400" b="0" dirty="0" smtClean="0"/>
            </a:b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2022-2023  </a:t>
            </a:r>
            <a:r>
              <a:rPr lang="ru-RU" sz="1000" dirty="0" smtClean="0">
                <a:solidFill>
                  <a:srgbClr val="FF0000"/>
                </a:solidFill>
              </a:rPr>
              <a:t>н. р.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400" b="0" dirty="0" smtClean="0">
                <a:solidFill>
                  <a:schemeClr val="accent2">
                    <a:lumMod val="75000"/>
                  </a:schemeClr>
                </a:solidFill>
              </a:rPr>
              <a:t>Практикум для вихователів «</a:t>
            </a:r>
            <a:r>
              <a:rPr lang="uk-UA" sz="1400" b="0" dirty="0" err="1" smtClean="0">
                <a:solidFill>
                  <a:schemeClr val="accent2">
                    <a:lumMod val="75000"/>
                  </a:schemeClr>
                </a:solidFill>
              </a:rPr>
              <a:t>Буквенні</a:t>
            </a:r>
            <a:r>
              <a:rPr lang="uk-UA" sz="1400" b="0" dirty="0" smtClean="0">
                <a:solidFill>
                  <a:schemeClr val="accent2">
                    <a:lumMod val="75000"/>
                  </a:schemeClr>
                </a:solidFill>
              </a:rPr>
              <a:t> фантазії». Мовленнєві ігри, вправи.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400" b="0" dirty="0" smtClean="0">
                <a:solidFill>
                  <a:schemeClr val="accent2">
                    <a:lumMod val="75000"/>
                  </a:schemeClr>
                </a:solidFill>
              </a:rPr>
              <a:t>Становлення екологічного світогляду дошкільника. ЕкоЛогічно-ціннісний аспект та мовлення дитини. Заняття на тему: «Соковите, запашне, наливне – яблучко медове».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uk-UA" sz="1400" b="0" dirty="0" smtClean="0">
                <a:solidFill>
                  <a:schemeClr val="accent2">
                    <a:lumMod val="75000"/>
                  </a:schemeClr>
                </a:solidFill>
              </a:rPr>
              <a:t>Консультація для помічників вихователів. «Навчаємо дитину бачити світ у картинах художників»</a:t>
            </a: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  <a:t>-СЕРІЯ МЕДІАЗАНЯТЬ /В УМОВАХ ВОЄННОГО СТАНУ/</a:t>
            </a:r>
            <a:br>
              <a:rPr lang="ru-RU" sz="1400" b="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b="0" dirty="0" smtClean="0">
                <a:solidFill>
                  <a:schemeClr val="accent2">
                    <a:lumMod val="75000"/>
                  </a:schemeClr>
                </a:solidFill>
              </a:rPr>
              <a:t>HTTPS://WWW.FACEBOOK.COM/GROUPS/469566153599151</a:t>
            </a:r>
            <a:endParaRPr lang="ru-RU" sz="14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88640"/>
            <a:ext cx="6400800" cy="79208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ФОРМИ РЕАЛІЗАЦІЇ МЕТОДИЧНОГО ПИТАННЯ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МОЇ ПУБЛІКАЦІЇ У ФАХОВИХ ВИДАННЯХ, Е/ПЛАТФОРМАХ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idx="1"/>
          </p:nvPr>
        </p:nvGraphicFramePr>
        <p:xfrm>
          <a:off x="251520" y="1052736"/>
          <a:ext cx="5544615" cy="262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3168352"/>
                <a:gridCol w="1152127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ЗМІСТ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МІСЦЕ ПУБЛІКАЦІЇ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ДАТА ПУБЛІКАЦІЇ</a:t>
                      </a:r>
                      <a:endParaRPr lang="ru-RU" sz="14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МЕТОДИЧНІ МАТЕРІАЛИ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http</a:t>
                      </a:r>
                      <a:r>
                        <a:rPr lang="ru-RU" b="0" dirty="0" smtClean="0"/>
                        <a:t>://</a:t>
                      </a:r>
                      <a:r>
                        <a:rPr lang="en-US" b="0" dirty="0" smtClean="0"/>
                        <a:t>dnz26priluki</a:t>
                      </a:r>
                      <a:r>
                        <a:rPr lang="ru-RU" b="0" dirty="0" smtClean="0"/>
                        <a:t>.</a:t>
                      </a:r>
                      <a:r>
                        <a:rPr lang="en-US" b="0" dirty="0" smtClean="0"/>
                        <a:t>ucoz.ua/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ПОСТІЙНО</a:t>
                      </a:r>
                      <a:endParaRPr lang="ru-RU" sz="1400" dirty="0"/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uk-UA" sz="1400" dirty="0" smtClean="0"/>
                        <a:t>МЕТОДИЧНІ МАТЕРІАЛИ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uk-UA" sz="1400" dirty="0" err="1" smtClean="0"/>
                        <a:t>БЛОГ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https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hlinkClick r:id="rId2"/>
                        </a:rPr>
                        <a:t>://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2"/>
                        </a:rPr>
                        <a:t>vseosvita.ua/</a:t>
                      </a:r>
                      <a:endParaRPr lang="uk-UA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uk-UA" dirty="0" smtClean="0"/>
                    </a:p>
                    <a:p>
                      <a:r>
                        <a:rPr lang="en-US" dirty="0" smtClean="0"/>
                        <a:t>https://vseosvita.ua/user/id1582551/blog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/>
                        <a:t>ПОСТІЙНО</a:t>
                      </a:r>
                    </a:p>
                    <a:p>
                      <a:pPr algn="ctr"/>
                      <a:endParaRPr lang="uk-UA" sz="1400" dirty="0" smtClean="0"/>
                    </a:p>
                    <a:p>
                      <a:pPr algn="ctr"/>
                      <a:endParaRPr lang="uk-UA" sz="1400" dirty="0" smtClean="0"/>
                    </a:p>
                    <a:p>
                      <a:pPr algn="ctr"/>
                      <a:r>
                        <a:rPr lang="uk-UA" sz="1400" dirty="0" smtClean="0"/>
                        <a:t>ПОСТІЙНО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933056"/>
            <a:ext cx="4419600" cy="1629544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Дидактична гра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“Будиночок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 smtClean="0">
                <a:solidFill>
                  <a:schemeClr val="tx1"/>
                </a:solidFill>
              </a:rPr>
              <a:t>Букв”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3" descr="E:\фото читання\DSCN2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933056"/>
            <a:ext cx="2088232" cy="1566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02048" cy="4162474"/>
          </a:xfrm>
        </p:spPr>
        <p:txBody>
          <a:bodyPr>
            <a:normAutofit fontScale="90000"/>
          </a:bodyPr>
          <a:lstStyle/>
          <a:p>
            <a:r>
              <a:rPr lang="uk-UA" sz="1600" b="1" i="1" dirty="0" smtClean="0">
                <a:solidFill>
                  <a:srgbClr val="FF0000"/>
                </a:solidFill>
              </a:rPr>
              <a:t>МОЄ ПЕДАГОГІЧНЕ ЕСЕ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Тисячі професій народжуються і вмирають. Та серед вічних професій виховательська справа посідає особливе місце -  вона початок усіх інших. Головне призначення педагога – навчити маленьку людину  бути Людиною.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Кожен з нас проходить через чарівний, чудовий, казковий світ дитинства. І дуже важливо, хто поведе нас дивними стежками до пізнання світу. Адже у кожної дорослої людини була і залишиться в пам`яті перша вихователька,</a:t>
            </a:r>
            <a:r>
              <a:rPr lang="uk-UA" sz="1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яка назавжди залишила свою частку в нас, дітях, вклавши в наші душі найбільші скарби – душевність, людяність</a:t>
            </a:r>
            <a:r>
              <a:rPr lang="uk-UA" sz="1600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порядність.</a:t>
            </a:r>
            <a:r>
              <a:rPr lang="uk-UA" sz="1600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Педагогічна діяльність – це нелегка праця і обрати шлях вихователя не кожен наважиться. Головним помічником та порадником мені слугує любов до дітей. Саме тому, відношення до професії з роками не зникає, а тільки стає мудрішим та глибшим. Скільки віддано справі за ці роки,  а скільки, ще треба віддати…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В пам’яті згадуються слова В.О. Сухомлинського «Любити можна те, чому уже віддав частину душі». Я люблю своїх вихованців, я відчуваю їх довіру до мене, надію на мої поради та підтримку. Я задоволена їхньою цікавістю, подивом,  адже розумію – від мене залежить, якими вони виростуть.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chemeClr val="accent2">
                    <a:lumMod val="75000"/>
                  </a:schemeClr>
                </a:solidFill>
              </a:rPr>
              <a:t> Намагаючись достукатися до серця кожної дитини, відчуваю свою відповідальність за її майбутнє. А головне своє завдання вбачаю в тому, щоб допомогти кожній дитині повірити в себе, в свої сили та свої можливості.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Picture 3" descr="E:\фото читання\DSCN2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653136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135</TotalTime>
  <Words>254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ДОШКІЛЬНИЙ НАВЧАЛЬНИЙ ЗАКЛАД (ЯСЛА-САДОК)  КОМБІНОВАНОГО ТИПУ №26 РОЗВИВАЛЬНЕ ЧИТАННЯ ЗА МЕТОДИКОЮ Л.ШЕЛЕСТОВОЇ</vt:lpstr>
      <vt:lpstr>МЕТА: - створення необхідних умов для проведення роботи з навчання читання за авторською методикою Л.Шелестової  “Розвивальне читання”; - розвиток логічного мислення та інтелектуальних здібностей дітей у процесі навчання читання та виконання інтелектуальних завдань, ігор, вправ; - сприяння об`єднанню дітей у колектив у процесі спільної мовленнєвої діяльності; - розвиток мовленнєво-творчих здібностей. ЗАВДАННЯ: - придбати методичну літературу з навчання дошкільників швидкочитанню; - доповнити предметно – розвивальне середовище “Весела абетка” (м`які букви); - запропонувати батькам пам`ятки, рекомендації, чек – листи.</vt:lpstr>
      <vt:lpstr>                Відповідно до вимог Базового компоненту дошкільної освіти важливою умовою ефективності дошкільного виховання є єдність виховного процесу з розвитком дитини, що полягає в орієнтації на особистість, на її вікові  й  індивідуальні особливості.                  Мовленнєвий розвиток дитини є одним із важливих чинників становлення особистості в дошкільному дитинстві. Рівень розвитку мовлення визначає рівень сформованості соціальних і пізнавальних досягнень малюка, його потреб та інтересів, знань, умінь і навичок. </vt:lpstr>
      <vt:lpstr>Працюючи за цією методикою, ставлю за мету: викликати у дітей інтерес до читання, використовуючи розвивальні завдання, вправи, ігрові ситуації; ознайомити їх із буквами; навчити чигати склади та слова; розширити уявлення про навколишній світ, використовуючи різний покидьковий матеріал.</vt:lpstr>
      <vt:lpstr>2018-2019 н .р. - Практикум з вихователями. «Інтеграція змісту дошкільної освіти»  - Консультація для вихователів. «Інтеграція змісту дошкільної освіти» 2019-2020 н. р. - Свято для дітей старшого дошкільного віку «День Знань». - Вісник педагога. «Художнє слово, як засіб стимулювання мовленнєвої активності». Практикум. - Відкритий показ. «Перші сходинки до читання» за методикою Л.Шелестової». - День відкритих дверей. «Навчально-розвивальна діяльність з пріоритетом: математика, логіка» - Презентація досвіду «Розвивальне читання за методикою Л. Шелестової» - Педагогічна рада. «Сучасний погляд. Організація трудової діяльності». 2020 – 2021 н. р. - Вісник педагога. «Розвивальний ефект раннього читання». Консультація для вихователів. - Відкритий показ. Заняття на тему: «Диво – деревце. Ознайомлення з буквою І»    </vt:lpstr>
      <vt:lpstr>Ігрові ситуації, загадковість сюжету спонукають дитину до дії, вселяють оптимізм, позитивні емоції, впевненість у собі. </vt:lpstr>
      <vt:lpstr>2021 – 2022 н. р. - Педагогічна рада. Педагогічний месіндж «Щоб порозумітися з дітьми, я практикую…» - Інформ-кейс «Естафета слів».  Рубрика «Говоримо українською». Консультація для вихователів. «Навчаємо дитину бачити світ у картинах художників»  2022-2023  н. р. - Практикум для вихователів «Буквенні фантазії». Мовленнєві ігри, вправи. - Становлення екологічного світогляду дошкільника. ЕкоЛогічно-ціннісний аспект та мовлення дитини. Заняття на тему: «Соковите, запашне, наливне – яблучко медове». - Консультація для помічників вихователів. «Навчаємо дитину бачити світ у картинах художників» -СЕРІЯ МЕДІАЗАНЯТЬ /В УМОВАХ ВОЄННОГО СТАНУ/ HTTPS://WWW.FACEBOOK.COM/GROUPS/469566153599151</vt:lpstr>
      <vt:lpstr>МОЇ ПУБЛІКАЦІЇ У ФАХОВИХ ВИДАННЯХ, Е/ПЛАТФОРМАХ </vt:lpstr>
      <vt:lpstr>МОЄ ПЕДАГОГІЧНЕ ЕСЕ Тисячі професій народжуються і вмирають. Та серед вічних професій виховательська справа посідає особливе місце -  вона початок усіх інших. Головне призначення педагога – навчити маленьку людину  бути Людиною.  Кожен з нас проходить через чарівний, чудовий, казковий світ дитинства. І дуже важливо, хто поведе нас дивними стежками до пізнання світу. Адже у кожної дорослої людини була і залишиться в пам`яті перша вихователька, яка назавжди залишила свою частку в нас, дітях, вклавши в наші душі найбільші скарби – душевність, людяність, порядність.   Педагогічна діяльність – це нелегка праця і обрати шлях вихователя не кожен наважиться. Головним помічником та порадником мені слугує любов до дітей. Саме тому, відношення до професії з роками не зникає, а тільки стає мудрішим та глибшим. Скільки віддано справі за ці роки,  а скільки, ще треба віддати…  В пам’яті згадуються слова В.О. Сухомлинського «Любити можна те, чому уже віддав частину душі». Я люблю своїх вихованців, я відчуваю їх довіру до мене, надію на мої поради та підтримку. Я задоволена їхньою цікавістю, подивом,  адже розумію – від мене залежить, якими вони виростуть.  Намагаючись достукатися до серця кожної дитини, відчуваю свою відповідальність за її майбутнє. А головне своє завдання вбачаю в тому, щоб допомогти кожній дитині повірити в себе, в свої сили та свої можливості.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(ЯСЛА-САДОК)  КОМБІНОВАНОГО ТИПУ №26 РОЗВИВАЛЬНЕ ЧИТАННЯ ЗА МЕТОДИКОЮ Л.ШЕЛЕСТОВОЇ</dc:title>
  <cp:lastModifiedBy>Acer</cp:lastModifiedBy>
  <cp:revision>21</cp:revision>
  <dcterms:modified xsi:type="dcterms:W3CDTF">2022-10-16T14:27:08Z</dcterms:modified>
</cp:coreProperties>
</file>