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8" r:id="rId3"/>
    <p:sldId id="260" r:id="rId4"/>
    <p:sldId id="259" r:id="rId5"/>
    <p:sldId id="261" r:id="rId6"/>
    <p:sldId id="262" r:id="rId7"/>
    <p:sldId id="265" r:id="rId8"/>
    <p:sldId id="263" r:id="rId9"/>
    <p:sldId id="266" r:id="rId10"/>
    <p:sldId id="267" r:id="rId11"/>
    <p:sldId id="273" r:id="rId12"/>
    <p:sldId id="269" r:id="rId13"/>
    <p:sldId id="270" r:id="rId14"/>
    <p:sldId id="274" r:id="rId15"/>
    <p:sldId id="275" r:id="rId16"/>
    <p:sldId id="277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8167BDF-F635-4B6F-8AF0-8F6F8BAA1572}" type="datetimeFigureOut">
              <a:rPr lang="uk-UA" smtClean="0"/>
              <a:pPr/>
              <a:t>23.01.2024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379FCDB-3E11-453C-BBB9-E51DFD73A43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7BDF-F635-4B6F-8AF0-8F6F8BAA1572}" type="datetimeFigureOut">
              <a:rPr lang="uk-UA" smtClean="0"/>
              <a:pPr/>
              <a:t>23.01.2024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FCDB-3E11-453C-BBB9-E51DFD73A43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7BDF-F635-4B6F-8AF0-8F6F8BAA1572}" type="datetimeFigureOut">
              <a:rPr lang="uk-UA" smtClean="0"/>
              <a:pPr/>
              <a:t>23.01.2024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FCDB-3E11-453C-BBB9-E51DFD73A43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7BDF-F635-4B6F-8AF0-8F6F8BAA1572}" type="datetimeFigureOut">
              <a:rPr lang="uk-UA" smtClean="0"/>
              <a:pPr/>
              <a:t>23.01.2024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FCDB-3E11-453C-BBB9-E51DFD73A43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7BDF-F635-4B6F-8AF0-8F6F8BAA1572}" type="datetimeFigureOut">
              <a:rPr lang="uk-UA" smtClean="0"/>
              <a:pPr/>
              <a:t>23.01.2024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FCDB-3E11-453C-BBB9-E51DFD73A43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7BDF-F635-4B6F-8AF0-8F6F8BAA1572}" type="datetimeFigureOut">
              <a:rPr lang="uk-UA" smtClean="0"/>
              <a:pPr/>
              <a:t>23.01.2024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FCDB-3E11-453C-BBB9-E51DFD73A43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167BDF-F635-4B6F-8AF0-8F6F8BAA1572}" type="datetimeFigureOut">
              <a:rPr lang="uk-UA" smtClean="0"/>
              <a:pPr/>
              <a:t>23.01.2024</a:t>
            </a:fld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379FCDB-3E11-453C-BBB9-E51DFD73A43A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8167BDF-F635-4B6F-8AF0-8F6F8BAA1572}" type="datetimeFigureOut">
              <a:rPr lang="uk-UA" smtClean="0"/>
              <a:pPr/>
              <a:t>23.01.2024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379FCDB-3E11-453C-BBB9-E51DFD73A43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7BDF-F635-4B6F-8AF0-8F6F8BAA1572}" type="datetimeFigureOut">
              <a:rPr lang="uk-UA" smtClean="0"/>
              <a:pPr/>
              <a:t>23.01.2024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FCDB-3E11-453C-BBB9-E51DFD73A43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7BDF-F635-4B6F-8AF0-8F6F8BAA1572}" type="datetimeFigureOut">
              <a:rPr lang="uk-UA" smtClean="0"/>
              <a:pPr/>
              <a:t>23.01.2024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FCDB-3E11-453C-BBB9-E51DFD73A43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7BDF-F635-4B6F-8AF0-8F6F8BAA1572}" type="datetimeFigureOut">
              <a:rPr lang="uk-UA" smtClean="0"/>
              <a:pPr/>
              <a:t>23.01.2024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FCDB-3E11-453C-BBB9-E51DFD73A43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8167BDF-F635-4B6F-8AF0-8F6F8BAA1572}" type="datetimeFigureOut">
              <a:rPr lang="uk-UA" smtClean="0"/>
              <a:pPr/>
              <a:t>23.01.2024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379FCDB-3E11-453C-BBB9-E51DFD73A43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57200" y="5572140"/>
            <a:ext cx="8458200" cy="1000132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В</a:t>
            </a:r>
            <a:r>
              <a:rPr lang="ru-RU" sz="2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Всесвітня</a:t>
            </a:r>
            <a:r>
              <a:rPr lang="ru-RU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історія</a:t>
            </a:r>
            <a:r>
              <a:rPr lang="ru-RU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uk-UA" sz="2800" dirty="0">
              <a:solidFill>
                <a:schemeClr val="tx2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type="subTitle" idx="1"/>
          </p:nvPr>
        </p:nvSpPr>
        <p:spPr>
          <a:xfrm>
            <a:off x="214282" y="428604"/>
            <a:ext cx="8643998" cy="335758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Падіння</a:t>
            </a: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авторитарних</a:t>
            </a: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режимів</a:t>
            </a: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у </a:t>
            </a:r>
            <a:r>
              <a:rPr lang="ru-RU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Південно-Західній</a:t>
            </a: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Європі</a:t>
            </a: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 1970-х </a:t>
            </a:r>
            <a:r>
              <a:rPr lang="ru-RU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рр</a:t>
            </a: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uk-UA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46" y="714356"/>
            <a:ext cx="8979108" cy="642942"/>
          </a:xfrm>
          <a:solidFill>
            <a:schemeClr val="tx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Режим «</a:t>
            </a:r>
            <a:r>
              <a:rPr lang="ru-RU" sz="2800" b="1" dirty="0" err="1">
                <a:solidFill>
                  <a:schemeClr val="bg1"/>
                </a:solidFill>
              </a:rPr>
              <a:t>чорних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полковників</a:t>
            </a:r>
            <a:r>
              <a:rPr lang="ru-RU" sz="2800" b="1" dirty="0">
                <a:solidFill>
                  <a:schemeClr val="bg1"/>
                </a:solidFill>
              </a:rPr>
              <a:t>» у </a:t>
            </a:r>
            <a:r>
              <a:rPr lang="ru-RU" sz="2800" b="1" dirty="0" err="1">
                <a:solidFill>
                  <a:schemeClr val="bg1"/>
                </a:solidFill>
              </a:rPr>
              <a:t>Грецїї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65123" y="1554839"/>
            <a:ext cx="3840480" cy="5010853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21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квітня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1967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р. 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Греції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відбувся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державний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переворот, 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результаті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якого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 країні було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встановлено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військову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диктатуру на чолі з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Георгосом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Пападопулосом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(режим «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чорних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полковників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» 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назва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за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кольором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уніформи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Самі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військові назвали переворот 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i="1" dirty="0" err="1">
                <a:latin typeface="Arial" pitchFamily="34" charset="0"/>
                <a:cs typeface="Arial" pitchFamily="34" charset="0"/>
              </a:rPr>
              <a:t>Революцією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 21 </a:t>
            </a:r>
            <a:r>
              <a:rPr lang="ru-RU" sz="2000" b="1" i="1" dirty="0" err="1">
                <a:latin typeface="Arial" pitchFamily="34" charset="0"/>
                <a:cs typeface="Arial" pitchFamily="34" charset="0"/>
              </a:rPr>
              <a:t>квітня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i="1" dirty="0" err="1">
                <a:latin typeface="Arial" pitchFamily="34" charset="0"/>
                <a:cs typeface="Arial" pitchFamily="34" charset="0"/>
              </a:rPr>
              <a:t>покликаною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latin typeface="Arial" pitchFamily="34" charset="0"/>
                <a:cs typeface="Arial" pitchFamily="34" charset="0"/>
              </a:rPr>
              <a:t>вивести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latin typeface="Arial" pitchFamily="34" charset="0"/>
                <a:cs typeface="Arial" pitchFamily="34" charset="0"/>
              </a:rPr>
              <a:t>країну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 із стану хаосу і </a:t>
            </a:r>
            <a:r>
              <a:rPr lang="ru-RU" sz="2000" b="1" i="1" dirty="0" err="1">
                <a:latin typeface="Arial" pitchFamily="34" charset="0"/>
                <a:cs typeface="Arial" pitchFamily="34" charset="0"/>
              </a:rPr>
              <a:t>розрухи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17" y="1554840"/>
            <a:ext cx="4370329" cy="38793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5334" y="5682343"/>
            <a:ext cx="4429112" cy="7837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err="1">
                <a:latin typeface="Arial" pitchFamily="34" charset="0"/>
                <a:cs typeface="Arial" pitchFamily="34" charset="0"/>
              </a:rPr>
              <a:t>Дімітріс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Іоанідіс</a:t>
            </a:r>
            <a:r>
              <a:rPr lang="uk-UA" dirty="0">
                <a:latin typeface="Arial" pitchFamily="34" charset="0"/>
                <a:cs typeface="Arial" pitchFamily="34" charset="0"/>
              </a:rPr>
              <a:t>,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Георгіос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Пападопулос</a:t>
            </a:r>
            <a:r>
              <a:rPr lang="uk-UA" dirty="0">
                <a:latin typeface="Arial" pitchFamily="34" charset="0"/>
                <a:cs typeface="Arial" pitchFamily="34" charset="0"/>
              </a:rPr>
              <a:t>,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Стілліанос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Паттакос</a:t>
            </a:r>
            <a:r>
              <a:rPr lang="uk-UA" dirty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775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61975" y="534988"/>
            <a:ext cx="8582025" cy="858837"/>
          </a:xfrm>
          <a:solidFill>
            <a:schemeClr val="tx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2800" dirty="0"/>
              <a:t>Ідейні основи режиму: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84" y="3603323"/>
            <a:ext cx="3327817" cy="28236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231" y="3681701"/>
            <a:ext cx="4807717" cy="27500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28662" y="2000240"/>
            <a:ext cx="235745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b="0" i="0" dirty="0" err="1"/>
              <a:t>Антикомунізм</a:t>
            </a:r>
            <a:r>
              <a:rPr lang="ru-RU" b="0" i="0" dirty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1857365"/>
            <a:ext cx="457203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b="0" i="0" dirty="0" err="1"/>
              <a:t>Ідеологія</a:t>
            </a:r>
            <a:r>
              <a:rPr lang="ru-RU" b="0" i="0" dirty="0"/>
              <a:t> «</a:t>
            </a:r>
            <a:r>
              <a:rPr lang="ru-RU" b="0" i="0" dirty="0" err="1"/>
              <a:t>грецького</a:t>
            </a:r>
            <a:r>
              <a:rPr lang="ru-RU" b="0" i="0" dirty="0"/>
              <a:t> </a:t>
            </a:r>
            <a:r>
              <a:rPr lang="ru-RU" b="0" i="0" dirty="0" err="1"/>
              <a:t>християнства</a:t>
            </a:r>
            <a:r>
              <a:rPr lang="ru-RU" b="0" i="0" dirty="0"/>
              <a:t>» («</a:t>
            </a:r>
            <a:r>
              <a:rPr lang="ru-RU" b="0" i="0" dirty="0" err="1"/>
              <a:t>Греція</a:t>
            </a:r>
            <a:r>
              <a:rPr lang="ru-RU" b="0" i="0" dirty="0"/>
              <a:t> - </a:t>
            </a:r>
            <a:r>
              <a:rPr lang="ru-RU" b="0" i="0" dirty="0" err="1"/>
              <a:t>країна</a:t>
            </a:r>
            <a:r>
              <a:rPr lang="ru-RU" b="0" i="0" dirty="0"/>
              <a:t> </a:t>
            </a:r>
            <a:r>
              <a:rPr lang="ru-RU" b="0" i="0" dirty="0" err="1"/>
              <a:t>християн</a:t>
            </a:r>
            <a:r>
              <a:rPr lang="ru-RU" b="0" i="0" dirty="0"/>
              <a:t>»).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43042" y="2643182"/>
            <a:ext cx="55721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b="0" i="0" dirty="0"/>
              <a:t>Теза про </a:t>
            </a:r>
            <a:r>
              <a:rPr lang="ru-RU" b="0" i="0" dirty="0" err="1"/>
              <a:t>спадкоємність</a:t>
            </a:r>
            <a:r>
              <a:rPr lang="ru-RU" b="0" i="0" dirty="0"/>
              <a:t> </a:t>
            </a:r>
            <a:r>
              <a:rPr lang="ru-RU" b="0" i="0" dirty="0" err="1"/>
              <a:t>Візантійської</a:t>
            </a:r>
            <a:r>
              <a:rPr lang="ru-RU" b="0" i="0" dirty="0"/>
              <a:t> </a:t>
            </a:r>
            <a:r>
              <a:rPr lang="ru-RU" b="0" i="0" dirty="0" err="1"/>
              <a:t>імперії</a:t>
            </a:r>
            <a:r>
              <a:rPr lang="ru-RU" b="0" i="0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61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0075" y="714356"/>
            <a:ext cx="5156508" cy="574798"/>
          </a:xfrm>
          <a:solidFill>
            <a:schemeClr val="tx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Перші </a:t>
            </a:r>
            <a:r>
              <a:rPr lang="ru-RU" sz="2400" b="1" dirty="0" err="1">
                <a:solidFill>
                  <a:schemeClr val="bg1"/>
                </a:solidFill>
              </a:rPr>
              <a:t>масові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виступи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проти</a:t>
            </a:r>
            <a:r>
              <a:rPr lang="ru-RU" sz="2400" b="1" dirty="0">
                <a:solidFill>
                  <a:schemeClr val="bg1"/>
                </a:solidFill>
              </a:rPr>
              <a:t> режиму: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132" y="4676504"/>
            <a:ext cx="3551055" cy="1979129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Чашу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терпіння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переповнило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розігнання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танками в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листопаді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1973 р.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студентів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Політехнічного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університету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столиці,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після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чого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довіра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до режиму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різко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впала.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483" y="2638698"/>
            <a:ext cx="5065295" cy="38796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32" y="496390"/>
            <a:ext cx="3458391" cy="40368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87437" y="1643050"/>
            <a:ext cx="498475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21—22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квітня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1971 р. </a:t>
            </a:r>
            <a:r>
              <a:rPr lang="ru-RU" dirty="0">
                <a:latin typeface="Arial" pitchFamily="34" charset="0"/>
                <a:cs typeface="Arial" pitchFamily="34" charset="0"/>
              </a:rPr>
              <a:t>в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Афінах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відбулись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нечисленні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демонстрації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студентів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66633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054" y="2076994"/>
            <a:ext cx="2997926" cy="25874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11" y="785794"/>
            <a:ext cx="8881672" cy="928694"/>
          </a:xfrm>
          <a:solidFill>
            <a:schemeClr val="tx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ru-RU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серпні</a:t>
            </a:r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1974 р., </a:t>
            </a:r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зміну</a:t>
            </a:r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режиму «</a:t>
            </a:r>
            <a:r>
              <a:rPr lang="ru-RU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чорних</a:t>
            </a:r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полковників</a:t>
            </a:r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», до влади </a:t>
            </a:r>
            <a:r>
              <a:rPr lang="ru-RU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прийшов</a:t>
            </a:r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цивільний</a:t>
            </a:r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уряд на чолі з </a:t>
            </a:r>
            <a:r>
              <a:rPr lang="ru-RU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Константиносом</a:t>
            </a:r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Караманлісом</a:t>
            </a:r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6708" y="2213525"/>
            <a:ext cx="2743200" cy="4554534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000" dirty="0" err="1">
                <a:latin typeface="Arial" pitchFamily="34" charset="0"/>
                <a:cs typeface="Arial" pitchFamily="34" charset="0"/>
              </a:rPr>
              <a:t>Колишні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керівники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Греції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були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заарештовані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засуджені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зокрема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Г.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Пападопулос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С.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Паттакос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Н.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Макарезос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та Д.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Іоанідіс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- до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смертної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кари 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пізніше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замінена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довічне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ув’язнення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51" y="2043707"/>
            <a:ext cx="2530644" cy="46444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8812" y="4741817"/>
            <a:ext cx="1449977" cy="182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80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568" y="4500570"/>
            <a:ext cx="7925889" cy="1913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27" y="714356"/>
            <a:ext cx="8881671" cy="857256"/>
          </a:xfrm>
          <a:solidFill>
            <a:schemeClr val="tx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2800" b="1" dirty="0"/>
              <a:t>Принципи громадянського суспільства: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57356" y="2000240"/>
            <a:ext cx="5857916" cy="3416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err="1">
                <a:latin typeface="Arial" pitchFamily="34" charset="0"/>
                <a:cs typeface="Arial" pitchFamily="34" charset="0"/>
              </a:rPr>
              <a:t>Наявність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багатьох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дієвих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неурядових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організацій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57356" y="2500306"/>
            <a:ext cx="5929354" cy="5909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err="1">
                <a:latin typeface="Arial" pitchFamily="34" charset="0"/>
                <a:cs typeface="Arial" pitchFamily="34" charset="0"/>
              </a:rPr>
              <a:t>Незалежність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створених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громадянами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асоціацій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від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державної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влади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57356" y="3214686"/>
            <a:ext cx="5929354" cy="8402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err="1">
                <a:latin typeface="Arial" pitchFamily="34" charset="0"/>
                <a:cs typeface="Arial" pitchFamily="34" charset="0"/>
              </a:rPr>
              <a:t>Почуття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громадянської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відповідальності</a:t>
            </a:r>
            <a:r>
              <a:rPr lang="ru-RU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поєднанні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цивілізованою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поведінкою</a:t>
            </a:r>
            <a:r>
              <a:rPr lang="ru-RU" dirty="0">
                <a:latin typeface="Arial" pitchFamily="34" charset="0"/>
                <a:cs typeface="Arial" pitchFamily="34" charset="0"/>
              </a:rPr>
              <a:t> та активною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громадянською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позицією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4958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14375"/>
            <a:ext cx="8893175" cy="785813"/>
          </a:xfrm>
          <a:solidFill>
            <a:schemeClr val="tx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dirty="0" err="1">
                <a:solidFill>
                  <a:schemeClr val="bg1"/>
                </a:solidFill>
              </a:rPr>
              <a:t>Зміни</a:t>
            </a:r>
            <a:r>
              <a:rPr lang="ru-RU" sz="2800" dirty="0">
                <a:solidFill>
                  <a:schemeClr val="bg1"/>
                </a:solidFill>
              </a:rPr>
              <a:t> у </a:t>
            </a:r>
            <a:r>
              <a:rPr lang="ru-RU" sz="2800" dirty="0" err="1">
                <a:solidFill>
                  <a:schemeClr val="bg1"/>
                </a:solidFill>
              </a:rPr>
              <a:t>партійно-політичних</a:t>
            </a:r>
            <a:r>
              <a:rPr lang="ru-RU" sz="2800" dirty="0">
                <a:solidFill>
                  <a:schemeClr val="bg1"/>
                </a:solidFill>
              </a:rPr>
              <a:t> системах </a:t>
            </a:r>
            <a:r>
              <a:rPr lang="ru-RU" sz="2800" dirty="0" err="1">
                <a:solidFill>
                  <a:schemeClr val="bg1"/>
                </a:solidFill>
              </a:rPr>
              <a:t>країн</a:t>
            </a:r>
            <a:r>
              <a:rPr lang="ru-RU" sz="2800" dirty="0">
                <a:solidFill>
                  <a:schemeClr val="bg1"/>
                </a:solidFill>
              </a:rPr>
              <a:t> Заходу </a:t>
            </a:r>
            <a:r>
              <a:rPr lang="ru-RU" sz="2800" dirty="0" err="1">
                <a:solidFill>
                  <a:schemeClr val="bg1"/>
                </a:solidFill>
              </a:rPr>
              <a:t>після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Другої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світової</a:t>
            </a:r>
            <a:r>
              <a:rPr lang="ru-RU" sz="2800" dirty="0">
                <a:solidFill>
                  <a:schemeClr val="bg1"/>
                </a:solidFill>
              </a:rPr>
              <a:t> війни (</a:t>
            </a:r>
            <a:r>
              <a:rPr lang="ru-RU" sz="2800" dirty="0" err="1">
                <a:solidFill>
                  <a:schemeClr val="bg1"/>
                </a:solidFill>
              </a:rPr>
              <a:t>упродовж</a:t>
            </a:r>
            <a:r>
              <a:rPr lang="ru-RU" sz="2800" dirty="0">
                <a:solidFill>
                  <a:schemeClr val="bg1"/>
                </a:solidFill>
              </a:rPr>
              <a:t> 1950-1960-х </a:t>
            </a:r>
            <a:r>
              <a:rPr lang="ru-RU" sz="2800" dirty="0" err="1">
                <a:solidFill>
                  <a:schemeClr val="bg1"/>
                </a:solidFill>
              </a:rPr>
              <a:t>рр</a:t>
            </a:r>
            <a:r>
              <a:rPr lang="ru-RU" sz="2800" dirty="0">
                <a:solidFill>
                  <a:schemeClr val="bg1"/>
                </a:solidFill>
              </a:rPr>
              <a:t>.):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928802"/>
            <a:ext cx="8501122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000" b="0" i="0" dirty="0" err="1">
                <a:latin typeface="Arial" pitchFamily="34" charset="0"/>
                <a:cs typeface="Arial" pitchFamily="34" charset="0"/>
              </a:rPr>
              <a:t>такі</a:t>
            </a:r>
            <a:r>
              <a:rPr lang="ru-RU" sz="2000" b="0" i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0" i="0" dirty="0" err="1">
                <a:latin typeface="Arial" pitchFamily="34" charset="0"/>
                <a:cs typeface="Arial" pitchFamily="34" charset="0"/>
              </a:rPr>
              <a:t>партії</a:t>
            </a:r>
            <a:r>
              <a:rPr lang="ru-RU" sz="2000" b="0" i="0" dirty="0">
                <a:latin typeface="Arial" pitchFamily="34" charset="0"/>
                <a:cs typeface="Arial" pitchFamily="34" charset="0"/>
              </a:rPr>
              <a:t>, як </a:t>
            </a:r>
            <a:r>
              <a:rPr lang="ru-RU" sz="2000" b="0" i="0" dirty="0" err="1">
                <a:latin typeface="Arial" pitchFamily="34" charset="0"/>
                <a:cs typeface="Arial" pitchFamily="34" charset="0"/>
              </a:rPr>
              <a:t>нацистська</a:t>
            </a:r>
            <a:r>
              <a:rPr lang="ru-RU" sz="2000" b="0" i="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000" b="0" i="0" dirty="0" err="1">
                <a:latin typeface="Arial" pitchFamily="34" charset="0"/>
                <a:cs typeface="Arial" pitchFamily="34" charset="0"/>
              </a:rPr>
              <a:t>фашистська</a:t>
            </a:r>
            <a:r>
              <a:rPr lang="ru-RU" sz="2000" b="0" i="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0" i="0" dirty="0" err="1">
                <a:latin typeface="Arial" pitchFamily="34" charset="0"/>
                <a:cs typeface="Arial" pitchFamily="34" charset="0"/>
              </a:rPr>
              <a:t>втратили</a:t>
            </a:r>
            <a:r>
              <a:rPr lang="ru-RU" sz="2000" b="0" i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0" i="0" dirty="0" err="1">
                <a:latin typeface="Arial" pitchFamily="34" charset="0"/>
                <a:cs typeface="Arial" pitchFamily="34" charset="0"/>
              </a:rPr>
              <a:t>можливість</a:t>
            </a:r>
            <a:r>
              <a:rPr lang="ru-RU" sz="2000" b="0" i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0" i="0" dirty="0" err="1">
                <a:latin typeface="Arial" pitchFamily="34" charset="0"/>
                <a:cs typeface="Arial" pitchFamily="34" charset="0"/>
              </a:rPr>
              <a:t>легальної</a:t>
            </a:r>
            <a:r>
              <a:rPr lang="ru-RU" sz="2000" b="0" i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0" i="0" dirty="0" err="1">
                <a:latin typeface="Arial" pitchFamily="34" charset="0"/>
                <a:cs typeface="Arial" pitchFamily="34" charset="0"/>
              </a:rPr>
              <a:t>діяльності</a:t>
            </a:r>
            <a:r>
              <a:rPr lang="ru-RU" sz="2000" b="0" i="0" dirty="0">
                <a:latin typeface="Arial" pitchFamily="34" charset="0"/>
                <a:cs typeface="Arial" pitchFamily="34" charset="0"/>
              </a:rPr>
              <a:t>;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643314"/>
            <a:ext cx="857256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000" b="0" i="0" dirty="0" err="1">
                <a:latin typeface="Arial" pitchFamily="34" charset="0"/>
                <a:cs typeface="Arial" pitchFamily="34" charset="0"/>
              </a:rPr>
              <a:t>деідеологізація</a:t>
            </a:r>
            <a:r>
              <a:rPr lang="ru-RU" sz="2000" b="0" i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0" i="0" dirty="0" err="1">
                <a:latin typeface="Arial" pitchFamily="34" charset="0"/>
                <a:cs typeface="Arial" pitchFamily="34" charset="0"/>
              </a:rPr>
              <a:t>партій</a:t>
            </a:r>
            <a:r>
              <a:rPr lang="ru-RU" sz="2000" b="0" i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0" i="0" dirty="0" err="1">
                <a:latin typeface="Arial" pitchFamily="34" charset="0"/>
                <a:cs typeface="Arial" pitchFamily="34" charset="0"/>
              </a:rPr>
              <a:t>і</a:t>
            </a:r>
            <a:r>
              <a:rPr lang="ru-RU" sz="2000" b="0" i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0" i="0" dirty="0" err="1">
                <a:latin typeface="Arial" pitchFamily="34" charset="0"/>
                <a:cs typeface="Arial" pitchFamily="34" charset="0"/>
              </a:rPr>
              <a:t>їхня</a:t>
            </a:r>
            <a:r>
              <a:rPr lang="ru-RU" sz="2000" b="0" i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0" i="0" dirty="0" err="1">
                <a:latin typeface="Arial" pitchFamily="34" charset="0"/>
                <a:cs typeface="Arial" pitchFamily="34" charset="0"/>
              </a:rPr>
              <a:t>орієнтація</a:t>
            </a:r>
            <a:r>
              <a:rPr lang="ru-RU" sz="2000" b="0" i="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b="0" i="0" dirty="0" err="1">
                <a:latin typeface="Arial" pitchFamily="34" charset="0"/>
                <a:cs typeface="Arial" pitchFamily="34" charset="0"/>
              </a:rPr>
              <a:t>представництво</a:t>
            </a:r>
            <a:r>
              <a:rPr lang="ru-RU" sz="2000" b="0" i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0" i="0" dirty="0" err="1">
                <a:latin typeface="Arial" pitchFamily="34" charset="0"/>
                <a:cs typeface="Arial" pitchFamily="34" charset="0"/>
              </a:rPr>
              <a:t>загальнонаціональних</a:t>
            </a:r>
            <a:r>
              <a:rPr lang="ru-RU" sz="2000" b="0" i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0" i="0" dirty="0" err="1">
                <a:latin typeface="Arial" pitchFamily="34" charset="0"/>
                <a:cs typeface="Arial" pitchFamily="34" charset="0"/>
              </a:rPr>
              <a:t>інтересів</a:t>
            </a:r>
            <a:r>
              <a:rPr lang="ru-RU" sz="2000" b="0" i="0" dirty="0">
                <a:latin typeface="Arial" pitchFamily="34" charset="0"/>
                <a:cs typeface="Arial" pitchFamily="34" charset="0"/>
              </a:rPr>
              <a:t> привели до </a:t>
            </a:r>
            <a:r>
              <a:rPr lang="ru-RU" sz="2000" b="0" i="0" dirty="0" err="1">
                <a:latin typeface="Arial" pitchFamily="34" charset="0"/>
                <a:cs typeface="Arial" pitchFamily="34" charset="0"/>
              </a:rPr>
              <a:t>загального</a:t>
            </a:r>
            <a:r>
              <a:rPr lang="ru-RU" sz="2000" b="0" i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0" i="0" dirty="0" err="1">
                <a:latin typeface="Arial" pitchFamily="34" charset="0"/>
                <a:cs typeface="Arial" pitchFamily="34" charset="0"/>
              </a:rPr>
              <a:t>зрушення</a:t>
            </a:r>
            <a:r>
              <a:rPr lang="ru-RU" sz="2000" b="0" i="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000" b="0" i="0" dirty="0" err="1">
                <a:latin typeface="Arial" pitchFamily="34" charset="0"/>
                <a:cs typeface="Arial" pitchFamily="34" charset="0"/>
              </a:rPr>
              <a:t>бік</a:t>
            </a:r>
            <a:r>
              <a:rPr lang="ru-RU" sz="2000" b="0" i="0" dirty="0">
                <a:latin typeface="Arial" pitchFamily="34" charset="0"/>
                <a:cs typeface="Arial" pitchFamily="34" charset="0"/>
              </a:rPr>
              <a:t> центру;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857496"/>
            <a:ext cx="857256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000" b="0" i="0" dirty="0" err="1">
                <a:latin typeface="Arial" pitchFamily="34" charset="0"/>
                <a:cs typeface="Arial" pitchFamily="34" charset="0"/>
              </a:rPr>
              <a:t>перехід</a:t>
            </a:r>
            <a:r>
              <a:rPr lang="ru-RU" sz="2000" b="0" i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0" i="0" dirty="0" err="1">
                <a:latin typeface="Arial" pitchFamily="34" charset="0"/>
                <a:cs typeface="Arial" pitchFamily="34" charset="0"/>
              </a:rPr>
              <a:t>влади</a:t>
            </a:r>
            <a:r>
              <a:rPr lang="ru-RU" sz="2000" b="0" i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0" i="0" dirty="0" err="1">
                <a:latin typeface="Arial" pitchFamily="34" charset="0"/>
                <a:cs typeface="Arial" pitchFamily="34" charset="0"/>
              </a:rPr>
              <a:t>від</a:t>
            </a:r>
            <a:r>
              <a:rPr lang="ru-RU" sz="2000" b="0" i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0" i="0" dirty="0" err="1">
                <a:latin typeface="Arial" pitchFamily="34" charset="0"/>
                <a:cs typeface="Arial" pitchFamily="34" charset="0"/>
              </a:rPr>
              <a:t>однієї</a:t>
            </a:r>
            <a:r>
              <a:rPr lang="ru-RU" sz="2000" b="0" i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0" i="0" dirty="0" err="1">
                <a:latin typeface="Arial" pitchFamily="34" charset="0"/>
                <a:cs typeface="Arial" pitchFamily="34" charset="0"/>
              </a:rPr>
              <a:t>партії</a:t>
            </a:r>
            <a:r>
              <a:rPr lang="ru-RU" sz="2000" b="0" i="0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sz="2000" b="0" i="0" dirty="0" err="1">
                <a:latin typeface="Arial" pitchFamily="34" charset="0"/>
                <a:cs typeface="Arial" pitchFamily="34" charset="0"/>
              </a:rPr>
              <a:t>іншої</a:t>
            </a:r>
            <a:r>
              <a:rPr lang="ru-RU" sz="2000" b="0" i="0" dirty="0">
                <a:latin typeface="Arial" pitchFamily="34" charset="0"/>
                <a:cs typeface="Arial" pitchFamily="34" charset="0"/>
              </a:rPr>
              <a:t> став </a:t>
            </a:r>
            <a:r>
              <a:rPr lang="ru-RU" sz="2000" b="0" i="0" dirty="0" err="1">
                <a:latin typeface="Arial" pitchFamily="34" charset="0"/>
                <a:cs typeface="Arial" pitchFamily="34" charset="0"/>
              </a:rPr>
              <a:t>менш</a:t>
            </a:r>
            <a:r>
              <a:rPr lang="ru-RU" sz="2000" b="0" i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0" i="0" dirty="0" err="1">
                <a:latin typeface="Arial" pitchFamily="34" charset="0"/>
                <a:cs typeface="Arial" pitchFamily="34" charset="0"/>
              </a:rPr>
              <a:t>болючим</a:t>
            </a:r>
            <a:r>
              <a:rPr lang="ru-RU" sz="2000" b="0" i="0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2000" b="0" i="0" dirty="0" err="1">
                <a:latin typeface="Arial" pitchFamily="34" charset="0"/>
                <a:cs typeface="Arial" pitchFamily="34" charset="0"/>
              </a:rPr>
              <a:t>держави</a:t>
            </a:r>
            <a:r>
              <a:rPr lang="ru-RU" sz="2000" b="0" i="0" dirty="0">
                <a:latin typeface="Arial" pitchFamily="34" charset="0"/>
                <a:cs typeface="Arial" pitchFamily="34" charset="0"/>
              </a:rPr>
              <a:t>;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4857760"/>
            <a:ext cx="857256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000" b="0" i="0" dirty="0" err="1">
                <a:latin typeface="Arial" pitchFamily="34" charset="0"/>
                <a:cs typeface="Arial" pitchFamily="34" charset="0"/>
              </a:rPr>
              <a:t>відбулися</a:t>
            </a:r>
            <a:r>
              <a:rPr lang="ru-RU" sz="2000" b="0" i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0" i="0" dirty="0" err="1">
                <a:latin typeface="Arial" pitchFamily="34" charset="0"/>
                <a:cs typeface="Arial" pitchFamily="34" charset="0"/>
              </a:rPr>
              <a:t>зміни</a:t>
            </a:r>
            <a:r>
              <a:rPr lang="ru-RU" sz="2000" b="0" i="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000" b="0" i="0" dirty="0" err="1">
                <a:latin typeface="Arial" pitchFamily="34" charset="0"/>
                <a:cs typeface="Arial" pitchFamily="34" charset="0"/>
              </a:rPr>
              <a:t>політичній</a:t>
            </a:r>
            <a:r>
              <a:rPr lang="ru-RU" sz="2000" b="0" i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0" i="0" dirty="0" err="1">
                <a:latin typeface="Arial" pitchFamily="34" charset="0"/>
                <a:cs typeface="Arial" pitchFamily="34" charset="0"/>
              </a:rPr>
              <a:t>культурі</a:t>
            </a:r>
            <a:r>
              <a:rPr lang="ru-RU" sz="2000" b="0" i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0" i="0" dirty="0" err="1">
                <a:latin typeface="Arial" pitchFamily="34" charset="0"/>
                <a:cs typeface="Arial" pitchFamily="34" charset="0"/>
              </a:rPr>
              <a:t>суспільства</a:t>
            </a:r>
            <a:r>
              <a:rPr lang="ru-RU" sz="2000" b="0" i="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0" i="0" dirty="0" err="1">
                <a:latin typeface="Arial" pitchFamily="34" charset="0"/>
                <a:cs typeface="Arial" pitchFamily="34" charset="0"/>
              </a:rPr>
              <a:t>унаслідок</a:t>
            </a:r>
            <a:r>
              <a:rPr lang="ru-RU" sz="2000" b="0" i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0" i="0" dirty="0" err="1">
                <a:latin typeface="Arial" pitchFamily="34" charset="0"/>
                <a:cs typeface="Arial" pitchFamily="34" charset="0"/>
              </a:rPr>
              <a:t>чого</a:t>
            </a:r>
            <a:r>
              <a:rPr lang="ru-RU" sz="2000" b="0" i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0" i="0" dirty="0" err="1">
                <a:latin typeface="Arial" pitchFamily="34" charset="0"/>
                <a:cs typeface="Arial" pitchFamily="34" charset="0"/>
              </a:rPr>
              <a:t>наголос</a:t>
            </a:r>
            <a:r>
              <a:rPr lang="ru-RU" sz="2000" b="0" i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0" i="0" dirty="0" err="1">
                <a:latin typeface="Arial" pitchFamily="34" charset="0"/>
                <a:cs typeface="Arial" pitchFamily="34" charset="0"/>
              </a:rPr>
              <a:t>з</a:t>
            </a:r>
            <a:r>
              <a:rPr lang="ru-RU" sz="2000" b="0" i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0" i="0" dirty="0" err="1">
                <a:latin typeface="Arial" pitchFamily="34" charset="0"/>
                <a:cs typeface="Arial" pitchFamily="34" charset="0"/>
              </a:rPr>
              <a:t>конфронтації</a:t>
            </a:r>
            <a:r>
              <a:rPr lang="ru-RU" sz="2000" b="0" i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0" i="0" dirty="0" err="1">
                <a:latin typeface="Arial" pitchFamily="34" charset="0"/>
                <a:cs typeface="Arial" pitchFamily="34" charset="0"/>
              </a:rPr>
              <a:t>змістився</a:t>
            </a:r>
            <a:r>
              <a:rPr lang="ru-RU" sz="2000" b="0" i="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b="0" i="0" dirty="0" err="1">
                <a:latin typeface="Arial" pitchFamily="34" charset="0"/>
                <a:cs typeface="Arial" pitchFamily="34" charset="0"/>
              </a:rPr>
              <a:t>діалог</a:t>
            </a:r>
            <a:r>
              <a:rPr lang="ru-RU" sz="2000" b="0" i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0" i="0" dirty="0" err="1">
                <a:latin typeface="Arial" pitchFamily="34" charset="0"/>
                <a:cs typeface="Arial" pitchFamily="34" charset="0"/>
              </a:rPr>
              <a:t>і</a:t>
            </a:r>
            <a:r>
              <a:rPr lang="ru-RU" sz="2000" b="0" i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0" i="0" dirty="0" err="1">
                <a:latin typeface="Arial" pitchFamily="34" charset="0"/>
                <a:cs typeface="Arial" pitchFamily="34" charset="0"/>
              </a:rPr>
              <a:t>співпрацю</a:t>
            </a:r>
            <a:r>
              <a:rPr lang="ru-RU" sz="2000" b="0" i="0" dirty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070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571612"/>
            <a:ext cx="73581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Arial" pitchFamily="34" charset="0"/>
                <a:cs typeface="Arial" pitchFamily="34" charset="0"/>
              </a:rPr>
              <a:t>Домашнє завдання:</a:t>
            </a:r>
          </a:p>
          <a:p>
            <a:pPr algn="ctr"/>
            <a:endParaRPr lang="uk-UA" sz="32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uk-UA" sz="32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2400" b="1" dirty="0">
                <a:latin typeface="Arial" pitchFamily="34" charset="0"/>
                <a:cs typeface="Arial" pitchFamily="34" charset="0"/>
              </a:rPr>
              <a:t>Опрацювати § 4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План уроку: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2286000"/>
            <a:ext cx="8215370" cy="314815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uk-UA" sz="3200" dirty="0"/>
          </a:p>
          <a:p>
            <a:pPr>
              <a:buNone/>
            </a:pPr>
            <a:r>
              <a:rPr lang="uk-UA" sz="2400" dirty="0"/>
              <a:t>1. </a:t>
            </a:r>
            <a:r>
              <a:rPr lang="ru-RU" sz="2400" dirty="0"/>
              <a:t>«</a:t>
            </a:r>
            <a:r>
              <a:rPr lang="ru-RU" sz="2400" dirty="0" err="1"/>
              <a:t>Революція</a:t>
            </a:r>
            <a:r>
              <a:rPr lang="ru-RU" sz="2400" dirty="0"/>
              <a:t> гвоздик» у </a:t>
            </a:r>
            <a:r>
              <a:rPr lang="ru-RU" sz="2400" dirty="0" err="1"/>
              <a:t>Португалії</a:t>
            </a:r>
            <a:r>
              <a:rPr lang="ru-RU" sz="2400" dirty="0"/>
              <a:t>.</a:t>
            </a:r>
          </a:p>
          <a:p>
            <a:pPr>
              <a:buNone/>
            </a:pPr>
            <a:r>
              <a:rPr lang="ru-RU" sz="2400" dirty="0"/>
              <a:t>2. </a:t>
            </a:r>
            <a:r>
              <a:rPr lang="ru-RU" sz="2400" dirty="0" err="1"/>
              <a:t>Перехід</a:t>
            </a:r>
            <a:r>
              <a:rPr lang="ru-RU" sz="2400" dirty="0"/>
              <a:t> до </a:t>
            </a:r>
            <a:r>
              <a:rPr lang="ru-RU" sz="2400" dirty="0" err="1"/>
              <a:t>демократії</a:t>
            </a:r>
            <a:r>
              <a:rPr lang="ru-RU" sz="2400" dirty="0"/>
              <a:t> в </a:t>
            </a:r>
            <a:r>
              <a:rPr lang="ru-RU" sz="2400" dirty="0" err="1"/>
              <a:t>Іспанії</a:t>
            </a:r>
            <a:r>
              <a:rPr lang="ru-RU" sz="2400" dirty="0"/>
              <a:t>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смерті</a:t>
            </a:r>
            <a:r>
              <a:rPr lang="ru-RU" sz="2400" dirty="0"/>
              <a:t> генерала Ф. Франко.</a:t>
            </a:r>
          </a:p>
          <a:p>
            <a:pPr>
              <a:buNone/>
            </a:pPr>
            <a:r>
              <a:rPr lang="ru-RU" sz="2400" dirty="0"/>
              <a:t>3. </a:t>
            </a:r>
            <a:r>
              <a:rPr lang="ru-RU" sz="2400" dirty="0" err="1"/>
              <a:t>Ліквідація</a:t>
            </a:r>
            <a:r>
              <a:rPr lang="ru-RU" sz="2400" dirty="0"/>
              <a:t> режиму «</a:t>
            </a:r>
            <a:r>
              <a:rPr lang="ru-RU" sz="2400" dirty="0" err="1"/>
              <a:t>чорних</a:t>
            </a:r>
            <a:r>
              <a:rPr lang="ru-RU" sz="2400" dirty="0"/>
              <a:t> </a:t>
            </a:r>
            <a:r>
              <a:rPr lang="ru-RU" sz="2400" dirty="0" err="1"/>
              <a:t>полковників</a:t>
            </a:r>
            <a:r>
              <a:rPr lang="ru-RU" sz="2400" dirty="0"/>
              <a:t>» у </a:t>
            </a:r>
            <a:r>
              <a:rPr lang="ru-RU" sz="2400" dirty="0" err="1"/>
              <a:t>Грецїї</a:t>
            </a:r>
            <a:r>
              <a:rPr lang="ru-RU" sz="2400" dirty="0"/>
              <a:t>.</a:t>
            </a:r>
          </a:p>
          <a:p>
            <a:pPr>
              <a:buNone/>
            </a:pPr>
            <a:r>
              <a:rPr lang="ru-RU" sz="2400" dirty="0"/>
              <a:t>4. </a:t>
            </a:r>
            <a:r>
              <a:rPr lang="ru-RU" sz="2400" dirty="0" err="1"/>
              <a:t>Утвердження</a:t>
            </a:r>
            <a:r>
              <a:rPr lang="ru-RU" sz="2400" dirty="0"/>
              <a:t> </a:t>
            </a:r>
            <a:r>
              <a:rPr lang="ru-RU" sz="2400" dirty="0" err="1"/>
              <a:t>принципів</a:t>
            </a:r>
            <a:r>
              <a:rPr lang="ru-RU" sz="2400" dirty="0"/>
              <a:t> </a:t>
            </a:r>
            <a:r>
              <a:rPr lang="ru-RU" sz="2400" dirty="0" err="1"/>
              <a:t>громадянського</a:t>
            </a:r>
            <a:r>
              <a:rPr lang="ru-RU" sz="2400" dirty="0"/>
              <a:t> </a:t>
            </a:r>
            <a:r>
              <a:rPr lang="ru-RU" sz="2400" dirty="0" err="1"/>
              <a:t>суспільства</a:t>
            </a:r>
            <a:r>
              <a:rPr lang="ru-RU" sz="2400" dirty="0"/>
              <a:t>.</a:t>
            </a:r>
          </a:p>
          <a:p>
            <a:pPr>
              <a:buNone/>
            </a:pPr>
            <a:r>
              <a:rPr lang="ru-RU" sz="2400" dirty="0"/>
              <a:t>5. </a:t>
            </a:r>
            <a:r>
              <a:rPr lang="ru-RU" sz="2400" dirty="0" err="1"/>
              <a:t>Тенденції</a:t>
            </a:r>
            <a:r>
              <a:rPr lang="ru-RU" sz="2400" dirty="0"/>
              <a:t> </a:t>
            </a:r>
            <a:r>
              <a:rPr lang="ru-RU" sz="2400" dirty="0" err="1"/>
              <a:t>повоєнного</a:t>
            </a:r>
            <a:r>
              <a:rPr lang="ru-RU" sz="2400" dirty="0"/>
              <a:t> розвитку </a:t>
            </a:r>
            <a:r>
              <a:rPr lang="ru-RU" sz="2400" dirty="0" err="1"/>
              <a:t>партійних</a:t>
            </a:r>
            <a:r>
              <a:rPr lang="ru-RU" sz="2400" dirty="0"/>
              <a:t> систем.</a:t>
            </a:r>
          </a:p>
        </p:txBody>
      </p:sp>
    </p:spTree>
    <p:extLst>
      <p:ext uri="{BB962C8B-B14F-4D97-AF65-F5344CB8AC3E}">
        <p14:creationId xmlns:p14="http://schemas.microsoft.com/office/powerpoint/2010/main" val="1926270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643998" cy="785818"/>
          </a:xfrm>
          <a:solidFill>
            <a:schemeClr val="tx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 err="1">
                <a:solidFill>
                  <a:schemeClr val="bg1"/>
                </a:solidFill>
              </a:rPr>
              <a:t>Португальський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авторитарний</a:t>
            </a:r>
            <a:r>
              <a:rPr lang="ru-RU" sz="2800" dirty="0">
                <a:solidFill>
                  <a:schemeClr val="bg1"/>
                </a:solidFill>
              </a:rPr>
              <a:t> режим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8535" y="1580915"/>
            <a:ext cx="3213463" cy="5044737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600" dirty="0" err="1"/>
              <a:t>Португальський</a:t>
            </a:r>
            <a:r>
              <a:rPr lang="ru-RU" sz="2600" dirty="0"/>
              <a:t> </a:t>
            </a:r>
            <a:r>
              <a:rPr lang="ru-RU" sz="2600" dirty="0" err="1"/>
              <a:t>авторитарний</a:t>
            </a:r>
            <a:r>
              <a:rPr lang="ru-RU" sz="2600" dirty="0"/>
              <a:t> режим, </a:t>
            </a:r>
            <a:r>
              <a:rPr lang="ru-RU" sz="2600" dirty="0" err="1"/>
              <a:t>встановлений</a:t>
            </a:r>
            <a:r>
              <a:rPr lang="ru-RU" sz="2600" dirty="0"/>
              <a:t> </a:t>
            </a:r>
            <a:r>
              <a:rPr lang="ru-RU" sz="2600" dirty="0" err="1"/>
              <a:t>ще</a:t>
            </a:r>
            <a:r>
              <a:rPr lang="ru-RU" sz="2600" dirty="0"/>
              <a:t> в          1926 р., </a:t>
            </a:r>
            <a:r>
              <a:rPr lang="ru-RU" sz="2600" dirty="0" err="1"/>
              <a:t>фактично</a:t>
            </a:r>
            <a:r>
              <a:rPr lang="ru-RU" sz="2600" dirty="0"/>
              <a:t> був </a:t>
            </a:r>
            <a:r>
              <a:rPr lang="ru-RU" sz="2600" dirty="0" err="1"/>
              <a:t>найстаршим</a:t>
            </a:r>
            <a:r>
              <a:rPr lang="ru-RU" sz="2600" dirty="0"/>
              <a:t> у Західній Європі.</a:t>
            </a:r>
          </a:p>
          <a:p>
            <a:pPr algn="ctr">
              <a:buNone/>
            </a:pPr>
            <a:r>
              <a:rPr lang="ru-RU" sz="2600" dirty="0" err="1"/>
              <a:t>Жорстка</a:t>
            </a:r>
            <a:r>
              <a:rPr lang="ru-RU" sz="2600" dirty="0"/>
              <a:t> авторитарна структура влади.</a:t>
            </a:r>
          </a:p>
          <a:p>
            <a:pPr algn="ctr">
              <a:buNone/>
            </a:pPr>
            <a:r>
              <a:rPr lang="ru-RU" sz="2600" dirty="0"/>
              <a:t> Кредо режиму </a:t>
            </a:r>
            <a:r>
              <a:rPr lang="ru-RU" sz="2600" dirty="0" err="1"/>
              <a:t>містилось</a:t>
            </a:r>
            <a:r>
              <a:rPr lang="ru-RU" sz="2600" dirty="0"/>
              <a:t> у </a:t>
            </a:r>
            <a:r>
              <a:rPr lang="ru-RU" sz="2600" dirty="0" err="1"/>
              <a:t>твердженні</a:t>
            </a:r>
            <a:r>
              <a:rPr lang="ru-RU" sz="2600" dirty="0"/>
              <a:t>: </a:t>
            </a:r>
            <a:r>
              <a:rPr lang="ru-RU" sz="2600" i="1" dirty="0"/>
              <a:t>«Без Африки ми </a:t>
            </a:r>
            <a:r>
              <a:rPr lang="ru-RU" sz="2600" i="1" dirty="0" err="1"/>
              <a:t>маленька</a:t>
            </a:r>
            <a:r>
              <a:rPr lang="ru-RU" sz="2600" i="1" dirty="0"/>
              <a:t> </a:t>
            </a:r>
            <a:r>
              <a:rPr lang="ru-RU" sz="2600" i="1" dirty="0" err="1"/>
              <a:t>країна</a:t>
            </a:r>
            <a:r>
              <a:rPr lang="ru-RU" sz="2600" i="1" dirty="0"/>
              <a:t>, з </a:t>
            </a:r>
            <a:r>
              <a:rPr lang="ru-RU" sz="2600" i="1" dirty="0" err="1"/>
              <a:t>Африкою</a:t>
            </a:r>
            <a:r>
              <a:rPr lang="ru-RU" sz="2600" i="1" dirty="0"/>
              <a:t> - </a:t>
            </a:r>
            <a:r>
              <a:rPr lang="ru-RU" sz="2600" i="1" dirty="0" err="1"/>
              <a:t>впливова</a:t>
            </a:r>
            <a:r>
              <a:rPr lang="ru-RU" sz="2600" i="1" dirty="0"/>
              <a:t> держава».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51" y="1580917"/>
            <a:ext cx="2528888" cy="42957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6432" y="5992298"/>
            <a:ext cx="221694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Arial" pitchFamily="34" charset="0"/>
                <a:cs typeface="Arial" pitchFamily="34" charset="0"/>
              </a:rPr>
              <a:t>Антоніо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Салазар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(1932-1968)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8830" y="1580916"/>
            <a:ext cx="2510519" cy="42957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603288" y="5992296"/>
            <a:ext cx="234160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Arial" pitchFamily="34" charset="0"/>
                <a:cs typeface="Arial" pitchFamily="34" charset="0"/>
              </a:rPr>
              <a:t>Марчело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Каетано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(1968-1974)</a:t>
            </a:r>
          </a:p>
        </p:txBody>
      </p:sp>
    </p:spTree>
    <p:extLst>
      <p:ext uri="{BB962C8B-B14F-4D97-AF65-F5344CB8AC3E}">
        <p14:creationId xmlns:p14="http://schemas.microsoft.com/office/powerpoint/2010/main" val="2644074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94" y="714356"/>
            <a:ext cx="8971613" cy="1000131"/>
          </a:xfrm>
          <a:solidFill>
            <a:schemeClr val="tx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«Рух </a:t>
            </a:r>
            <a:r>
              <a:rPr lang="ru-RU" sz="2800" b="1" dirty="0" err="1">
                <a:solidFill>
                  <a:schemeClr val="bg1"/>
                </a:solidFill>
              </a:rPr>
              <a:t>збройних</a:t>
            </a:r>
            <a:r>
              <a:rPr lang="ru-RU" sz="2800" b="1" dirty="0">
                <a:solidFill>
                  <a:schemeClr val="bg1"/>
                </a:solidFill>
              </a:rPr>
              <a:t> сил» </a:t>
            </a:r>
            <a:r>
              <a:rPr lang="ru-RU" sz="2800" dirty="0">
                <a:solidFill>
                  <a:schemeClr val="bg1"/>
                </a:solidFill>
              </a:rPr>
              <a:t>(</a:t>
            </a:r>
            <a:r>
              <a:rPr lang="de-DE" sz="2800" dirty="0">
                <a:solidFill>
                  <a:schemeClr val="bg1"/>
                </a:solidFill>
              </a:rPr>
              <a:t>MFA).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9124" y="2214554"/>
            <a:ext cx="4508761" cy="4315704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err="1">
                <a:latin typeface="Arial" pitchFamily="34" charset="0"/>
                <a:cs typeface="Arial" pitchFamily="34" charset="0"/>
              </a:rPr>
              <a:t>Організація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була заснована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молодими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офіцерами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лівих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поглядів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що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скористались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невдоволенням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армійських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лавах, яке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виникло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внаслідок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тривалих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неефективних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колоніальних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воєн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Анголі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Мозамбіку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на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Східному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Тиморі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11" y="1928802"/>
            <a:ext cx="3762103" cy="452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63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04" y="785794"/>
            <a:ext cx="8894976" cy="714380"/>
          </a:xfrm>
          <a:solidFill>
            <a:schemeClr val="tx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«</a:t>
            </a:r>
            <a:r>
              <a:rPr lang="ru-RU" sz="2800" b="1" dirty="0" err="1">
                <a:solidFill>
                  <a:schemeClr val="bg1"/>
                </a:solidFill>
              </a:rPr>
              <a:t>Революція</a:t>
            </a:r>
            <a:r>
              <a:rPr lang="ru-RU" sz="2800" b="1" dirty="0">
                <a:solidFill>
                  <a:schemeClr val="bg1"/>
                </a:solidFill>
              </a:rPr>
              <a:t> гвоздик».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14942" y="1785926"/>
            <a:ext cx="3779155" cy="4869708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25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квітня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1974 р.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військові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підрозділи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очолювані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Сальґуейро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де Майя,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Антоніо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де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Спінолою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Франціско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де Кошта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Гомешом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зайняли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найважливіші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адміністративні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установи в столиці країни -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Лісабоні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ctr">
              <a:buNone/>
            </a:pPr>
            <a:r>
              <a:rPr lang="ru-RU" sz="1800" dirty="0" err="1">
                <a:latin typeface="Arial" pitchFamily="34" charset="0"/>
                <a:cs typeface="Arial" pitchFamily="34" charset="0"/>
              </a:rPr>
              <a:t>Трансляція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пісні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«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Грандола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» була сигналом до початку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революції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 Символом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революції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стали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червоні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гвоздики в дулах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стрілецької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зброї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солдатів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які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масово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переходили на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бік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повстанців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75" y="1785926"/>
            <a:ext cx="2742236" cy="23574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1" y="3004716"/>
            <a:ext cx="1857388" cy="26053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429132"/>
            <a:ext cx="2586530" cy="207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20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059" y="642918"/>
            <a:ext cx="8909240" cy="785818"/>
          </a:xfrm>
          <a:solidFill>
            <a:schemeClr val="tx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Увечері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25 </a:t>
            </a:r>
            <a:r>
              <a:rPr lang="ru-RU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квітня</a:t>
            </a: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1974 р. 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було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оголошено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про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повалення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авторитарного режиму.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536" y="1714488"/>
            <a:ext cx="4427901" cy="48822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4071942"/>
            <a:ext cx="3786214" cy="19288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1785927"/>
            <a:ext cx="3857652" cy="216242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00629" y="6072206"/>
            <a:ext cx="3929090" cy="5715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>
                <a:latin typeface="Arial" pitchFamily="34" charset="0"/>
                <a:cs typeface="Arial" pitchFamily="34" charset="0"/>
              </a:rPr>
              <a:t>Влада перейшла до уряду національного порятунку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305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214687"/>
            <a:ext cx="3936719" cy="35709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45" y="785794"/>
            <a:ext cx="5100609" cy="2312459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 країні було </a:t>
            </a:r>
            <a:r>
              <a:rPr lang="ru-RU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встановлено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режим </a:t>
            </a:r>
            <a:r>
              <a:rPr lang="ru-RU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ліберальної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демократії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закріплений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за президентства           </a:t>
            </a:r>
            <a:r>
              <a:rPr lang="ru-RU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Ромальйо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Еаніша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(1976-1986).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895" y="714356"/>
            <a:ext cx="3770105" cy="614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737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928" y="714356"/>
            <a:ext cx="8709661" cy="714380"/>
          </a:xfrm>
          <a:solidFill>
            <a:schemeClr val="tx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 err="1"/>
              <a:t>Перехід</a:t>
            </a:r>
            <a:r>
              <a:rPr lang="ru-RU" sz="2800" b="1" dirty="0"/>
              <a:t> до </a:t>
            </a:r>
            <a:r>
              <a:rPr lang="ru-RU" sz="2800" b="1" dirty="0" err="1"/>
              <a:t>демократії</a:t>
            </a:r>
            <a:r>
              <a:rPr lang="ru-RU" sz="2800" b="1" dirty="0"/>
              <a:t> в </a:t>
            </a:r>
            <a:r>
              <a:rPr lang="ru-RU" sz="2800" b="1" dirty="0" err="1"/>
              <a:t>Іспанії</a:t>
            </a:r>
            <a:r>
              <a:rPr lang="ru-RU" sz="2800" b="1" dirty="0"/>
              <a:t>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1232" y="1785926"/>
            <a:ext cx="2850968" cy="4019458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Ф. Франко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вдався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відновлення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у країні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монархії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Улітку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1969 р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 він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визнав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своїм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наступником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Хуана Карлоса Бурбона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онука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Альфонса XIII, і за три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тижні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до своєї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смерті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-               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30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жовтня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1975 р.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- передав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йому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владу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" y="1785926"/>
            <a:ext cx="2707144" cy="41576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91840" y="5852161"/>
            <a:ext cx="288036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Генерал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Франсіско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Франко </a:t>
            </a:r>
            <a:r>
              <a:rPr lang="ru-RU" dirty="0">
                <a:latin typeface="Arial" pitchFamily="34" charset="0"/>
                <a:cs typeface="Arial" pitchFamily="34" charset="0"/>
              </a:rPr>
              <a:t>(1939-1975)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115" y="2071678"/>
            <a:ext cx="2380706" cy="388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57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9058" y="857232"/>
            <a:ext cx="4857784" cy="561852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3200" dirty="0"/>
              <a:t> 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Під час референдуму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15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грудня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1976 р.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абсолютна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більшість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іспанців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виступили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за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відхід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від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старих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порядків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липні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1977 р.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відбулися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демократичні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вибори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та було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укладено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угоду між урядом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політичними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партіями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(«пакт </a:t>
            </a:r>
            <a:r>
              <a:rPr lang="ru-RU" sz="2000" i="1" dirty="0" err="1">
                <a:latin typeface="Arial" pitchFamily="34" charset="0"/>
                <a:cs typeface="Arial" pitchFamily="34" charset="0"/>
              </a:rPr>
              <a:t>Монклоа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»),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яка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передбачала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проведення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політичних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реформ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стабілізацію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економіки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ctr">
              <a:buNone/>
            </a:pPr>
            <a:r>
              <a:rPr lang="ru-RU" sz="2000" dirty="0" err="1">
                <a:latin typeface="Arial" pitchFamily="34" charset="0"/>
                <a:cs typeface="Arial" pitchFamily="34" charset="0"/>
              </a:rPr>
              <a:t>Ухвалена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у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грудні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1978 р.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після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мирного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перехідного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періоду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конституція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визначила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Іспанію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як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парламентську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монархію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правову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соціальну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демократичну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державу.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142984"/>
            <a:ext cx="3277781" cy="26432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071942"/>
            <a:ext cx="3329015" cy="246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724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224</TotalTime>
  <Words>701</Words>
  <Application>Microsoft Office PowerPoint</Application>
  <PresentationFormat>Екран (4:3)</PresentationFormat>
  <Paragraphs>57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1" baseType="lpstr">
      <vt:lpstr>Arial</vt:lpstr>
      <vt:lpstr>Georgia</vt:lpstr>
      <vt:lpstr>Trebuchet MS</vt:lpstr>
      <vt:lpstr>Wingdings 2</vt:lpstr>
      <vt:lpstr>Городская</vt:lpstr>
      <vt:lpstr>ВВсесвітня історія </vt:lpstr>
      <vt:lpstr>План уроку:</vt:lpstr>
      <vt:lpstr>Португальський авторитарний режим</vt:lpstr>
      <vt:lpstr>«Рух збройних сил» (MFA).</vt:lpstr>
      <vt:lpstr>«Революція гвоздик».</vt:lpstr>
      <vt:lpstr>Увечері 25 квітня 1974 р. було оголошено про повалення авторитарного режиму.</vt:lpstr>
      <vt:lpstr>У країні було встановлено режим ліберальної демократії, закріплений за президентства           Ромальйо Еаніша             (1976-1986).</vt:lpstr>
      <vt:lpstr>Перехід до демократії в Іспанії.</vt:lpstr>
      <vt:lpstr>Презентація PowerPoint</vt:lpstr>
      <vt:lpstr>Режим «чорних полковників» у Грецїї.</vt:lpstr>
      <vt:lpstr>Ідейні основи режиму:</vt:lpstr>
      <vt:lpstr>Перші масові виступи проти режиму:</vt:lpstr>
      <vt:lpstr> У серпні 1974 р., на зміну режиму «чорних полковників», до влади прийшов цивільний уряд на чолі з Константиносом Караманлісом.</vt:lpstr>
      <vt:lpstr>Принципи громадянського суспільства:</vt:lpstr>
      <vt:lpstr>Зміни у партійно-політичних системах країн Заходу після Другої світової війни (упродовж 1950-1960-х рр.):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Користувач</dc:creator>
  <cp:lastModifiedBy>UNICEF</cp:lastModifiedBy>
  <cp:revision>33</cp:revision>
  <dcterms:created xsi:type="dcterms:W3CDTF">2022-10-02T06:01:59Z</dcterms:created>
  <dcterms:modified xsi:type="dcterms:W3CDTF">2024-01-23T20:14:47Z</dcterms:modified>
</cp:coreProperties>
</file>