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75" r:id="rId5"/>
    <p:sldId id="265" r:id="rId6"/>
    <p:sldId id="259" r:id="rId7"/>
    <p:sldId id="260" r:id="rId8"/>
    <p:sldId id="261" r:id="rId9"/>
    <p:sldId id="263" r:id="rId10"/>
    <p:sldId id="279" r:id="rId11"/>
    <p:sldId id="270" r:id="rId12"/>
    <p:sldId id="271" r:id="rId13"/>
    <p:sldId id="272" r:id="rId14"/>
    <p:sldId id="264" r:id="rId15"/>
    <p:sldId id="281" r:id="rId16"/>
    <p:sldId id="266" r:id="rId17"/>
    <p:sldId id="267" r:id="rId18"/>
    <p:sldId id="268" r:id="rId19"/>
    <p:sldId id="269" r:id="rId20"/>
    <p:sldId id="273" r:id="rId21"/>
    <p:sldId id="274" r:id="rId22"/>
    <p:sldId id="278" r:id="rId23"/>
    <p:sldId id="282" r:id="rId24"/>
    <p:sldId id="283" r:id="rId25"/>
    <p:sldId id="280" r:id="rId26"/>
    <p:sldId id="284" r:id="rId27"/>
    <p:sldId id="277" r:id="rId28"/>
    <p:sldId id="276" r:id="rId2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20481" autoAdjust="0"/>
    <p:restoredTop sz="0" autoAdjust="0"/>
  </p:normalViewPr>
  <p:slideViewPr>
    <p:cSldViewPr snapToGrid="0">
      <p:cViewPr varScale="1">
        <p:scale>
          <a:sx n="22" d="100"/>
          <a:sy n="22" d="100"/>
        </p:scale>
        <p:origin x="2770"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98800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218479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605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1271025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698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88335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306260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205831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421660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110102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243375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387299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256367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19624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303167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294096F-8D87-4790-A4EA-D43F3698F039}" type="datetimeFigureOut">
              <a:rPr lang="uk-UA" smtClean="0"/>
              <a:pPr/>
              <a:t>23.01.2024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F5E64F-DCBE-4784-8EDD-1B37AFB34C27}" type="slidenum">
              <a:rPr lang="uk-UA" smtClean="0"/>
              <a:pPr/>
              <a:t>‹#›</a:t>
            </a:fld>
            <a:endParaRPr lang="uk-UA"/>
          </a:p>
        </p:txBody>
      </p:sp>
    </p:spTree>
    <p:extLst>
      <p:ext uri="{BB962C8B-B14F-4D97-AF65-F5344CB8AC3E}">
        <p14:creationId xmlns:p14="http://schemas.microsoft.com/office/powerpoint/2010/main" val="373791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94096F-8D87-4790-A4EA-D43F3698F039}" type="datetimeFigureOut">
              <a:rPr lang="uk-UA" smtClean="0"/>
              <a:pPr/>
              <a:t>23.01.2024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F5E64F-DCBE-4784-8EDD-1B37AFB34C27}" type="slidenum">
              <a:rPr lang="uk-UA" smtClean="0"/>
              <a:pPr/>
              <a:t>‹#›</a:t>
            </a:fld>
            <a:endParaRPr lang="uk-UA"/>
          </a:p>
        </p:txBody>
      </p:sp>
    </p:spTree>
    <p:extLst>
      <p:ext uri="{BB962C8B-B14F-4D97-AF65-F5344CB8AC3E}">
        <p14:creationId xmlns:p14="http://schemas.microsoft.com/office/powerpoint/2010/main" val="25413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0780" y="855785"/>
            <a:ext cx="8596668" cy="5181599"/>
          </a:xfrm>
        </p:spPr>
        <p:txBody>
          <a:bodyPr>
            <a:noAutofit/>
          </a:bodyPr>
          <a:lstStyle/>
          <a:p>
            <a:r>
              <a:rPr lang="uk-UA" sz="4400" b="1" u="sng" dirty="0">
                <a:solidFill>
                  <a:srgbClr val="002060"/>
                </a:solidFill>
                <a:latin typeface="Times New Roman" panose="02020603050405020304" pitchFamily="18" charset="0"/>
                <a:cs typeface="Times New Roman" panose="02020603050405020304" pitchFamily="18" charset="0"/>
              </a:rPr>
              <a:t>ТЕМА.</a:t>
            </a:r>
            <a:r>
              <a:rPr lang="uk-UA" sz="4400" b="1" dirty="0">
                <a:solidFill>
                  <a:srgbClr val="002060"/>
                </a:solidFill>
                <a:latin typeface="Times New Roman" panose="02020603050405020304" pitchFamily="18" charset="0"/>
                <a:cs typeface="Times New Roman" panose="02020603050405020304" pitchFamily="18" charset="0"/>
              </a:rPr>
              <a:t> </a:t>
            </a:r>
            <a:r>
              <a:rPr lang="uk-UA" sz="4800" b="1" i="1" dirty="0">
                <a:solidFill>
                  <a:srgbClr val="002060"/>
                </a:solidFill>
                <a:latin typeface="Times New Roman" panose="02020603050405020304" pitchFamily="18" charset="0"/>
                <a:cs typeface="Times New Roman" panose="02020603050405020304" pitchFamily="18" charset="0"/>
              </a:rPr>
              <a:t>М. Коцюбинський  «Тіні забутих предків». Трагічна доля Івана й Марічки як наслідок суперечності між мрією та дійсністю. Світ людини у зв’язку зі світом природи.</a:t>
            </a:r>
          </a:p>
        </p:txBody>
      </p:sp>
    </p:spTree>
    <p:extLst>
      <p:ext uri="{BB962C8B-B14F-4D97-AF65-F5344CB8AC3E}">
        <p14:creationId xmlns:p14="http://schemas.microsoft.com/office/powerpoint/2010/main" val="109610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718874" y="573438"/>
            <a:ext cx="5129939" cy="5384480"/>
          </a:xfrm>
        </p:spPr>
      </p:pic>
      <p:pic>
        <p:nvPicPr>
          <p:cNvPr id="11" name="Объект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6274" y="573437"/>
            <a:ext cx="5042600" cy="5383885"/>
          </a:xfrm>
        </p:spPr>
      </p:pic>
    </p:spTree>
    <p:extLst>
      <p:ext uri="{BB962C8B-B14F-4D97-AF65-F5344CB8AC3E}">
        <p14:creationId xmlns:p14="http://schemas.microsoft.com/office/powerpoint/2010/main" val="225592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448" y="170482"/>
            <a:ext cx="10151390" cy="6687518"/>
          </a:xfrm>
        </p:spPr>
      </p:pic>
    </p:spTree>
    <p:extLst>
      <p:ext uri="{BB962C8B-B14F-4D97-AF65-F5344CB8AC3E}">
        <p14:creationId xmlns:p14="http://schemas.microsoft.com/office/powerpoint/2010/main" val="255045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948" y="170481"/>
            <a:ext cx="10802319" cy="6548034"/>
          </a:xfrm>
        </p:spPr>
      </p:pic>
    </p:spTree>
    <p:extLst>
      <p:ext uri="{BB962C8B-B14F-4D97-AF65-F5344CB8AC3E}">
        <p14:creationId xmlns:p14="http://schemas.microsoft.com/office/powerpoint/2010/main" val="110914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485" y="0"/>
            <a:ext cx="11267267" cy="7206712"/>
          </a:xfrm>
        </p:spPr>
      </p:pic>
    </p:spTree>
    <p:extLst>
      <p:ext uri="{BB962C8B-B14F-4D97-AF65-F5344CB8AC3E}">
        <p14:creationId xmlns:p14="http://schemas.microsoft.com/office/powerpoint/2010/main" val="20172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457" y="201478"/>
            <a:ext cx="11329261" cy="6447296"/>
          </a:xfrm>
        </p:spPr>
      </p:pic>
    </p:spTree>
    <p:extLst>
      <p:ext uri="{BB962C8B-B14F-4D97-AF65-F5344CB8AC3E}">
        <p14:creationId xmlns:p14="http://schemas.microsoft.com/office/powerpoint/2010/main" val="27848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70481"/>
            <a:ext cx="10217974" cy="6687519"/>
          </a:xfrm>
        </p:spPr>
        <p:txBody>
          <a:bodyPr>
            <a:normAutofit fontScale="90000"/>
          </a:bodyPr>
          <a:lstStyle/>
          <a:p>
            <a:r>
              <a:rPr lang="uk-UA" sz="3100" b="1" i="1" dirty="0">
                <a:solidFill>
                  <a:srgbClr val="000000"/>
                </a:solidFill>
                <a:latin typeface="Times New Roman" panose="02020603050405020304" pitchFamily="18" charset="0"/>
                <a:cs typeface="Times New Roman" panose="02020603050405020304" pitchFamily="18" charset="0"/>
              </a:rPr>
              <a:t>Робота з образами Івана та Марічки</a:t>
            </a:r>
            <a:br>
              <a:rPr lang="uk-UA" sz="3100" b="1" dirty="0">
                <a:solidFill>
                  <a:srgbClr val="000000"/>
                </a:solidFill>
                <a:latin typeface="Times New Roman" panose="02020603050405020304" pitchFamily="18" charset="0"/>
                <a:cs typeface="Times New Roman" panose="02020603050405020304" pitchFamily="18" charset="0"/>
              </a:rPr>
            </a:br>
            <a:r>
              <a:rPr lang="uk-UA" sz="3100" dirty="0">
                <a:solidFill>
                  <a:srgbClr val="000000"/>
                </a:solidFill>
                <a:latin typeface="Times New Roman" panose="02020603050405020304" pitchFamily="18" charset="0"/>
                <a:cs typeface="Times New Roman" panose="02020603050405020304" pitchFamily="18" charset="0"/>
              </a:rPr>
              <a:t>1. Як Іван проводив час у дитинстві? 2. Чому весь світ був для Іванка й Марічки, „як казка, повна чудес, таємнича, цікава й страшна“? 3. Звідки вони черпали знання? Які це були знання? 4. Чи закінчується казка разом із дитинством? Як вона переходить у світосприйняття дорослих? 5. Як познайомилися Іван і Марічка? Із чого почалася їхня взаємна симпатія: з ворожнечі чи з доброти? 6. За що, на вашу думку, Іван і Марічка покохали одне одного? 7. Що єднало їх у дитинстві й у юності? 8. Чи можна сказати, що Іванко й Марічка були дітьми прекрасної природи, жили за її законами й ніщо в їхніх стосунках не порушувало природної чистоти? 9. Чи була талановитою Марічка? </a:t>
            </a:r>
            <a:r>
              <a:rPr lang="uk-UA" sz="3100" dirty="0" err="1">
                <a:solidFill>
                  <a:srgbClr val="000000"/>
                </a:solidFill>
                <a:latin typeface="Times New Roman" panose="02020603050405020304" pitchFamily="18" charset="0"/>
                <a:cs typeface="Times New Roman" panose="02020603050405020304" pitchFamily="18" charset="0"/>
              </a:rPr>
              <a:t>Підвердіть</a:t>
            </a:r>
            <a:r>
              <a:rPr lang="uk-UA" sz="3100" dirty="0">
                <a:solidFill>
                  <a:srgbClr val="000000"/>
                </a:solidFill>
                <a:latin typeface="Times New Roman" panose="02020603050405020304" pitchFamily="18" charset="0"/>
                <a:cs typeface="Times New Roman" panose="02020603050405020304" pitchFamily="18" charset="0"/>
              </a:rPr>
              <a:t> </a:t>
            </a:r>
            <a:r>
              <a:rPr lang="uk-UA" sz="3100" dirty="0" err="1">
                <a:solidFill>
                  <a:srgbClr val="000000"/>
                </a:solidFill>
                <a:latin typeface="Times New Roman" panose="02020603050405020304" pitchFamily="18" charset="0"/>
                <a:cs typeface="Times New Roman" panose="02020603050405020304" pitchFamily="18" charset="0"/>
              </a:rPr>
              <a:t>цитатно</a:t>
            </a:r>
            <a:r>
              <a:rPr lang="uk-UA" sz="3100" dirty="0">
                <a:solidFill>
                  <a:srgbClr val="000000"/>
                </a:solidFill>
                <a:latin typeface="Times New Roman" panose="02020603050405020304" pitchFamily="18" charset="0"/>
                <a:cs typeface="Times New Roman" panose="02020603050405020304" pitchFamily="18" charset="0"/>
              </a:rPr>
              <a:t>. 10. Чи можна вважати Івана та Марічку українськими Ромео та Джульєттою? Свою думку доведіть.</a:t>
            </a:r>
            <a:br>
              <a:rPr lang="uk-UA" dirty="0">
                <a:solidFill>
                  <a:srgbClr val="000000"/>
                </a:solidFill>
                <a:latin typeface="Roboto"/>
              </a:rPr>
            </a:br>
            <a:endParaRPr lang="uk-UA" dirty="0"/>
          </a:p>
        </p:txBody>
      </p:sp>
    </p:spTree>
    <p:extLst>
      <p:ext uri="{BB962C8B-B14F-4D97-AF65-F5344CB8AC3E}">
        <p14:creationId xmlns:p14="http://schemas.microsoft.com/office/powerpoint/2010/main" val="55890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8902" y="650929"/>
            <a:ext cx="9856922" cy="5858359"/>
          </a:xfrm>
        </p:spPr>
      </p:pic>
    </p:spTree>
    <p:extLst>
      <p:ext uri="{BB962C8B-B14F-4D97-AF65-F5344CB8AC3E}">
        <p14:creationId xmlns:p14="http://schemas.microsoft.com/office/powerpoint/2010/main" val="300033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480448"/>
            <a:ext cx="9620716" cy="852406"/>
          </a:xfrm>
        </p:spPr>
        <p:txBody>
          <a:bodyPr/>
          <a:lstStyle/>
          <a:p>
            <a:r>
              <a:rPr lang="ru-RU" sz="3200" b="1" i="1" dirty="0" err="1">
                <a:solidFill>
                  <a:srgbClr val="000000"/>
                </a:solidFill>
                <a:latin typeface="Times New Roman" panose="02020603050405020304" pitchFamily="18" charset="0"/>
                <a:cs typeface="Times New Roman" panose="02020603050405020304" pitchFamily="18" charset="0"/>
              </a:rPr>
              <a:t>Колективна</a:t>
            </a:r>
            <a:r>
              <a:rPr lang="ru-RU" sz="3200" b="1" i="1" dirty="0">
                <a:solidFill>
                  <a:srgbClr val="000000"/>
                </a:solidFill>
                <a:latin typeface="Times New Roman" panose="02020603050405020304" pitchFamily="18" charset="0"/>
                <a:cs typeface="Times New Roman" panose="02020603050405020304" pitchFamily="18" charset="0"/>
              </a:rPr>
              <a:t> робота „</a:t>
            </a:r>
            <a:r>
              <a:rPr lang="ru-RU" sz="3200" b="1" i="1" dirty="0" err="1">
                <a:solidFill>
                  <a:srgbClr val="000000"/>
                </a:solidFill>
                <a:latin typeface="Times New Roman" panose="02020603050405020304" pitchFamily="18" charset="0"/>
                <a:cs typeface="Times New Roman" panose="02020603050405020304" pitchFamily="18" charset="0"/>
              </a:rPr>
              <a:t>Значення</a:t>
            </a:r>
            <a:r>
              <a:rPr lang="ru-RU" sz="3200" b="1" i="1" dirty="0">
                <a:solidFill>
                  <a:srgbClr val="000000"/>
                </a:solidFill>
                <a:latin typeface="Times New Roman" panose="02020603050405020304" pitchFamily="18" charset="0"/>
                <a:cs typeface="Times New Roman" panose="02020603050405020304" pitchFamily="18" charset="0"/>
              </a:rPr>
              <a:t> </a:t>
            </a:r>
            <a:r>
              <a:rPr lang="ru-RU" sz="3200" b="1" i="1" dirty="0" err="1">
                <a:solidFill>
                  <a:srgbClr val="000000"/>
                </a:solidFill>
                <a:latin typeface="Times New Roman" panose="02020603050405020304" pitchFamily="18" charset="0"/>
                <a:cs typeface="Times New Roman" panose="02020603050405020304" pitchFamily="18" charset="0"/>
              </a:rPr>
              <a:t>природи</a:t>
            </a:r>
            <a:r>
              <a:rPr lang="ru-RU" sz="3200" b="1" i="1" dirty="0">
                <a:solidFill>
                  <a:srgbClr val="000000"/>
                </a:solidFill>
                <a:latin typeface="Times New Roman" panose="02020603050405020304" pitchFamily="18" charset="0"/>
                <a:cs typeface="Times New Roman" panose="02020603050405020304" pitchFamily="18" charset="0"/>
              </a:rPr>
              <a:t> у </a:t>
            </a:r>
            <a:r>
              <a:rPr lang="ru-RU" sz="3200" b="1" i="1" dirty="0" err="1">
                <a:solidFill>
                  <a:srgbClr val="000000"/>
                </a:solidFill>
                <a:latin typeface="Times New Roman" panose="02020603050405020304" pitchFamily="18" charset="0"/>
                <a:cs typeface="Times New Roman" panose="02020603050405020304" pitchFamily="18" charset="0"/>
              </a:rPr>
              <a:t>творі</a:t>
            </a:r>
            <a:r>
              <a:rPr lang="ru-RU" sz="3200" b="1" i="1" dirty="0">
                <a:solidFill>
                  <a:srgbClr val="000000"/>
                </a:solidFill>
                <a:latin typeface="Roboto"/>
              </a:rPr>
              <a:t>“</a:t>
            </a:r>
            <a:endParaRPr lang="uk-UA" sz="3200" b="1" dirty="0"/>
          </a:p>
        </p:txBody>
      </p:sp>
      <p:sp>
        <p:nvSpPr>
          <p:cNvPr id="3" name="Подзаголовок 2"/>
          <p:cNvSpPr>
            <a:spLocks noGrp="1"/>
          </p:cNvSpPr>
          <p:nvPr>
            <p:ph type="subTitle" idx="1"/>
          </p:nvPr>
        </p:nvSpPr>
        <p:spPr>
          <a:xfrm>
            <a:off x="1507067" y="1611824"/>
            <a:ext cx="9620716" cy="5021451"/>
          </a:xfrm>
        </p:spPr>
        <p:txBody>
          <a:bodyPr>
            <a:normAutofit lnSpcReduction="10000"/>
          </a:bodyPr>
          <a:lstStyle/>
          <a:p>
            <a:pPr marL="742950" indent="-742950" algn="l">
              <a:buAutoNum type="arabicPeriod"/>
            </a:pPr>
            <a:r>
              <a:rPr lang="uk-UA" sz="4000" dirty="0">
                <a:solidFill>
                  <a:srgbClr val="000000"/>
                </a:solidFill>
                <a:latin typeface="Times New Roman" panose="02020603050405020304" pitchFamily="18" charset="0"/>
                <a:cs typeface="Times New Roman" panose="02020603050405020304" pitchFamily="18" charset="0"/>
              </a:rPr>
              <a:t>„Гори, які вікують у такій тиші, що чують навіть дихання маржинки“.</a:t>
            </a:r>
          </a:p>
          <a:p>
            <a:pPr algn="l"/>
            <a:r>
              <a:rPr lang="uk-UA" sz="4000" dirty="0">
                <a:solidFill>
                  <a:srgbClr val="000000"/>
                </a:solidFill>
                <a:latin typeface="Times New Roman" panose="02020603050405020304" pitchFamily="18" charset="0"/>
                <a:cs typeface="Times New Roman" panose="02020603050405020304" pitchFamily="18" charset="0"/>
              </a:rPr>
              <a:t> 2. „Кучерявий Черемош сердито поблискував сивиною і світивсь попід скелі недобрим зеленим вогнем“. 3. „В тихих місцях Черемош як сивий віл, а там, де йому твердо лежати, він скаче скажено з </a:t>
            </a:r>
            <a:r>
              <a:rPr lang="uk-UA" sz="4000" dirty="0" err="1">
                <a:solidFill>
                  <a:srgbClr val="000000"/>
                </a:solidFill>
                <a:latin typeface="Times New Roman" panose="02020603050405020304" pitchFamily="18" charset="0"/>
                <a:cs typeface="Times New Roman" panose="02020603050405020304" pitchFamily="18" charset="0"/>
              </a:rPr>
              <a:t>каменя</a:t>
            </a:r>
            <a:r>
              <a:rPr lang="uk-UA" sz="4000" dirty="0">
                <a:solidFill>
                  <a:srgbClr val="000000"/>
                </a:solidFill>
                <a:latin typeface="Times New Roman" panose="02020603050405020304" pitchFamily="18" charset="0"/>
                <a:cs typeface="Times New Roman" panose="02020603050405020304" pitchFamily="18" charset="0"/>
              </a:rPr>
              <a:t> на камінь“.</a:t>
            </a:r>
            <a:endParaRPr lang="uk-U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56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62739"/>
          </a:xfrm>
        </p:spPr>
        <p:txBody>
          <a:bodyPr/>
          <a:lstStyle/>
          <a:p>
            <a:r>
              <a:rPr lang="ru-RU" i="1" dirty="0">
                <a:solidFill>
                  <a:srgbClr val="000000"/>
                </a:solidFill>
                <a:latin typeface="Roboto"/>
              </a:rPr>
              <a:t>Робота з образами </a:t>
            </a:r>
            <a:r>
              <a:rPr lang="ru-RU" i="1" dirty="0" err="1">
                <a:solidFill>
                  <a:srgbClr val="000000"/>
                </a:solidFill>
                <a:latin typeface="Roboto"/>
              </a:rPr>
              <a:t>Івана</a:t>
            </a:r>
            <a:r>
              <a:rPr lang="ru-RU" i="1" dirty="0">
                <a:solidFill>
                  <a:srgbClr val="000000"/>
                </a:solidFill>
                <a:latin typeface="Roboto"/>
              </a:rPr>
              <a:t> та </a:t>
            </a:r>
            <a:r>
              <a:rPr lang="ru-RU" i="1" dirty="0" err="1">
                <a:solidFill>
                  <a:srgbClr val="000000"/>
                </a:solidFill>
                <a:latin typeface="Roboto"/>
              </a:rPr>
              <a:t>Марічки</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871" y="1224366"/>
            <a:ext cx="9128501" cy="5633634"/>
          </a:xfrm>
        </p:spPr>
      </p:pic>
    </p:spTree>
    <p:extLst>
      <p:ext uri="{BB962C8B-B14F-4D97-AF65-F5344CB8AC3E}">
        <p14:creationId xmlns:p14="http://schemas.microsoft.com/office/powerpoint/2010/main" val="419451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458" y="0"/>
            <a:ext cx="9872420" cy="7113722"/>
          </a:xfrm>
        </p:spPr>
      </p:pic>
    </p:spTree>
    <p:extLst>
      <p:ext uri="{BB962C8B-B14F-4D97-AF65-F5344CB8AC3E}">
        <p14:creationId xmlns:p14="http://schemas.microsoft.com/office/powerpoint/2010/main" val="178962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171268"/>
          </a:xfrm>
        </p:spPr>
        <p:txBody>
          <a:bodyPr/>
          <a:lstStyle/>
          <a:p>
            <a:r>
              <a:rPr lang="ru-RU" dirty="0"/>
              <a:t>               ПЕРЕБІГ УРОКУ</a:t>
            </a:r>
            <a:br>
              <a:rPr lang="ru-RU" dirty="0"/>
            </a:br>
            <a:r>
              <a:rPr lang="ru-RU" dirty="0">
                <a:latin typeface="Times New Roman" panose="02020603050405020304" pitchFamily="18" charset="0"/>
                <a:cs typeface="Times New Roman" panose="02020603050405020304" pitchFamily="18" charset="0"/>
              </a:rPr>
              <a:t>І. ОРГАНІЗАЦІЙНИЙ МОМЕНТ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ІІ. ОГОЛОШЕННЯ ТЕМИ Й МЕТИ УРОКУ</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ІІІ. ЗАСВОЄННЯ НАВЧАЛЬНОГО МАТЕРІАЛУ В ПРОЦЕСІ ВИКОНАННЯ ПРАКТИЧНИХ ЗАВДАНЬ</a:t>
            </a:r>
            <a:br>
              <a:rPr lang="ru-RU"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01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472" y="371959"/>
            <a:ext cx="10445858" cy="6679769"/>
          </a:xfrm>
        </p:spPr>
      </p:pic>
    </p:spTree>
    <p:extLst>
      <p:ext uri="{BB962C8B-B14F-4D97-AF65-F5344CB8AC3E}">
        <p14:creationId xmlns:p14="http://schemas.microsoft.com/office/powerpoint/2010/main" val="237213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458" y="542442"/>
            <a:ext cx="10430359" cy="6315558"/>
          </a:xfrm>
        </p:spPr>
      </p:pic>
    </p:spTree>
    <p:extLst>
      <p:ext uri="{BB962C8B-B14F-4D97-AF65-F5344CB8AC3E}">
        <p14:creationId xmlns:p14="http://schemas.microsoft.com/office/powerpoint/2010/main" val="12704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4859500" cy="5997843"/>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60925" y="1"/>
            <a:ext cx="7104062" cy="6710766"/>
          </a:xfrm>
        </p:spPr>
      </p:pic>
    </p:spTree>
    <p:extLst>
      <p:ext uri="{BB962C8B-B14F-4D97-AF65-F5344CB8AC3E}">
        <p14:creationId xmlns:p14="http://schemas.microsoft.com/office/powerpoint/2010/main" val="218842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6" y="635431"/>
            <a:ext cx="8969787" cy="1983783"/>
          </a:xfrm>
        </p:spPr>
        <p:txBody>
          <a:bodyPr/>
          <a:lstStyle/>
          <a:p>
            <a:r>
              <a:rPr lang="ru-RU" sz="3600" b="1" i="1" dirty="0">
                <a:solidFill>
                  <a:srgbClr val="000000"/>
                </a:solidFill>
                <a:latin typeface="Times New Roman" panose="02020603050405020304" pitchFamily="18" charset="0"/>
                <a:cs typeface="Times New Roman" panose="02020603050405020304" pitchFamily="18" charset="0"/>
              </a:rPr>
              <a:t>Перегляд </a:t>
            </a:r>
            <a:r>
              <a:rPr lang="ru-RU" sz="3600" b="1" i="1" dirty="0" err="1">
                <a:solidFill>
                  <a:srgbClr val="000000"/>
                </a:solidFill>
                <a:latin typeface="Times New Roman" panose="02020603050405020304" pitchFamily="18" charset="0"/>
                <a:cs typeface="Times New Roman" panose="02020603050405020304" pitchFamily="18" charset="0"/>
              </a:rPr>
              <a:t>уривків</a:t>
            </a:r>
            <a:r>
              <a:rPr lang="ru-RU" sz="3600" b="1" i="1" dirty="0">
                <a:solidFill>
                  <a:srgbClr val="000000"/>
                </a:solidFill>
                <a:latin typeface="Times New Roman" panose="02020603050405020304" pitchFamily="18" charset="0"/>
                <a:cs typeface="Times New Roman" panose="02020603050405020304" pitchFamily="18" charset="0"/>
              </a:rPr>
              <a:t> з </a:t>
            </a:r>
            <a:r>
              <a:rPr lang="ru-RU" sz="3600" b="1" i="1" dirty="0" err="1">
                <a:solidFill>
                  <a:srgbClr val="000000"/>
                </a:solidFill>
                <a:latin typeface="Times New Roman" panose="02020603050405020304" pitchFamily="18" charset="0"/>
                <a:cs typeface="Times New Roman" panose="02020603050405020304" pitchFamily="18" charset="0"/>
              </a:rPr>
              <a:t>фільму</a:t>
            </a:r>
            <a:r>
              <a:rPr lang="ru-RU" sz="3600" b="1" i="1" dirty="0">
                <a:solidFill>
                  <a:srgbClr val="000000"/>
                </a:solidFill>
                <a:latin typeface="Times New Roman" panose="02020603050405020304" pitchFamily="18" charset="0"/>
                <a:cs typeface="Times New Roman" panose="02020603050405020304" pitchFamily="18" charset="0"/>
              </a:rPr>
              <a:t> про </a:t>
            </a:r>
            <a:r>
              <a:rPr lang="ru-RU" sz="3600" b="1" i="1" dirty="0" err="1">
                <a:solidFill>
                  <a:srgbClr val="000000"/>
                </a:solidFill>
                <a:latin typeface="Times New Roman" panose="02020603050405020304" pitchFamily="18" charset="0"/>
                <a:cs typeface="Times New Roman" panose="02020603050405020304" pitchFamily="18" charset="0"/>
              </a:rPr>
              <a:t>віру</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гуцулів</a:t>
            </a:r>
            <a:r>
              <a:rPr lang="ru-RU" sz="3600" b="1" i="1" dirty="0">
                <a:solidFill>
                  <a:srgbClr val="000000"/>
                </a:solidFill>
                <a:latin typeface="Times New Roman" panose="02020603050405020304" pitchFamily="18" charset="0"/>
                <a:cs typeface="Times New Roman" panose="02020603050405020304" pitchFamily="18" charset="0"/>
              </a:rPr>
              <a:t> в </a:t>
            </a:r>
            <a:r>
              <a:rPr lang="ru-RU" sz="3600" b="1" i="1" dirty="0" err="1">
                <a:solidFill>
                  <a:srgbClr val="000000"/>
                </a:solidFill>
                <a:latin typeface="Times New Roman" panose="02020603050405020304" pitchFamily="18" charset="0"/>
                <a:cs typeface="Times New Roman" panose="02020603050405020304" pitchFamily="18" charset="0"/>
              </a:rPr>
              <a:t>таємничу</a:t>
            </a:r>
            <a:r>
              <a:rPr lang="ru-RU" sz="3600" b="1" i="1" dirty="0">
                <a:solidFill>
                  <a:srgbClr val="000000"/>
                </a:solidFill>
                <a:latin typeface="Times New Roman" panose="02020603050405020304" pitchFamily="18" charset="0"/>
                <a:cs typeface="Times New Roman" panose="02020603050405020304" pitchFamily="18" charset="0"/>
              </a:rPr>
              <a:t> живу силу </a:t>
            </a:r>
            <a:r>
              <a:rPr lang="ru-RU" sz="3600" b="1" i="1" dirty="0" err="1">
                <a:solidFill>
                  <a:srgbClr val="000000"/>
                </a:solidFill>
                <a:latin typeface="Times New Roman" panose="02020603050405020304" pitchFamily="18" charset="0"/>
                <a:cs typeface="Times New Roman" panose="02020603050405020304" pitchFamily="18" charset="0"/>
              </a:rPr>
              <a:t>вогню</a:t>
            </a:r>
            <a:r>
              <a:rPr lang="ru-RU" sz="3600" b="1" i="1" dirty="0">
                <a:solidFill>
                  <a:srgbClr val="000000"/>
                </a:solidFill>
                <a:latin typeface="Times New Roman" panose="02020603050405020304" pitchFamily="18" charset="0"/>
                <a:cs typeface="Times New Roman" panose="02020603050405020304" pitchFamily="18" charset="0"/>
              </a:rPr>
              <a:t>, про </a:t>
            </a:r>
            <a:r>
              <a:rPr lang="ru-RU" sz="3600" b="1" i="1" dirty="0" err="1">
                <a:solidFill>
                  <a:srgbClr val="000000"/>
                </a:solidFill>
                <a:latin typeface="Times New Roman" panose="02020603050405020304" pitchFamily="18" charset="0"/>
                <a:cs typeface="Times New Roman" panose="02020603050405020304" pitchFamily="18" charset="0"/>
              </a:rPr>
              <a:t>процес</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виготовлення</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сиру</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який</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уважався</a:t>
            </a:r>
            <a:r>
              <a:rPr lang="ru-RU" sz="3600" b="1" i="1" dirty="0">
                <a:solidFill>
                  <a:srgbClr val="000000"/>
                </a:solidFill>
                <a:latin typeface="Times New Roman" panose="02020603050405020304" pitchFamily="18" charset="0"/>
                <a:cs typeface="Times New Roman" panose="02020603050405020304" pitchFamily="18" charset="0"/>
              </a:rPr>
              <a:t> </a:t>
            </a:r>
            <a:r>
              <a:rPr lang="ru-RU" sz="3600" b="1" i="1" dirty="0" err="1">
                <a:solidFill>
                  <a:srgbClr val="000000"/>
                </a:solidFill>
                <a:latin typeface="Times New Roman" panose="02020603050405020304" pitchFamily="18" charset="0"/>
                <a:cs typeface="Times New Roman" panose="02020603050405020304" pitchFamily="18" charset="0"/>
              </a:rPr>
              <a:t>чаклунським</a:t>
            </a:r>
            <a:endParaRPr lang="uk-UA"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81925" y="2510725"/>
            <a:ext cx="10135892" cy="4029560"/>
          </a:xfrm>
        </p:spPr>
        <p:txBody>
          <a:bodyPr>
            <a:normAutofit/>
          </a:bodyPr>
          <a:lstStyle/>
          <a:p>
            <a:r>
              <a:rPr lang="ru-RU" sz="3200" b="1" i="1" dirty="0" err="1">
                <a:solidFill>
                  <a:srgbClr val="000000"/>
                </a:solidFill>
                <a:latin typeface="Times New Roman" panose="02020603050405020304" pitchFamily="18" charset="0"/>
                <a:cs typeface="Times New Roman" panose="02020603050405020304" pitchFamily="18" charset="0"/>
              </a:rPr>
              <a:t>Коментар</a:t>
            </a:r>
            <a:r>
              <a:rPr lang="ru-RU" sz="3200" b="1" i="1" dirty="0">
                <a:solidFill>
                  <a:srgbClr val="000000"/>
                </a:solidFill>
                <a:latin typeface="Times New Roman" panose="02020603050405020304" pitchFamily="18" charset="0"/>
                <a:cs typeface="Times New Roman" panose="02020603050405020304" pitchFamily="18" charset="0"/>
              </a:rPr>
              <a:t> учителя</a:t>
            </a:r>
            <a:r>
              <a:rPr lang="ru-RU" sz="3200" b="1"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Кожна</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важлива</a:t>
            </a:r>
            <a:r>
              <a:rPr lang="ru-RU" sz="3200" dirty="0">
                <a:solidFill>
                  <a:srgbClr val="000000"/>
                </a:solidFill>
                <a:latin typeface="Times New Roman" panose="02020603050405020304" pitchFamily="18" charset="0"/>
                <a:cs typeface="Times New Roman" panose="02020603050405020304" pitchFamily="18" charset="0"/>
              </a:rPr>
              <a:t> справа на </a:t>
            </a:r>
            <a:r>
              <a:rPr lang="ru-RU" sz="3200" dirty="0" err="1">
                <a:solidFill>
                  <a:srgbClr val="000000"/>
                </a:solidFill>
                <a:latin typeface="Times New Roman" panose="02020603050405020304" pitchFamily="18" charset="0"/>
                <a:cs typeface="Times New Roman" panose="02020603050405020304" pitchFamily="18" charset="0"/>
              </a:rPr>
              <a:t>полонині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супроводжується</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ритуальними</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діями</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Обожнення</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вогню</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який</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розпалюється</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ватагом</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стародавнім</a:t>
            </a:r>
            <a:r>
              <a:rPr lang="ru-RU" sz="3200" dirty="0">
                <a:solidFill>
                  <a:srgbClr val="000000"/>
                </a:solidFill>
                <a:latin typeface="Times New Roman" panose="02020603050405020304" pitchFamily="18" charset="0"/>
                <a:cs typeface="Times New Roman" panose="02020603050405020304" pitchFamily="18" charset="0"/>
              </a:rPr>
              <a:t> способом і </a:t>
            </a:r>
            <a:r>
              <a:rPr lang="ru-RU" sz="3200" dirty="0" err="1">
                <a:solidFill>
                  <a:srgbClr val="000000"/>
                </a:solidFill>
                <a:latin typeface="Times New Roman" panose="02020603050405020304" pitchFamily="18" charset="0"/>
                <a:cs typeface="Times New Roman" panose="02020603050405020304" pitchFamily="18" charset="0"/>
              </a:rPr>
              <a:t>протягом</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усього</a:t>
            </a:r>
            <a:r>
              <a:rPr lang="ru-RU" sz="3200" dirty="0">
                <a:solidFill>
                  <a:srgbClr val="000000"/>
                </a:solidFill>
                <a:latin typeface="Times New Roman" panose="02020603050405020304" pitchFamily="18" charset="0"/>
                <a:cs typeface="Times New Roman" panose="02020603050405020304" pitchFamily="18" charset="0"/>
              </a:rPr>
              <a:t> сезону </a:t>
            </a:r>
            <a:r>
              <a:rPr lang="ru-RU" sz="3200" dirty="0" err="1">
                <a:solidFill>
                  <a:srgbClr val="000000"/>
                </a:solidFill>
                <a:latin typeface="Times New Roman" panose="02020603050405020304" pitchFamily="18" charset="0"/>
                <a:cs typeface="Times New Roman" panose="02020603050405020304" pitchFamily="18" charset="0"/>
              </a:rPr>
              <a:t>випасання</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овець</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має</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боронити</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від</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усього</a:t>
            </a:r>
            <a:r>
              <a:rPr lang="ru-RU" sz="3200" dirty="0">
                <a:solidFill>
                  <a:srgbClr val="000000"/>
                </a:solidFill>
                <a:latin typeface="Times New Roman" panose="02020603050405020304" pitchFamily="18" charset="0"/>
                <a:cs typeface="Times New Roman" panose="02020603050405020304" pitchFamily="18" charset="0"/>
              </a:rPr>
              <a:t> лихого </a:t>
            </a:r>
            <a:r>
              <a:rPr lang="ru-RU" sz="3200" dirty="0" err="1">
                <a:solidFill>
                  <a:srgbClr val="000000"/>
                </a:solidFill>
                <a:latin typeface="Times New Roman" panose="02020603050405020304" pitchFamily="18" charset="0"/>
                <a:cs typeface="Times New Roman" panose="02020603050405020304" pitchFamily="18" charset="0"/>
              </a:rPr>
              <a:t>маржинку</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Звичайний</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процес</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виготовлення</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сиру</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відбувається</a:t>
            </a:r>
            <a:r>
              <a:rPr lang="ru-RU" sz="3200" dirty="0">
                <a:solidFill>
                  <a:srgbClr val="000000"/>
                </a:solidFill>
                <a:latin typeface="Times New Roman" panose="02020603050405020304" pitchFamily="18" charset="0"/>
                <a:cs typeface="Times New Roman" panose="02020603050405020304" pitchFamily="18" charset="0"/>
              </a:rPr>
              <a:t> як </a:t>
            </a:r>
            <a:r>
              <a:rPr lang="ru-RU" sz="3200" dirty="0" err="1">
                <a:solidFill>
                  <a:srgbClr val="000000"/>
                </a:solidFill>
                <a:latin typeface="Times New Roman" panose="02020603050405020304" pitchFamily="18" charset="0"/>
                <a:cs typeface="Times New Roman" panose="02020603050405020304" pitchFamily="18" charset="0"/>
              </a:rPr>
              <a:t>таїнство</a:t>
            </a:r>
            <a:r>
              <a:rPr lang="ru-RU" sz="3200" dirty="0">
                <a:solidFill>
                  <a:srgbClr val="000000"/>
                </a:solidFill>
                <a:latin typeface="Times New Roman" panose="02020603050405020304" pitchFamily="18" charset="0"/>
                <a:cs typeface="Times New Roman" panose="02020603050405020304" pitchFamily="18" charset="0"/>
              </a:rPr>
              <a:t>. Тому й </a:t>
            </a:r>
            <a:r>
              <a:rPr lang="ru-RU" sz="3200" dirty="0" err="1">
                <a:solidFill>
                  <a:srgbClr val="000000"/>
                </a:solidFill>
                <a:latin typeface="Times New Roman" panose="02020603050405020304" pitchFamily="18" charset="0"/>
                <a:cs typeface="Times New Roman" panose="02020603050405020304" pitchFamily="18" charset="0"/>
              </a:rPr>
              <a:t>самі</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гуцули</a:t>
            </a:r>
            <a:r>
              <a:rPr lang="ru-RU" sz="3200" dirty="0">
                <a:solidFill>
                  <a:srgbClr val="000000"/>
                </a:solidFill>
                <a:latin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cs typeface="Times New Roman" panose="02020603050405020304" pitchFamily="18" charset="0"/>
              </a:rPr>
              <a:t>постають</a:t>
            </a:r>
            <a:r>
              <a:rPr lang="ru-RU" sz="3200" dirty="0">
                <a:solidFill>
                  <a:srgbClr val="000000"/>
                </a:solidFill>
                <a:latin typeface="Times New Roman" panose="02020603050405020304" pitchFamily="18" charset="0"/>
                <a:cs typeface="Times New Roman" panose="02020603050405020304" pitchFamily="18" charset="0"/>
              </a:rPr>
              <a:t> перед нами </a:t>
            </a:r>
            <a:r>
              <a:rPr lang="ru-RU" sz="3200" dirty="0" err="1">
                <a:solidFill>
                  <a:srgbClr val="000000"/>
                </a:solidFill>
                <a:latin typeface="Times New Roman" panose="02020603050405020304" pitchFamily="18" charset="0"/>
                <a:cs typeface="Times New Roman" panose="02020603050405020304" pitchFamily="18" charset="0"/>
              </a:rPr>
              <a:t>загадковими</a:t>
            </a:r>
            <a:r>
              <a:rPr lang="ru-RU" sz="3200" dirty="0">
                <a:solidFill>
                  <a:srgbClr val="000000"/>
                </a:solidFill>
                <a:latin typeface="Times New Roman" panose="02020603050405020304" pitchFamily="18" charset="0"/>
                <a:cs typeface="Times New Roman" panose="02020603050405020304" pitchFamily="18" charset="0"/>
              </a:rPr>
              <a:t> й </a:t>
            </a:r>
            <a:r>
              <a:rPr lang="ru-RU" sz="3200" dirty="0" err="1">
                <a:solidFill>
                  <a:srgbClr val="000000"/>
                </a:solidFill>
                <a:latin typeface="Times New Roman" panose="02020603050405020304" pitchFamily="18" charset="0"/>
                <a:cs typeface="Times New Roman" panose="02020603050405020304" pitchFamily="18" charset="0"/>
              </a:rPr>
              <a:t>величними</a:t>
            </a:r>
            <a:r>
              <a:rPr lang="ru-RU" sz="3200" dirty="0">
                <a:solidFill>
                  <a:srgbClr val="000000"/>
                </a:solidFill>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13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248400"/>
          </a:xfrm>
        </p:spPr>
        <p:txBody>
          <a:bodyPr>
            <a:normAutofit fontScale="90000"/>
          </a:bodyPr>
          <a:lstStyle/>
          <a:p>
            <a:r>
              <a:rPr lang="uk-UA" sz="3100" dirty="0">
                <a:solidFill>
                  <a:srgbClr val="000000"/>
                </a:solidFill>
                <a:latin typeface="Times New Roman" panose="02020603050405020304" pitchFamily="18" charset="0"/>
                <a:cs typeface="Times New Roman" panose="02020603050405020304" pitchFamily="18" charset="0"/>
              </a:rPr>
              <a:t>Природженою рисою характеру дітей Карпат — гуцулів — є любов до прекрасного, тому кохання їхнє оповите піснями. Іван грав на флоярі, Марічка співала. І мова цих звуків була мовою кохання. Гуцули також швидкі й запальні, тому довго пам'ятають і добро, і образи. Битися до крові за честь свого роду — означало захистити гідність.</a:t>
            </a:r>
            <a:br>
              <a:rPr lang="uk-UA" sz="3100" dirty="0">
                <a:solidFill>
                  <a:srgbClr val="000000"/>
                </a:solidFill>
                <a:latin typeface="Times New Roman" panose="02020603050405020304" pitchFamily="18" charset="0"/>
                <a:cs typeface="Times New Roman" panose="02020603050405020304" pitchFamily="18" charset="0"/>
              </a:rPr>
            </a:br>
            <a:r>
              <a:rPr lang="uk-UA" sz="3100" dirty="0">
                <a:solidFill>
                  <a:srgbClr val="000000"/>
                </a:solidFill>
                <a:latin typeface="Times New Roman" panose="02020603050405020304" pitchFamily="18" charset="0"/>
                <a:cs typeface="Times New Roman" panose="02020603050405020304" pitchFamily="18" charset="0"/>
              </a:rPr>
              <a:t>Однак є й інший бік розуміння гуцулами честі. Ворожнеча двох родів — </a:t>
            </a:r>
            <a:r>
              <a:rPr lang="uk-UA" sz="3100" dirty="0" err="1">
                <a:solidFill>
                  <a:srgbClr val="000000"/>
                </a:solidFill>
                <a:latin typeface="Times New Roman" panose="02020603050405020304" pitchFamily="18" charset="0"/>
                <a:cs typeface="Times New Roman" panose="02020603050405020304" pitchFamily="18" charset="0"/>
              </a:rPr>
              <a:t>Палійчуків</a:t>
            </a:r>
            <a:r>
              <a:rPr lang="uk-UA" sz="3100" dirty="0">
                <a:solidFill>
                  <a:srgbClr val="000000"/>
                </a:solidFill>
                <a:latin typeface="Times New Roman" panose="02020603050405020304" pitchFamily="18" charset="0"/>
                <a:cs typeface="Times New Roman" panose="02020603050405020304" pitchFamily="18" charset="0"/>
              </a:rPr>
              <a:t> і </a:t>
            </a:r>
            <a:r>
              <a:rPr lang="uk-UA" sz="3100" dirty="0" err="1">
                <a:solidFill>
                  <a:srgbClr val="000000"/>
                </a:solidFill>
                <a:latin typeface="Times New Roman" panose="02020603050405020304" pitchFamily="18" charset="0"/>
                <a:cs typeface="Times New Roman" panose="02020603050405020304" pitchFamily="18" charset="0"/>
              </a:rPr>
              <a:t>Гутенюків</a:t>
            </a:r>
            <a:r>
              <a:rPr lang="uk-UA" sz="3100" dirty="0">
                <a:solidFill>
                  <a:srgbClr val="000000"/>
                </a:solidFill>
                <a:latin typeface="Times New Roman" panose="02020603050405020304" pitchFamily="18" charset="0"/>
                <a:cs typeface="Times New Roman" panose="02020603050405020304" pitchFamily="18" charset="0"/>
              </a:rPr>
              <a:t> — це руйнація родової свідомості. Роди ворогують, але самі вже не пам'ятають через що. Трембіти часто ридали, оповіщаючи про смерть. Можливо, то голос предків застерігав, що честь боронити треба, але не убиваючи, не руйнуючи рід.</a:t>
            </a:r>
            <a:br>
              <a:rPr lang="uk-UA" dirty="0">
                <a:solidFill>
                  <a:srgbClr val="000000"/>
                </a:solidFill>
                <a:latin typeface="Roboto"/>
              </a:rPr>
            </a:br>
            <a:endParaRPr lang="uk-UA" dirty="0"/>
          </a:p>
        </p:txBody>
      </p:sp>
    </p:spTree>
    <p:extLst>
      <p:ext uri="{BB962C8B-B14F-4D97-AF65-F5344CB8AC3E}">
        <p14:creationId xmlns:p14="http://schemas.microsoft.com/office/powerpoint/2010/main" val="270506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Екранізація…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272" y="1270862"/>
            <a:ext cx="11008000" cy="5393410"/>
          </a:xfrm>
        </p:spPr>
      </p:pic>
    </p:spTree>
    <p:extLst>
      <p:ext uri="{BB962C8B-B14F-4D97-AF65-F5344CB8AC3E}">
        <p14:creationId xmlns:p14="http://schemas.microsoft.com/office/powerpoint/2010/main" val="60469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487837"/>
            <a:ext cx="8596668" cy="2727701"/>
          </a:xfrm>
        </p:spPr>
        <p:txBody>
          <a:bodyPr>
            <a:noAutofit/>
          </a:bodyPr>
          <a:lstStyle/>
          <a:p>
            <a:r>
              <a:rPr lang="ru-RU" sz="4000" b="1" dirty="0">
                <a:solidFill>
                  <a:srgbClr val="000000"/>
                </a:solidFill>
                <a:latin typeface="Roboto"/>
              </a:rPr>
              <a:t>IV. ПІДСУМКИ УРОКУ</a:t>
            </a:r>
            <a:br>
              <a:rPr lang="ru-RU" sz="4000" b="1" dirty="0">
                <a:solidFill>
                  <a:srgbClr val="000000"/>
                </a:solidFill>
                <a:latin typeface="Roboto"/>
              </a:rPr>
            </a:br>
            <a:br>
              <a:rPr lang="ru-RU" sz="4000" b="1" dirty="0">
                <a:solidFill>
                  <a:srgbClr val="000000"/>
                </a:solidFill>
                <a:latin typeface="Roboto"/>
              </a:rPr>
            </a:br>
            <a:r>
              <a:rPr lang="ru-RU" sz="4000" b="1" dirty="0">
                <a:solidFill>
                  <a:srgbClr val="000000"/>
                </a:solidFill>
                <a:latin typeface="Roboto"/>
              </a:rPr>
              <a:t>V. ДОМАШНЄ ЗАВДАННЯ</a:t>
            </a:r>
            <a:br>
              <a:rPr lang="ru-RU" sz="4000" b="1" dirty="0">
                <a:solidFill>
                  <a:srgbClr val="000000"/>
                </a:solidFill>
                <a:latin typeface="Roboto"/>
              </a:rPr>
            </a:br>
            <a:endParaRPr lang="uk-UA" sz="4000" b="1" dirty="0"/>
          </a:p>
        </p:txBody>
      </p:sp>
    </p:spTree>
    <p:extLst>
      <p:ext uri="{BB962C8B-B14F-4D97-AF65-F5344CB8AC3E}">
        <p14:creationId xmlns:p14="http://schemas.microsoft.com/office/powerpoint/2010/main" val="242442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963" y="325465"/>
            <a:ext cx="11034793" cy="6274500"/>
          </a:xfrm>
        </p:spPr>
      </p:pic>
    </p:spTree>
    <p:extLst>
      <p:ext uri="{BB962C8B-B14F-4D97-AF65-F5344CB8AC3E}">
        <p14:creationId xmlns:p14="http://schemas.microsoft.com/office/powerpoint/2010/main" val="360298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ДОМАШНЄ ЗАВДАННЯ: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270000"/>
            <a:ext cx="9825925" cy="5169484"/>
          </a:xfrm>
        </p:spPr>
      </p:pic>
    </p:spTree>
    <p:extLst>
      <p:ext uri="{BB962C8B-B14F-4D97-AF65-F5344CB8AC3E}">
        <p14:creationId xmlns:p14="http://schemas.microsoft.com/office/powerpoint/2010/main" val="183409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6358" y="278970"/>
            <a:ext cx="7987643" cy="976394"/>
          </a:xfrm>
        </p:spPr>
        <p:txBody>
          <a:bodyPr/>
          <a:lstStyle/>
          <a:p>
            <a:r>
              <a:rPr lang="uk-UA" b="1" u="sng" dirty="0">
                <a:latin typeface="Times New Roman" panose="02020603050405020304" pitchFamily="18" charset="0"/>
                <a:cs typeface="Times New Roman" panose="02020603050405020304" pitchFamily="18" charset="0"/>
              </a:rPr>
              <a:t>Які асоціації навіює це зображення?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2440" y="976393"/>
            <a:ext cx="11203749" cy="5765370"/>
          </a:xfrm>
        </p:spPr>
      </p:pic>
    </p:spTree>
    <p:extLst>
      <p:ext uri="{BB962C8B-B14F-4D97-AF65-F5344CB8AC3E}">
        <p14:creationId xmlns:p14="http://schemas.microsoft.com/office/powerpoint/2010/main" val="126805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942" y="480448"/>
            <a:ext cx="10538848" cy="5561578"/>
          </a:xfrm>
        </p:spPr>
      </p:pic>
    </p:spTree>
    <p:extLst>
      <p:ext uri="{BB962C8B-B14F-4D97-AF65-F5344CB8AC3E}">
        <p14:creationId xmlns:p14="http://schemas.microsoft.com/office/powerpoint/2010/main" val="27081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939" y="557940"/>
            <a:ext cx="9841423" cy="6300060"/>
          </a:xfrm>
        </p:spPr>
      </p:pic>
    </p:spTree>
    <p:extLst>
      <p:ext uri="{BB962C8B-B14F-4D97-AF65-F5344CB8AC3E}">
        <p14:creationId xmlns:p14="http://schemas.microsoft.com/office/powerpoint/2010/main" val="14876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877" y="294468"/>
            <a:ext cx="8596668" cy="6563532"/>
          </a:xfrm>
        </p:spPr>
        <p:txBody>
          <a:bodyPr>
            <a:noAutofit/>
          </a:bodyPr>
          <a:lstStyle/>
          <a:p>
            <a:r>
              <a:rPr lang="uk-UA" sz="2400" b="1" i="1" dirty="0">
                <a:solidFill>
                  <a:schemeClr val="tx1"/>
                </a:solidFill>
                <a:latin typeface="Times New Roman" panose="02020603050405020304" pitchFamily="18" charset="0"/>
                <a:cs typeface="Times New Roman" panose="02020603050405020304" pitchFamily="18" charset="0"/>
              </a:rPr>
              <a:t>Лекція вчителя</a:t>
            </a:r>
            <a:br>
              <a:rPr lang="uk-UA" sz="2400" b="1"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Задум повісті виник у М. Коцюбинського 1910 р., коли він уперше побував на Гуцульщині. Коцюбинський зустрічався з гуцулами, вивчав їхні звичаї й обряди, легенди й повір'я.</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Увесь час він проводив у мандрах, бував у горах, повертався з полонин з квітами. Коли селяни висловлювали подив на його допитливість, відповідав, що хоче написати правду про гуцульське життя.</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Крім особистих вражень, працюючи над повістю, письменник користувався фольклорно-етнографічними збірниками В. Гнатюка, І. Франка.</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Назва повісті виникла не відразу. Перша — „В зелених горах“ — не вдовольнила письменника. Потім були інші варіанти: „Голос віків“, „Подих віків“, „Відгомін передвіку“ тощо. Нарешті автор зупинився на назві „Тіні забутих предків“.</a:t>
            </a:r>
          </a:p>
        </p:txBody>
      </p:sp>
    </p:spTree>
    <p:extLst>
      <p:ext uri="{BB962C8B-B14F-4D97-AF65-F5344CB8AC3E}">
        <p14:creationId xmlns:p14="http://schemas.microsoft.com/office/powerpoint/2010/main" val="413954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latin typeface="Times New Roman" panose="02020603050405020304" pitchFamily="18" charset="0"/>
                <a:cs typeface="Times New Roman" panose="02020603050405020304" pitchFamily="18" charset="0"/>
              </a:rPr>
              <a:t>Проблемне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питання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могло не </a:t>
            </a:r>
            <a:r>
              <a:rPr lang="ru-RU" dirty="0" err="1">
                <a:latin typeface="Times New Roman" panose="02020603050405020304" pitchFamily="18" charset="0"/>
                <a:cs typeface="Times New Roman" panose="02020603050405020304" pitchFamily="18" charset="0"/>
              </a:rPr>
              <a:t>вдовольняти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письменника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назві</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8902" y="1813302"/>
            <a:ext cx="8074617" cy="5044698"/>
          </a:xfrm>
        </p:spPr>
      </p:pic>
    </p:spTree>
    <p:extLst>
      <p:ext uri="{BB962C8B-B14F-4D97-AF65-F5344CB8AC3E}">
        <p14:creationId xmlns:p14="http://schemas.microsoft.com/office/powerpoint/2010/main" val="363541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1375756" cy="2867186"/>
          </a:xfrm>
        </p:spPr>
        <p:txBody>
          <a:bodyPr>
            <a:noAutofit/>
          </a:bodyPr>
          <a:lstStyle/>
          <a:p>
            <a:r>
              <a:rPr lang="uk-UA" sz="2400" b="1" dirty="0">
                <a:solidFill>
                  <a:schemeClr val="tx1"/>
                </a:solidFill>
                <a:latin typeface="Times New Roman" panose="02020603050405020304" pitchFamily="18" charset="0"/>
                <a:cs typeface="Times New Roman" panose="02020603050405020304" pitchFamily="18" charset="0"/>
              </a:rPr>
              <a:t>Первинна назва „В зелених горах“ не відтворювала головного — міфологічного світу, у якому жили гуцули, не було заглиблення в сиву давнину, про яку авторові так хотілося розповісти і яка жила й донині. Найвлучніша назва „Тіні забутих предків“. Вона натякає на загадковість, казковість і дихання віків. Ця назва вказує ще й на злободенність порушених проблем: предки забуті, але їхні болі й радощі, шукання тінями живуть і нині повторюються в нас.</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9763" y="2603716"/>
            <a:ext cx="7129219" cy="4417016"/>
          </a:xfrm>
        </p:spPr>
      </p:pic>
    </p:spTree>
    <p:extLst>
      <p:ext uri="{BB962C8B-B14F-4D97-AF65-F5344CB8AC3E}">
        <p14:creationId xmlns:p14="http://schemas.microsoft.com/office/powerpoint/2010/main" val="304605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400" b="1" i="1" dirty="0">
                <a:solidFill>
                  <a:schemeClr val="tx1"/>
                </a:solidFill>
                <a:latin typeface="Times New Roman" panose="02020603050405020304" pitchFamily="18" charset="0"/>
                <a:cs typeface="Times New Roman" panose="02020603050405020304" pitchFamily="18" charset="0"/>
              </a:rPr>
              <a:t>Словникова робота</a:t>
            </a:r>
            <a:br>
              <a:rPr lang="uk-UA" sz="4400" b="1" dirty="0">
                <a:solidFill>
                  <a:schemeClr val="tx1"/>
                </a:solidFill>
                <a:latin typeface="Times New Roman" panose="02020603050405020304" pitchFamily="18" charset="0"/>
                <a:cs typeface="Times New Roman" panose="02020603050405020304" pitchFamily="18" charset="0"/>
              </a:rPr>
            </a:br>
            <a:r>
              <a:rPr lang="uk-UA" sz="4400" b="1" dirty="0">
                <a:latin typeface="Times New Roman" panose="02020603050405020304" pitchFamily="18" charset="0"/>
                <a:cs typeface="Times New Roman" panose="02020603050405020304" pitchFamily="18" charset="0"/>
              </a:rPr>
              <a:t>Маржинка</a:t>
            </a:r>
            <a:r>
              <a:rPr lang="uk-UA" sz="4400" dirty="0">
                <a:latin typeface="Times New Roman" panose="02020603050405020304" pitchFamily="18" charset="0"/>
                <a:cs typeface="Times New Roman" panose="02020603050405020304" pitchFamily="18" charset="0"/>
              </a:rPr>
              <a:t> — худоба</a:t>
            </a:r>
            <a:r>
              <a:rPr lang="uk-UA" sz="4400" b="1" dirty="0">
                <a:latin typeface="Times New Roman" panose="02020603050405020304" pitchFamily="18" charset="0"/>
                <a:cs typeface="Times New Roman" panose="02020603050405020304" pitchFamily="18" charset="0"/>
              </a:rPr>
              <a:t>; плай </a:t>
            </a:r>
            <a:r>
              <a:rPr lang="uk-UA" sz="4400" dirty="0">
                <a:latin typeface="Times New Roman" panose="02020603050405020304" pitchFamily="18" charset="0"/>
                <a:cs typeface="Times New Roman" panose="02020603050405020304" pitchFamily="18" charset="0"/>
              </a:rPr>
              <a:t>— гірська стежка; </a:t>
            </a:r>
            <a:r>
              <a:rPr lang="uk-UA" sz="4400" b="1" dirty="0">
                <a:latin typeface="Times New Roman" panose="02020603050405020304" pitchFamily="18" charset="0"/>
                <a:cs typeface="Times New Roman" panose="02020603050405020304" pitchFamily="18" charset="0"/>
              </a:rPr>
              <a:t>флояра</a:t>
            </a:r>
            <a:r>
              <a:rPr lang="uk-UA" sz="4400" dirty="0">
                <a:latin typeface="Times New Roman" panose="02020603050405020304" pitchFamily="18" charset="0"/>
                <a:cs typeface="Times New Roman" panose="02020603050405020304" pitchFamily="18" charset="0"/>
              </a:rPr>
              <a:t> — різновид сопілки метрової довжини; </a:t>
            </a:r>
            <a:r>
              <a:rPr lang="uk-UA" sz="4400" b="1" dirty="0">
                <a:latin typeface="Times New Roman" panose="02020603050405020304" pitchFamily="18" charset="0"/>
                <a:cs typeface="Times New Roman" panose="02020603050405020304" pitchFamily="18" charset="0"/>
              </a:rPr>
              <a:t>мольфар </a:t>
            </a:r>
            <a:r>
              <a:rPr lang="uk-UA" sz="4400" dirty="0">
                <a:latin typeface="Times New Roman" panose="02020603050405020304" pitchFamily="18" charset="0"/>
                <a:cs typeface="Times New Roman" panose="02020603050405020304" pitchFamily="18" charset="0"/>
              </a:rPr>
              <a:t>— чаклун, чарівник; </a:t>
            </a:r>
            <a:r>
              <a:rPr lang="uk-UA" sz="4400" b="1" dirty="0" err="1">
                <a:latin typeface="Times New Roman" panose="02020603050405020304" pitchFamily="18" charset="0"/>
                <a:cs typeface="Times New Roman" panose="02020603050405020304" pitchFamily="18" charset="0"/>
              </a:rPr>
              <a:t>легінь</a:t>
            </a:r>
            <a:r>
              <a:rPr lang="uk-UA" sz="4400" dirty="0">
                <a:latin typeface="Times New Roman" panose="02020603050405020304" pitchFamily="18" charset="0"/>
                <a:cs typeface="Times New Roman" panose="02020603050405020304" pitchFamily="18" charset="0"/>
              </a:rPr>
              <a:t> — парубок, юнак; </a:t>
            </a:r>
            <a:r>
              <a:rPr lang="uk-UA" sz="4400" b="1" dirty="0" err="1">
                <a:latin typeface="Times New Roman" panose="02020603050405020304" pitchFamily="18" charset="0"/>
                <a:cs typeface="Times New Roman" panose="02020603050405020304" pitchFamily="18" charset="0"/>
              </a:rPr>
              <a:t>чугайстир</a:t>
            </a:r>
            <a:r>
              <a:rPr lang="uk-UA" sz="4400" dirty="0">
                <a:latin typeface="Times New Roman" panose="02020603050405020304" pitchFamily="18" charset="0"/>
                <a:cs typeface="Times New Roman" panose="02020603050405020304" pitchFamily="18" charset="0"/>
              </a:rPr>
              <a:t> — добрий лісовий дух; </a:t>
            </a:r>
            <a:r>
              <a:rPr lang="uk-UA" sz="4400" b="1" dirty="0">
                <a:latin typeface="Times New Roman" panose="02020603050405020304" pitchFamily="18" charset="0"/>
                <a:cs typeface="Times New Roman" panose="02020603050405020304" pitchFamily="18" charset="0"/>
              </a:rPr>
              <a:t>крисаня</a:t>
            </a:r>
            <a:r>
              <a:rPr lang="uk-UA" sz="4400" dirty="0">
                <a:latin typeface="Times New Roman" panose="02020603050405020304" pitchFamily="18" charset="0"/>
                <a:cs typeface="Times New Roman" panose="02020603050405020304" pitchFamily="18" charset="0"/>
              </a:rPr>
              <a:t> — капелюх, бриль; </a:t>
            </a:r>
            <a:r>
              <a:rPr lang="uk-UA" sz="4400" b="1" dirty="0">
                <a:latin typeface="Times New Roman" panose="02020603050405020304" pitchFamily="18" charset="0"/>
                <a:cs typeface="Times New Roman" panose="02020603050405020304" pitchFamily="18" charset="0"/>
              </a:rPr>
              <a:t>нявка </a:t>
            </a:r>
            <a:r>
              <a:rPr lang="uk-UA" sz="4400" dirty="0">
                <a:latin typeface="Times New Roman" panose="02020603050405020304" pitchFamily="18" charset="0"/>
                <a:cs typeface="Times New Roman" panose="02020603050405020304" pitchFamily="18" charset="0"/>
              </a:rPr>
              <a:t>— мавка.</a:t>
            </a:r>
            <a:br>
              <a:rPr lang="uk-UA" sz="4400" dirty="0">
                <a:latin typeface="Times New Roman" panose="02020603050405020304" pitchFamily="18" charset="0"/>
                <a:cs typeface="Times New Roman" panose="02020603050405020304" pitchFamily="18" charset="0"/>
              </a:rPr>
            </a:br>
            <a:endParaRPr lang="uk-UA"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87283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TotalTime>
  <Words>808</Words>
  <Application>Microsoft Office PowerPoint</Application>
  <PresentationFormat>Широкоэкранный</PresentationFormat>
  <Paragraphs>18</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Roboto</vt:lpstr>
      <vt:lpstr>Times New Roman</vt:lpstr>
      <vt:lpstr>Trebuchet MS</vt:lpstr>
      <vt:lpstr>Wingdings 3</vt:lpstr>
      <vt:lpstr>Грань</vt:lpstr>
      <vt:lpstr>ТЕМА. М. Коцюбинський  «Тіні забутих предків». Трагічна доля Івана й Марічки як наслідок суперечності між мрією та дійсністю. Світ людини у зв’язку зі світом природи.</vt:lpstr>
      <vt:lpstr>               ПЕРЕБІГ УРОКУ І. ОРГАНІЗАЦІЙНИЙ МОМЕНТ ІІ. ОГОЛОШЕННЯ ТЕМИ Й МЕТИ УРОКУ ІІІ. ЗАСВОЄННЯ НАВЧАЛЬНОГО МАТЕРІАЛУ В ПРОЦЕСІ ВИКОНАННЯ ПРАКТИЧНИХ ЗАВДАНЬ </vt:lpstr>
      <vt:lpstr>Які асоціації навіює це зображення?</vt:lpstr>
      <vt:lpstr>Презентация PowerPoint</vt:lpstr>
      <vt:lpstr>Презентация PowerPoint</vt:lpstr>
      <vt:lpstr>Лекція вчителя Задум повісті виник у М. Коцюбинського 1910 р., коли він уперше побував на Гуцульщині. Коцюбинський зустрічався з гуцулами, вивчав їхні звичаї й обряди, легенди й повір'я. Увесь час він проводив у мандрах, бував у горах, повертався з полонин з квітами. Коли селяни висловлювали подив на його допитливість, відповідав, що хоче написати правду про гуцульське життя. Крім особистих вражень, працюючи над повістю, письменник користувався фольклорно-етнографічними збірниками В. Гнатюка, І. Франка. Назва повісті виникла не відразу. Перша — „В зелених горах“ — не вдовольнила письменника. Потім були інші варіанти: „Голос віків“, „Подих віків“, „Відгомін передвіку“ тощо. Нарешті автор зупинився на назві „Тіні забутих предків“.</vt:lpstr>
      <vt:lpstr>Проблемне питання: „Що могло не вдовольняти письменника в назві?“</vt:lpstr>
      <vt:lpstr>Первинна назва „В зелених горах“ не відтворювала головного — міфологічного світу, у якому жили гуцули, не було заглиблення в сиву давнину, про яку авторові так хотілося розповісти і яка жила й донині. Найвлучніша назва „Тіні забутих предків“. Вона натякає на загадковість, казковість і дихання віків. Ця назва вказує ще й на злободенність порушених проблем: предки забуті, але їхні болі й радощі, шукання тінями живуть і нині повторюються в нас.</vt:lpstr>
      <vt:lpstr>Словникова робота Маржинка — худоба; плай — гірська стежка; флояра — різновид сопілки метрової довжини; мольфар — чаклун, чарівник; легінь — парубок, юнак; чугайстир — добрий лісовий дух; крисаня — капелюх, бриль; нявка — мавка. </vt:lpstr>
      <vt:lpstr>Презентация PowerPoint</vt:lpstr>
      <vt:lpstr>Презентация PowerPoint</vt:lpstr>
      <vt:lpstr>Презентация PowerPoint</vt:lpstr>
      <vt:lpstr>Презентация PowerPoint</vt:lpstr>
      <vt:lpstr>Презентация PowerPoint</vt:lpstr>
      <vt:lpstr>Робота з образами Івана та Марічки 1. Як Іван проводив час у дитинстві? 2. Чому весь світ був для Іванка й Марічки, „як казка, повна чудес, таємнича, цікава й страшна“? 3. Звідки вони черпали знання? Які це були знання? 4. Чи закінчується казка разом із дитинством? Як вона переходить у світосприйняття дорослих? 5. Як познайомилися Іван і Марічка? Із чого почалася їхня взаємна симпатія: з ворожнечі чи з доброти? 6. За що, на вашу думку, Іван і Марічка покохали одне одного? 7. Що єднало їх у дитинстві й у юності? 8. Чи можна сказати, що Іванко й Марічка були дітьми прекрасної природи, жили за її законами й ніщо в їхніх стосунках не порушувало природної чистоти? 9. Чи була талановитою Марічка? Підвердіть цитатно. 10. Чи можна вважати Івана та Марічку українськими Ромео та Джульєттою? Свою думку доведіть. </vt:lpstr>
      <vt:lpstr>Презентация PowerPoint</vt:lpstr>
      <vt:lpstr>Колективна робота „Значення природи у творі“</vt:lpstr>
      <vt:lpstr>Робота з образами Івана та Марічки</vt:lpstr>
      <vt:lpstr>Презентация PowerPoint</vt:lpstr>
      <vt:lpstr>Презентация PowerPoint</vt:lpstr>
      <vt:lpstr>Презентация PowerPoint</vt:lpstr>
      <vt:lpstr>Презентация PowerPoint</vt:lpstr>
      <vt:lpstr>Перегляд уривків з фільму про віру гуцулів в таємничу живу силу вогню, про процес виготовлення сиру, який уважався чаклунським</vt:lpstr>
      <vt:lpstr>Природженою рисою характеру дітей Карпат — гуцулів — є любов до прекрасного, тому кохання їхнє оповите піснями. Іван грав на флоярі, Марічка співала. І мова цих звуків була мовою кохання. Гуцули також швидкі й запальні, тому довго пам'ятають і добро, і образи. Битися до крові за честь свого роду — означало захистити гідність. Однак є й інший бік розуміння гуцулами честі. Ворожнеча двох родів — Палійчуків і Гутенюків — це руйнація родової свідомості. Роди ворогують, але самі вже не пам'ятають через що. Трембіти часто ридали, оповіщаючи про смерть. Можливо, то голос предків застерігав, що честь боронити треба, але не убиваючи, не руйнуючи рід. </vt:lpstr>
      <vt:lpstr>Екранізація…</vt:lpstr>
      <vt:lpstr>IV. ПІДСУМКИ УРОКУ  V. ДОМАШНЄ ЗАВДАННЯ </vt:lpstr>
      <vt:lpstr>Презентация PowerPoint</vt:lpstr>
      <vt:lpstr>ДОМАШНЄ ЗАВДАННЯ: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 Коцюбинський  «Тіні забутих предків». Трагічна доля Івана й Марічки як наслідок суперечності між мрією та дійсністю. Світ людини у зв’язку зі світом природи.</dc:title>
  <dc:creator>Користувач Windows</dc:creator>
  <cp:lastModifiedBy>olena.savina25@outlook.com</cp:lastModifiedBy>
  <cp:revision>8</cp:revision>
  <dcterms:created xsi:type="dcterms:W3CDTF">2019-12-18T21:09:47Z</dcterms:created>
  <dcterms:modified xsi:type="dcterms:W3CDTF">2024-01-23T19:52:19Z</dcterms:modified>
</cp:coreProperties>
</file>