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9" r:id="rId3"/>
    <p:sldId id="278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7" r:id="rId17"/>
    <p:sldId id="279" r:id="rId18"/>
    <p:sldId id="275" r:id="rId19"/>
    <p:sldId id="281" r:id="rId20"/>
    <p:sldId id="276" r:id="rId21"/>
    <p:sldId id="280" r:id="rId22"/>
  </p:sldIdLst>
  <p:sldSz cx="9144000" cy="6858000" type="screen4x3"/>
  <p:notesSz cx="6858000" cy="9144000"/>
  <p:custDataLst>
    <p:tags r:id="rId2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6BA5"/>
    <a:srgbClr val="6E558D"/>
    <a:srgbClr val="9966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093A02-D28B-4D41-9756-B65D11236665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EC6CD6-F686-45B0-A374-59621B28CA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0102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C6CD6-F686-45B0-A374-59621B28CA10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EC6CD6-F686-45B0-A374-59621B28CA10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B7319-8752-43DC-9251-6FF6EC4E5500}" type="datetimeFigureOut">
              <a:rPr lang="ru-RU" smtClean="0"/>
              <a:pPr/>
              <a:t>29.02.2020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3" r:id="rId4"/>
    <p:sldLayoutId id="2147483650" r:id="rId5"/>
    <p:sldLayoutId id="2147483661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ransition/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85852" y="2928934"/>
            <a:ext cx="7143800" cy="45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3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3600" b="1" dirty="0" smtClean="0"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Олекса Стороженко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000" b="1" dirty="0" err="1" smtClean="0">
                <a:solidFill>
                  <a:srgbClr val="FF0000"/>
                </a:solidFill>
                <a:ea typeface="+mj-ea"/>
                <a:cs typeface="+mj-cs"/>
              </a:rPr>
              <a:t>“Скарб”</a:t>
            </a:r>
            <a:endParaRPr lang="uk-UA" sz="3000" b="1" dirty="0" smtClean="0">
              <a:solidFill>
                <a:srgbClr val="FF0000"/>
              </a:solidFill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000" b="1" dirty="0" smtClean="0">
                <a:ea typeface="+mj-ea"/>
                <a:cs typeface="+mj-cs"/>
              </a:rPr>
              <a:t>Гумористичне, викривальне зображення головного героя.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000" b="1" dirty="0" smtClean="0">
                <a:ea typeface="+mj-ea"/>
                <a:cs typeface="+mj-cs"/>
              </a:rPr>
              <a:t>Скарб – узагальнений образ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000" b="1" dirty="0" smtClean="0">
                <a:ea typeface="+mj-ea"/>
                <a:cs typeface="+mj-cs"/>
              </a:rPr>
              <a:t> щастя.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000" b="1" dirty="0" smtClean="0">
                <a:ea typeface="+mj-ea"/>
                <a:cs typeface="+mj-cs"/>
              </a:rPr>
              <a:t>Повчальний характер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000" b="1" dirty="0" smtClean="0">
                <a:ea typeface="+mj-ea"/>
                <a:cs typeface="+mj-cs"/>
              </a:rPr>
              <a:t>оповідання 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3600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00100" y="714356"/>
            <a:ext cx="6929486" cy="100013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+mn-lt"/>
              </a:rPr>
              <a:t>Метод </a:t>
            </a:r>
            <a:br>
              <a:rPr lang="uk-UA" b="1" dirty="0" smtClean="0">
                <a:latin typeface="+mn-lt"/>
              </a:rPr>
            </a:br>
            <a:r>
              <a:rPr lang="uk-UA" b="1" dirty="0" smtClean="0">
                <a:solidFill>
                  <a:srgbClr val="FF0000"/>
                </a:solidFill>
                <a:latin typeface="+mn-lt"/>
              </a:rPr>
              <a:t>“ПЛУТАНКА”</a:t>
            </a:r>
            <a:br>
              <a:rPr lang="uk-UA" b="1" dirty="0" smtClean="0">
                <a:solidFill>
                  <a:srgbClr val="FF0000"/>
                </a:solidFill>
                <a:latin typeface="+mn-lt"/>
              </a:rPr>
            </a:b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428596" y="1500175"/>
            <a:ext cx="8501122" cy="4286280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Хто горя не бачив, …	             …а родись щасливим</a:t>
            </a:r>
          </a:p>
          <a:p>
            <a:pPr>
              <a:buNone/>
            </a:pPr>
            <a:r>
              <a:rPr lang="uk-UA" dirty="0" smtClean="0"/>
              <a:t>Без щастя…		           …не буде й до останку</a:t>
            </a:r>
          </a:p>
          <a:p>
            <a:pPr>
              <a:buNone/>
            </a:pPr>
            <a:r>
              <a:rPr lang="uk-UA" dirty="0" smtClean="0"/>
              <a:t>Де щастя родиться,…           … в ліс по гриби не ходи</a:t>
            </a:r>
          </a:p>
          <a:p>
            <a:pPr>
              <a:buNone/>
            </a:pPr>
            <a:r>
              <a:rPr lang="uk-UA" dirty="0" smtClean="0"/>
              <a:t>Дурень спить, …		                 … той і щастя знає</a:t>
            </a:r>
          </a:p>
          <a:p>
            <a:pPr>
              <a:buNone/>
            </a:pPr>
            <a:r>
              <a:rPr lang="uk-UA" dirty="0" smtClean="0"/>
              <a:t>Не в кожної Насті…	   …там і заздрість плодиться</a:t>
            </a:r>
          </a:p>
          <a:p>
            <a:pPr>
              <a:buNone/>
            </a:pPr>
            <a:r>
              <a:rPr lang="uk-UA" dirty="0" smtClean="0"/>
              <a:t>Коли нема щастя зранку,…             … однакове щастя</a:t>
            </a:r>
          </a:p>
          <a:p>
            <a:pPr>
              <a:buNone/>
            </a:pPr>
            <a:r>
              <a:rPr lang="uk-UA" dirty="0" smtClean="0"/>
              <a:t>Не родись вродливим, …  …а щастя в головах лежить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характеристика Павлуся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2910" y="571480"/>
            <a:ext cx="8072494" cy="5857916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1538" y="2643182"/>
            <a:ext cx="4038600" cy="3186122"/>
          </a:xfrm>
        </p:spPr>
        <p:txBody>
          <a:bodyPr>
            <a:normAutofit lnSpcReduction="10000"/>
          </a:bodyPr>
          <a:lstStyle/>
          <a:p>
            <a:pPr algn="r">
              <a:buNone/>
            </a:pPr>
            <a:r>
              <a:rPr lang="uk-UA" sz="3000" b="1" dirty="0" smtClean="0">
                <a:solidFill>
                  <a:srgbClr val="FF0000"/>
                </a:solidFill>
              </a:rPr>
              <a:t>Гумор</a:t>
            </a:r>
            <a:r>
              <a:rPr lang="uk-UA" dirty="0" smtClean="0">
                <a:solidFill>
                  <a:srgbClr val="FF0000"/>
                </a:solidFill>
              </a:rPr>
              <a:t> </a:t>
            </a:r>
            <a:r>
              <a:rPr lang="uk-UA" dirty="0" smtClean="0"/>
              <a:t>– це співчутливе, доброзичливе висміювання негативних явищ життя або вад людського характеру.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29124" y="642918"/>
            <a:ext cx="4038600" cy="3286148"/>
          </a:xfrm>
        </p:spPr>
        <p:txBody>
          <a:bodyPr>
            <a:normAutofit lnSpcReduction="10000"/>
          </a:bodyPr>
          <a:lstStyle/>
          <a:p>
            <a:pPr algn="r">
              <a:buNone/>
            </a:pPr>
            <a:r>
              <a:rPr lang="uk-UA" sz="3000" b="1" dirty="0" smtClean="0">
                <a:solidFill>
                  <a:srgbClr val="FF0000"/>
                </a:solidFill>
              </a:rPr>
              <a:t>Сатира – </a:t>
            </a:r>
            <a:r>
              <a:rPr lang="uk-UA" sz="3000" dirty="0" smtClean="0"/>
              <a:t>різке, глузливе висміювання негативних явищ суспільного життя або рис людського характеру.</a:t>
            </a:r>
            <a:r>
              <a:rPr lang="uk-UA" dirty="0" smtClean="0"/>
              <a:t>  </a:t>
            </a:r>
            <a:endParaRPr lang="ru-RU" dirty="0"/>
          </a:p>
        </p:txBody>
      </p:sp>
      <p:sp>
        <p:nvSpPr>
          <p:cNvPr id="26626" name="AutoShape 2" descr="Картинки по запросу &quot;смайлики гумо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28" name="AutoShape 4" descr="Картинки по запросу &quot;смайлики гумо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0" name="AutoShape 6" descr="Картинки по запросу &quot;смайлики гумо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632" name="AutoShape 8" descr="Картинки по запросу &quot;смайлики гумор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2e1ax_nomad_entry_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28" y="714356"/>
            <a:ext cx="2200275" cy="1657350"/>
          </a:xfrm>
          <a:prstGeom prst="rect">
            <a:avLst/>
          </a:prstGeom>
        </p:spPr>
      </p:pic>
      <p:pic>
        <p:nvPicPr>
          <p:cNvPr id="10" name="Рисунок 9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36" y="4000504"/>
            <a:ext cx="2143125" cy="2143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Скарб 7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8596" y="285728"/>
            <a:ext cx="8258204" cy="6286544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unnam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357298"/>
            <a:ext cx="3595702" cy="359570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карб 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1500174"/>
            <a:ext cx="7643866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071570"/>
          </a:xfrm>
        </p:spPr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  <a:latin typeface="+mn-lt"/>
              </a:rPr>
              <a:t>“ХМАРА СЛІВ”</a:t>
            </a:r>
            <a:endParaRPr lang="ru-RU" b="1" dirty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428860" y="1857364"/>
          <a:ext cx="4572032" cy="685800"/>
        </p:xfrm>
        <a:graphic>
          <a:graphicData uri="http://schemas.openxmlformats.org/presentationml/2006/ole">
            <p:oleObj spid="_x0000_s1026" name="Объект упаковщика для оболочки" showAsIcon="1" r:id="rId3" imgW="8129880" imgH="685800" progId="Package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39552" y="548680"/>
            <a:ext cx="8064896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357290" y="1428736"/>
            <a:ext cx="7000924" cy="2928958"/>
          </a:xfrm>
        </p:spPr>
        <p:txBody>
          <a:bodyPr>
            <a:normAutofit fontScale="90000"/>
          </a:bodyPr>
          <a:lstStyle/>
          <a:p>
            <a:pPr algn="r"/>
            <a:r>
              <a:rPr lang="uk-UA" b="1" i="1" dirty="0" smtClean="0">
                <a:latin typeface="+mn-lt"/>
              </a:rPr>
              <a:t>“ Наше щастя чи </a:t>
            </a:r>
            <a:br>
              <a:rPr lang="uk-UA" b="1" i="1" dirty="0" smtClean="0">
                <a:latin typeface="+mn-lt"/>
              </a:rPr>
            </a:br>
            <a:r>
              <a:rPr lang="uk-UA" b="1" i="1" dirty="0" smtClean="0">
                <a:latin typeface="+mn-lt"/>
              </a:rPr>
              <a:t>нещастя </a:t>
            </a:r>
            <a:br>
              <a:rPr lang="uk-UA" b="1" i="1" dirty="0" smtClean="0">
                <a:latin typeface="+mn-lt"/>
              </a:rPr>
            </a:br>
            <a:r>
              <a:rPr lang="uk-UA" b="1" i="1" dirty="0" smtClean="0">
                <a:latin typeface="+mn-lt"/>
              </a:rPr>
              <a:t>залежить </a:t>
            </a:r>
            <a:br>
              <a:rPr lang="uk-UA" b="1" i="1" dirty="0" smtClean="0">
                <a:latin typeface="+mn-lt"/>
              </a:rPr>
            </a:br>
            <a:r>
              <a:rPr lang="uk-UA" b="1" i="1" dirty="0" smtClean="0">
                <a:latin typeface="+mn-lt"/>
              </a:rPr>
              <a:t>від нас самих ”</a:t>
            </a:r>
            <a:br>
              <a:rPr lang="uk-UA" b="1" i="1" dirty="0" smtClean="0">
                <a:latin typeface="+mn-lt"/>
              </a:rPr>
            </a:br>
            <a:r>
              <a:rPr lang="uk-UA" i="1" dirty="0" smtClean="0">
                <a:latin typeface="+mn-lt"/>
              </a:rPr>
              <a:t>Мішель де Монтень</a:t>
            </a:r>
            <a:endParaRPr lang="ru-RU" i="1" dirty="0">
              <a:latin typeface="+mn-lt"/>
            </a:endParaRPr>
          </a:p>
        </p:txBody>
      </p:sp>
      <p:pic>
        <p:nvPicPr>
          <p:cNvPr id="8" name="Рисунок 7" descr="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52" y="1142984"/>
            <a:ext cx="2410799" cy="26109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Скарб 31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428604"/>
            <a:ext cx="8186766" cy="614366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prytcha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8728" y="1285860"/>
            <a:ext cx="6357982" cy="422805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071538" y="1000108"/>
            <a:ext cx="6858048" cy="1785950"/>
          </a:xfrm>
        </p:spPr>
        <p:txBody>
          <a:bodyPr>
            <a:normAutofit fontScale="92500" lnSpcReduction="20000"/>
          </a:bodyPr>
          <a:lstStyle/>
          <a:p>
            <a:pPr algn="r">
              <a:buFont typeface="Wingdings" pitchFamily="2" charset="2"/>
              <a:buChar char="Ø"/>
            </a:pPr>
            <a:r>
              <a:rPr lang="uk-UA" sz="3600" dirty="0" smtClean="0"/>
              <a:t>Щастя дається тому, хто багато працює.</a:t>
            </a:r>
          </a:p>
          <a:p>
            <a:pPr algn="r">
              <a:buNone/>
            </a:pPr>
            <a:r>
              <a:rPr lang="uk-UA" sz="3200" i="1" dirty="0" smtClean="0"/>
              <a:t>Леонардо </a:t>
            </a:r>
            <a:r>
              <a:rPr lang="uk-UA" sz="3200" i="1" dirty="0" err="1" smtClean="0"/>
              <a:t>да</a:t>
            </a:r>
            <a:r>
              <a:rPr lang="uk-UA" sz="3200" i="1" dirty="0" smtClean="0"/>
              <a:t> Вінчі</a:t>
            </a:r>
            <a:endParaRPr lang="ru-RU" sz="3200" i="1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1714480" y="3357562"/>
            <a:ext cx="6286544" cy="2286016"/>
          </a:xfrm>
        </p:spPr>
        <p:txBody>
          <a:bodyPr>
            <a:normAutofit fontScale="92500" lnSpcReduction="20000"/>
          </a:bodyPr>
          <a:lstStyle/>
          <a:p>
            <a:pPr algn="r">
              <a:buFont typeface="Wingdings" pitchFamily="2" charset="2"/>
              <a:buChar char="Ø"/>
            </a:pPr>
            <a:r>
              <a:rPr lang="uk-UA" sz="3600" dirty="0" smtClean="0"/>
              <a:t>Щастя буває на боці людини працелюбної, як хвилі й вітер бувають на боці кращих плавців.</a:t>
            </a:r>
          </a:p>
          <a:p>
            <a:pPr algn="r">
              <a:buNone/>
            </a:pPr>
            <a:r>
              <a:rPr lang="uk-UA" i="1" dirty="0" smtClean="0"/>
              <a:t>С.</a:t>
            </a:r>
            <a:r>
              <a:rPr lang="uk-UA" i="1" dirty="0" err="1" smtClean="0"/>
              <a:t>Смайлс</a:t>
            </a:r>
            <a:endParaRPr lang="ru-RU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29600" cy="114300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atin typeface="+mn-lt"/>
              </a:rPr>
              <a:t>ДОМАШНЄ ЗАВДАННЯ</a:t>
            </a:r>
            <a:endParaRPr lang="ru-RU" sz="3600" b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714612" y="2357430"/>
            <a:ext cx="4038600" cy="292895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uk-UA" dirty="0" smtClean="0"/>
              <a:t>Скласти </a:t>
            </a:r>
            <a:r>
              <a:rPr lang="uk-UA" dirty="0" err="1" smtClean="0"/>
              <a:t>сенкан</a:t>
            </a:r>
            <a:r>
              <a:rPr lang="uk-UA" dirty="0" smtClean="0"/>
              <a:t> до слова </a:t>
            </a:r>
            <a:r>
              <a:rPr lang="uk-UA" b="1" dirty="0" smtClean="0"/>
              <a:t>ЩАСТЯ.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/>
              <a:t>Скласти</a:t>
            </a:r>
            <a:r>
              <a:rPr lang="ru-RU" dirty="0" smtClean="0"/>
              <a:t> план </a:t>
            </a:r>
            <a:r>
              <a:rPr lang="ru-RU" dirty="0" err="1" smtClean="0"/>
              <a:t>оповідання</a:t>
            </a:r>
            <a:r>
              <a:rPr lang="ru-RU" dirty="0" smtClean="0"/>
              <a:t> «Скарб».</a:t>
            </a:r>
          </a:p>
          <a:p>
            <a:pPr marL="514350" indent="-514350">
              <a:buFont typeface="+mj-lt"/>
              <a:buAutoNum type="arabicPeriod"/>
            </a:pPr>
            <a:r>
              <a:rPr lang="uk-UA" i="1" dirty="0" smtClean="0"/>
              <a:t> * Написати лист головному герою. </a:t>
            </a:r>
            <a:endParaRPr lang="ru-RU" i="1" dirty="0" smtClean="0"/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ages (1)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71670" y="1428736"/>
            <a:ext cx="5357850" cy="408231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285852" y="2928934"/>
            <a:ext cx="7143800" cy="45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3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uk-UA" sz="3600" b="1" dirty="0" smtClean="0"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Олекса Стороженко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000" b="1" dirty="0" err="1" smtClean="0">
                <a:solidFill>
                  <a:srgbClr val="FF0000"/>
                </a:solidFill>
                <a:ea typeface="+mj-ea"/>
                <a:cs typeface="+mj-cs"/>
              </a:rPr>
              <a:t>“Скарб”</a:t>
            </a:r>
            <a:endParaRPr lang="uk-UA" sz="3000" b="1" dirty="0" smtClean="0">
              <a:solidFill>
                <a:srgbClr val="FF0000"/>
              </a:solidFill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000" b="1" dirty="0" smtClean="0">
                <a:ea typeface="+mj-ea"/>
                <a:cs typeface="+mj-cs"/>
              </a:rPr>
              <a:t>Гумористичне, викривальне зображення головного героя.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000" b="1" dirty="0" smtClean="0">
                <a:ea typeface="+mj-ea"/>
                <a:cs typeface="+mj-cs"/>
              </a:rPr>
              <a:t>Скарб – узагальнений образ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000" b="1" dirty="0" smtClean="0">
                <a:ea typeface="+mj-ea"/>
                <a:cs typeface="+mj-cs"/>
              </a:rPr>
              <a:t> щастя.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000" b="1" dirty="0" smtClean="0">
                <a:ea typeface="+mj-ea"/>
                <a:cs typeface="+mj-cs"/>
              </a:rPr>
              <a:t>Повчальний характер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3000" b="1" dirty="0" smtClean="0">
                <a:ea typeface="+mj-ea"/>
                <a:cs typeface="+mj-cs"/>
              </a:rPr>
              <a:t>оповідання 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3600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39552" y="548680"/>
            <a:ext cx="8064896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357290" y="1428736"/>
            <a:ext cx="7000924" cy="2928958"/>
          </a:xfrm>
        </p:spPr>
        <p:txBody>
          <a:bodyPr>
            <a:normAutofit fontScale="90000"/>
          </a:bodyPr>
          <a:lstStyle/>
          <a:p>
            <a:pPr algn="r"/>
            <a:r>
              <a:rPr lang="uk-UA" b="1" i="1" dirty="0" smtClean="0">
                <a:latin typeface="+mn-lt"/>
              </a:rPr>
              <a:t>“ Наше щастя чи </a:t>
            </a:r>
            <a:br>
              <a:rPr lang="uk-UA" b="1" i="1" dirty="0" smtClean="0">
                <a:latin typeface="+mn-lt"/>
              </a:rPr>
            </a:br>
            <a:r>
              <a:rPr lang="uk-UA" b="1" i="1" dirty="0" smtClean="0">
                <a:latin typeface="+mn-lt"/>
              </a:rPr>
              <a:t>нещастя </a:t>
            </a:r>
            <a:br>
              <a:rPr lang="uk-UA" b="1" i="1" dirty="0" smtClean="0">
                <a:latin typeface="+mn-lt"/>
              </a:rPr>
            </a:br>
            <a:r>
              <a:rPr lang="uk-UA" b="1" i="1" dirty="0" smtClean="0">
                <a:latin typeface="+mn-lt"/>
              </a:rPr>
              <a:t>залежить </a:t>
            </a:r>
            <a:br>
              <a:rPr lang="uk-UA" b="1" i="1" dirty="0" smtClean="0">
                <a:latin typeface="+mn-lt"/>
              </a:rPr>
            </a:br>
            <a:r>
              <a:rPr lang="uk-UA" b="1" i="1" dirty="0" smtClean="0">
                <a:latin typeface="+mn-lt"/>
              </a:rPr>
              <a:t>від нас самих ”</a:t>
            </a:r>
            <a:br>
              <a:rPr lang="uk-UA" b="1" i="1" dirty="0" smtClean="0">
                <a:latin typeface="+mn-lt"/>
              </a:rPr>
            </a:br>
            <a:r>
              <a:rPr lang="uk-UA" i="1" dirty="0" smtClean="0">
                <a:latin typeface="+mn-lt"/>
              </a:rPr>
              <a:t>Мішель де Монтень</a:t>
            </a:r>
            <a:endParaRPr lang="ru-RU" i="1" dirty="0">
              <a:latin typeface="+mn-lt"/>
            </a:endParaRPr>
          </a:p>
        </p:txBody>
      </p:sp>
      <p:pic>
        <p:nvPicPr>
          <p:cNvPr id="8" name="Рисунок 7" descr="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52" y="1142984"/>
            <a:ext cx="2410799" cy="26109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latin typeface="+mn-lt"/>
              </a:rPr>
              <a:t>ПЕЧВОРК</a:t>
            </a:r>
            <a:br>
              <a:rPr lang="uk-UA" b="1" dirty="0" smtClean="0">
                <a:latin typeface="+mn-lt"/>
              </a:rPr>
            </a:br>
            <a:r>
              <a:rPr lang="uk-UA" b="1" dirty="0" err="1" smtClean="0">
                <a:solidFill>
                  <a:srgbClr val="FF0000"/>
                </a:solidFill>
                <a:latin typeface="+mn-lt"/>
              </a:rPr>
              <a:t>“Характеристика</a:t>
            </a:r>
            <a:r>
              <a:rPr lang="uk-UA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uk-UA" b="1" dirty="0" err="1" smtClean="0">
                <a:solidFill>
                  <a:srgbClr val="FF0000"/>
                </a:solidFill>
                <a:latin typeface="+mn-lt"/>
              </a:rPr>
              <a:t>твору”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Рисунок 2" descr="pechwor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4" y="1785926"/>
            <a:ext cx="7072362" cy="435771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 smtClean="0">
                <a:latin typeface="+mn-lt"/>
              </a:rPr>
              <a:t>“ Відтворення композиції ”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6" name="Picture 2" descr="E:\кзш 60\11 КЛАС\додаткові мат літ-ра\скарб 7 клас\Скарб 2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428736"/>
            <a:ext cx="7858180" cy="485778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Скарб 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500042"/>
            <a:ext cx="8072494" cy="58579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 err="1" smtClean="0">
                <a:latin typeface="+mn-lt"/>
              </a:rPr>
              <a:t>“Розгадування</a:t>
            </a:r>
            <a:r>
              <a:rPr lang="uk-UA" b="1" dirty="0" smtClean="0">
                <a:latin typeface="+mn-lt"/>
              </a:rPr>
              <a:t> </a:t>
            </a:r>
            <a:r>
              <a:rPr lang="uk-UA" b="1" dirty="0" err="1" smtClean="0">
                <a:latin typeface="+mn-lt"/>
              </a:rPr>
              <a:t>кросворду”</a:t>
            </a:r>
            <a:endParaRPr lang="ru-RU" b="1" dirty="0">
              <a:latin typeface="+mn-lt"/>
            </a:endParaRPr>
          </a:p>
        </p:txBody>
      </p:sp>
      <p:pic>
        <p:nvPicPr>
          <p:cNvPr id="2050" name="Picture 2" descr="Картинки по запросу &quot;малюнки знаки питання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2214554"/>
            <a:ext cx="4098102" cy="2800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28926" y="857232"/>
            <a:ext cx="4714908" cy="792182"/>
          </a:xfrm>
        </p:spPr>
        <p:txBody>
          <a:bodyPr>
            <a:noAutofit/>
          </a:bodyPr>
          <a:lstStyle/>
          <a:p>
            <a:r>
              <a:rPr lang="uk-UA" sz="4600" dirty="0" smtClean="0">
                <a:latin typeface="+mn-lt"/>
              </a:rPr>
              <a:t>Скарб – це…</a:t>
            </a:r>
            <a:endParaRPr lang="ru-RU" sz="4600" dirty="0">
              <a:latin typeface="+mn-lt"/>
            </a:endParaRPr>
          </a:p>
        </p:txBody>
      </p:sp>
      <p:pic>
        <p:nvPicPr>
          <p:cNvPr id="6" name="Содержимое 5" descr="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3570" y="3500438"/>
            <a:ext cx="3182251" cy="2987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000100" y="2000240"/>
            <a:ext cx="5786478" cy="3500462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uk-UA" dirty="0" smtClean="0"/>
              <a:t> </a:t>
            </a:r>
            <a:r>
              <a:rPr lang="uk-UA" sz="2400" dirty="0" smtClean="0"/>
              <a:t>Коштовності, гроші, цінні речі;</a:t>
            </a:r>
          </a:p>
          <a:p>
            <a:pPr>
              <a:buFont typeface="Wingdings" pitchFamily="2" charset="2"/>
              <a:buChar char="Ø"/>
            </a:pPr>
            <a:r>
              <a:rPr lang="uk-UA" sz="2400" dirty="0" smtClean="0"/>
              <a:t> Духовні та культурні цінності, що їх створила людина. Мовні скарби;</a:t>
            </a:r>
          </a:p>
          <a:p>
            <a:pPr>
              <a:buFont typeface="Wingdings" pitchFamily="2" charset="2"/>
              <a:buChar char="Ø"/>
            </a:pPr>
            <a:r>
              <a:rPr lang="uk-UA" sz="2400" dirty="0" smtClean="0"/>
              <a:t> Хто-небудь, що-небудь надзвичайної цінності з винятковими достоїнствами, якостями;</a:t>
            </a:r>
          </a:p>
          <a:p>
            <a:pPr>
              <a:buFont typeface="Wingdings" pitchFamily="2" charset="2"/>
              <a:buChar char="Ø"/>
            </a:pPr>
            <a:r>
              <a:rPr lang="uk-UA" sz="2400" dirty="0" smtClean="0"/>
              <a:t> Господарські речі, пожитки, майно.</a:t>
            </a:r>
            <a:endParaRPr lang="ru-RU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4ed22478f1948bc43145395741da5cc42e7832a"/>
</p:tagLst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00000"/>
      </a:hlink>
      <a:folHlink>
        <a:srgbClr val="D99694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202</Words>
  <Application>Microsoft Office PowerPoint</Application>
  <PresentationFormat>Экран (4:3)</PresentationFormat>
  <Paragraphs>49</Paragraphs>
  <Slides>21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Тема Office</vt:lpstr>
      <vt:lpstr>Объект упаковщика для оболочки</vt:lpstr>
      <vt:lpstr>Слайд 1</vt:lpstr>
      <vt:lpstr>Слайд 2</vt:lpstr>
      <vt:lpstr>Слайд 3</vt:lpstr>
      <vt:lpstr>“ Наше щастя чи  нещастя  залежить  від нас самих ” Мішель де Монтень</vt:lpstr>
      <vt:lpstr>ПЕЧВОРК “Характеристика твору”</vt:lpstr>
      <vt:lpstr>“ Відтворення композиції ”</vt:lpstr>
      <vt:lpstr>Слайд 7</vt:lpstr>
      <vt:lpstr>“Розгадування кросворду”</vt:lpstr>
      <vt:lpstr>Скарб – це…</vt:lpstr>
      <vt:lpstr>Метод  “ПЛУТАНКА” </vt:lpstr>
      <vt:lpstr>Слайд 11</vt:lpstr>
      <vt:lpstr>Слайд 12</vt:lpstr>
      <vt:lpstr>Слайд 13</vt:lpstr>
      <vt:lpstr>Слайд 14</vt:lpstr>
      <vt:lpstr>“ХМАРА СЛІВ”</vt:lpstr>
      <vt:lpstr>Слайд 16</vt:lpstr>
      <vt:lpstr>“ Наше щастя чи  нещастя  залежить  від нас самих ” Мішель де Монтень</vt:lpstr>
      <vt:lpstr>Слайд 18</vt:lpstr>
      <vt:lpstr>Слайд 19</vt:lpstr>
      <vt:lpstr>ДОМАШНЄ ЗАВДАННЯ</vt:lpstr>
      <vt:lpstr>Слайд 21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user</cp:lastModifiedBy>
  <cp:revision>31</cp:revision>
  <dcterms:created xsi:type="dcterms:W3CDTF">2013-07-29T17:42:42Z</dcterms:created>
  <dcterms:modified xsi:type="dcterms:W3CDTF">2020-02-29T18:30:26Z</dcterms:modified>
</cp:coreProperties>
</file>