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E1D91-E960-4A5C-BB74-CD37C39AF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587AB3A-DD32-4CA1-BDC0-7C416AFF0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2EEF8D-8D13-4960-931B-B80EB91D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A5C530-9DD1-4BE2-AA74-DBB01EED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2ACF90-D062-4047-B836-96297E94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30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513AE-86EF-442C-BB90-779B870E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71FA919-C9F8-4D00-B63C-2A62CCB5B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2D6C46-6B55-412D-95B9-125C92D4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6DC335-A01C-41D0-8E54-4EE845EC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91809F-6919-468E-B011-117AF51C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81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1FA0AF0-72FC-4573-A4F8-CC4518741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C996B3-90DD-4725-9C7E-6BD52ED27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61E0D2-7D46-406C-8D7E-FE8932B6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A35E08-1FCA-4AF8-8CB4-D9E17C02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463FC6-6409-4990-9527-84A81424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83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9051A-44C6-4C3A-9C1F-BEB60BEE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4E4E6A-4A76-4A8F-8748-0F6DDB1A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532438-E771-4DCA-A4D4-19C07CE1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72BB3F-7DBB-493E-B3E4-393AF2D7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13D5DC-87E5-4B3E-AE66-1329BF8D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94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5FE45-90C8-49F5-8348-E1CD4B05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72FE97-532E-434F-99F0-87B10FD71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F3A86B-0829-494A-9447-B0A9406B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3CD61D-A519-4FC8-BD01-D0ED5F2A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35F264-20AD-49DF-8A4C-39747EC5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4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68270-FB64-482B-AC0B-384B7C36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835E03-2C5D-4473-B2FB-175829D74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C32D86-E7B6-4C1A-8C87-75D77671F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3A5EE20-7D1C-4449-8385-901F1C94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4AEFD2-6877-49FF-8368-5608A4E8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000023-B098-4D86-BAC9-22084DF2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85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27B2A-04B6-4B05-A2B5-3A0374E7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59E41B-365D-46A3-BB04-0D628F94F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626012-286F-4A9E-8864-9942A8EB5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ED6860D-9234-4AD9-898F-54F9F0579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9A4AECA-D663-4B1D-B402-5DF8536E7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F380A77-990B-420E-BC90-E3DFD8E8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4D91EAA-664A-4302-AB93-EF623E3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5C39A8A-A875-430F-84AD-9DD34469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409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CA1AD-D3E9-454F-B263-EC6A39A3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3DBFEFA-1B32-498F-9073-D133A078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94722E-0F9C-479D-9CF2-47C14AEC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469E5B8-8F8D-4914-80EB-114C5371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549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077E6E-86F8-4046-B70C-EACA8691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3A940C9-6389-48A7-B805-9E6540DC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5B5486-DFDC-45C8-AA57-A2CB0183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80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B67D-13F1-49B0-92E1-F55D053A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12255E-05D7-427D-8FC5-E97BFF460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900FF5-11A3-4110-9775-EB35D4EBB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A9DF151-5EA2-48BE-928A-3FD4571E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3ECE771-A6B9-40E0-8259-B9D15023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20281C-5008-4F58-A520-FAB7B431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096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874F8-BEC7-42F6-A926-8F6B27D6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6D671C3-21F9-4357-9A1F-E843BB75F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131A88-F150-4BE6-85DA-D7BB32E7A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DE47AE-902F-48BC-8263-87396238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1D7D5B-BACF-41F7-B3D4-18A96F19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E085EF-526F-474E-B3A6-E6F949D7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8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D8853F4-42CB-4FDF-9F6F-F1C29DCE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07115D-974F-416A-93B0-1203BC4A8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D505B7-5E96-4017-94C4-611ADCC44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18AA-8759-4C52-AAEC-2FA1C98EDFCB}" type="datetimeFigureOut">
              <a:rPr lang="uk-UA" smtClean="0"/>
              <a:t>18.01.2024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F2FB2B-D172-4B21-B444-3F0A8E286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BA3036-3430-4155-AE0F-FC21780A7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2C1E-77FB-46A9-828D-AEEA6EFA46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CDF80-75B3-49E5-B06A-B130F5457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930"/>
            <a:ext cx="9144000" cy="6450495"/>
          </a:xfrm>
        </p:spPr>
        <p:txBody>
          <a:bodyPr>
            <a:normAutofit/>
          </a:bodyPr>
          <a:lstStyle/>
          <a:p>
            <a:pPr lvl="0">
              <a:lnSpc>
                <a:spcPts val="5332"/>
              </a:lnSpc>
              <a:spcBef>
                <a:spcPts val="0"/>
              </a:spcBef>
            </a:pPr>
            <a:br>
              <a:rPr lang="en-US" sz="4265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6E467B2-068A-4017-BA8D-302A940EC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039" y="814038"/>
            <a:ext cx="10571355" cy="5553307"/>
          </a:xfrm>
        </p:spPr>
        <p:txBody>
          <a:bodyPr>
            <a:normAutofit fontScale="77500" lnSpcReduction="20000"/>
          </a:bodyPr>
          <a:lstStyle/>
          <a:p>
            <a:endParaRPr lang="uk-UA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Великодальницький</a:t>
            </a:r>
            <a:r>
              <a:rPr lang="uk-UA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ліцей №2</a:t>
            </a:r>
          </a:p>
          <a:p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3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 позитивного ставлення до навчання, створення умов для ефективної мотивації учнів на </a:t>
            </a:r>
            <a:r>
              <a:rPr lang="uk-UA" sz="5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5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української мови та літератури </a:t>
            </a:r>
          </a:p>
          <a:p>
            <a:endParaRPr lang="uk-UA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укрвїнської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мови та літератури 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Парубіна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Л.А.</a:t>
            </a:r>
          </a:p>
          <a:p>
            <a:endParaRPr lang="uk-UA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6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95839-290D-48FA-9540-F6D0D207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365125"/>
            <a:ext cx="11360426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7044FF-90B8-4B30-B091-0AFE3825D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стимулом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F27775-F920-43FE-A7F4-63961382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09" y="3135840"/>
            <a:ext cx="5078408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3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F1996-8585-4F82-8BE8-A90AD916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підтримці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465BB1-1717-49E8-8666-7ED22B4DB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322"/>
            <a:ext cx="10515600" cy="4586702"/>
          </a:xfrm>
        </p:spPr>
        <p:txBody>
          <a:bodyPr/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дому</a:t>
            </a:r>
          </a:p>
          <a:p>
            <a:pPr marL="0" indent="0">
              <a:buNone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удома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батьками.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зі школою </a:t>
            </a:r>
          </a:p>
          <a:p>
            <a:pPr marL="0" indent="0">
              <a:buNone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вчителями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907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C4C955-C9A3-44EF-87FC-804C4F55E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308114"/>
            <a:ext cx="11181522" cy="6261652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marL="914400" lvl="2" indent="0">
              <a:buNone/>
            </a:pP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			</a:t>
            </a:r>
            <a:r>
              <a:rPr lang="uk-UA" sz="4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89888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0481BC-5A93-4E25-840E-0A984782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95130"/>
            <a:ext cx="11261035" cy="5695121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позитивного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Учитель,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звісно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предмету.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7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2800B-7EB0-4D5B-A6E8-2666C956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49"/>
            <a:ext cx="10515600" cy="864704"/>
          </a:xfrm>
        </p:spPr>
        <p:txBody>
          <a:bodyPr>
            <a:normAutofit/>
          </a:bodyPr>
          <a:lstStyle/>
          <a:p>
            <a:r>
              <a:rPr lang="uk-UA" dirty="0"/>
              <a:t>      </a:t>
            </a:r>
            <a:r>
              <a:rPr lang="uk-UA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учителя у створенні мотивації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E31FF0-105D-4FD1-B0EB-BDC136C8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834887"/>
            <a:ext cx="11698357" cy="534207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0F0B0B8A-21E8-444E-813B-7C5453B5C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078919"/>
              </p:ext>
            </p:extLst>
          </p:nvPr>
        </p:nvGraphicFramePr>
        <p:xfrm>
          <a:off x="457200" y="1878496"/>
          <a:ext cx="11261034" cy="47666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3678">
                  <a:extLst>
                    <a:ext uri="{9D8B030D-6E8A-4147-A177-3AD203B41FA5}">
                      <a16:colId xmlns:a16="http://schemas.microsoft.com/office/drawing/2014/main" val="55371474"/>
                    </a:ext>
                  </a:extLst>
                </a:gridCol>
                <a:gridCol w="3753678">
                  <a:extLst>
                    <a:ext uri="{9D8B030D-6E8A-4147-A177-3AD203B41FA5}">
                      <a16:colId xmlns:a16="http://schemas.microsoft.com/office/drawing/2014/main" val="2490890439"/>
                    </a:ext>
                  </a:extLst>
                </a:gridCol>
                <a:gridCol w="3753678">
                  <a:extLst>
                    <a:ext uri="{9D8B030D-6E8A-4147-A177-3AD203B41FA5}">
                      <a16:colId xmlns:a16="http://schemas.microsoft.com/office/drawing/2014/main" val="492560019"/>
                    </a:ext>
                  </a:extLst>
                </a:gridCol>
              </a:tblGrid>
              <a:tr h="1153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Психологічна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підтримка</a:t>
                      </a:r>
                      <a:endParaRPr lang="uk-UA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Індивідуальний підхід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Стимулююче обговорення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0472"/>
                  </a:ext>
                </a:extLst>
              </a:tr>
              <a:tr h="3547423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 повинен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створити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позитивне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навколишнє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середовище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сприяє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зацікавленості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учнів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вивченні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предмету.</a:t>
                      </a:r>
                    </a:p>
                    <a:p>
                      <a:endParaRPr lang="ru-RU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Вчителі повинні виявляти інтереси учнів, їх індивідуальні здібності та заохочувати їх досягати успіху шляхом підтримки їхніх особистих цілей.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Запровадження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інтерактивних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дискусій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діалогів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стимулюють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інтерес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учнів</a:t>
                      </a:r>
                      <a:r>
                        <a:rPr lang="ru-RU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 предмету.</a:t>
                      </a:r>
                      <a:endParaRPr lang="uk-UA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61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52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EC25A-E784-4C64-9689-ADAEA744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1" y="365125"/>
            <a:ext cx="11135139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інтерактивних методів навчання </a:t>
            </a:r>
          </a:p>
        </p:txBody>
      </p:sp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2DB57944-3ECB-4ED9-950E-1450F7088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181235"/>
              </p:ext>
            </p:extLst>
          </p:nvPr>
        </p:nvGraphicFramePr>
        <p:xfrm>
          <a:off x="357809" y="983974"/>
          <a:ext cx="11529390" cy="5536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3130">
                  <a:extLst>
                    <a:ext uri="{9D8B030D-6E8A-4147-A177-3AD203B41FA5}">
                      <a16:colId xmlns:a16="http://schemas.microsoft.com/office/drawing/2014/main" val="3480892125"/>
                    </a:ext>
                  </a:extLst>
                </a:gridCol>
                <a:gridCol w="3843130">
                  <a:extLst>
                    <a:ext uri="{9D8B030D-6E8A-4147-A177-3AD203B41FA5}">
                      <a16:colId xmlns:a16="http://schemas.microsoft.com/office/drawing/2014/main" val="961898714"/>
                    </a:ext>
                  </a:extLst>
                </a:gridCol>
                <a:gridCol w="3843130">
                  <a:extLst>
                    <a:ext uri="{9D8B030D-6E8A-4147-A177-3AD203B41FA5}">
                      <a16:colId xmlns:a16="http://schemas.microsoft.com/office/drawing/2014/main" val="319801296"/>
                    </a:ext>
                  </a:extLst>
                </a:gridCol>
              </a:tblGrid>
              <a:tr h="690163"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технологій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Групова робота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Ігрові підходи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288588"/>
                  </a:ext>
                </a:extLst>
              </a:tr>
              <a:tr h="4818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Створення ситуації успіху, сприятливих умов для повноцінної діяльності кожної дитини – основна мета інноваційних технологій навчання.</a:t>
                      </a:r>
                    </a:p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Дає можливість для цікавого колективного вивчення, закріплення чи дослідження теми. Допомагає співпрацювати,  створити атмосферу доброзичливості й порозуміння.  Знімає з дитини почуття страху, навіює упевненість у своїх силах, налаштовує на успіх.</a:t>
                      </a:r>
                    </a:p>
                    <a:p>
                      <a:r>
                        <a:rPr lang="uk-UA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Застосування ігор, рольових ігор  для цікавого вивчення української мови та літератури забезпечують кожному учневі та учениці найкомфортніші, найсприятливіші умови, мотивують їх до навчання і розвитку.</a:t>
                      </a:r>
                    </a:p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481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76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4E7CE-DD26-4580-8725-40C71DEC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548"/>
            <a:ext cx="10515600" cy="637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br>
              <a:rPr lang="uk-UA" dirty="0"/>
            </a:br>
            <a:r>
              <a:rPr lang="uk-UA" dirty="0"/>
              <a:t> 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34F30F-A98E-4DE9-A4EE-0A18A38D2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1490870"/>
            <a:ext cx="11161644" cy="519816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завдання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взаємодопомозі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 типи завдань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704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746FA-5693-49DE-91C6-FB6A1463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10"/>
            <a:ext cx="10515600" cy="914400"/>
          </a:xfrm>
        </p:spPr>
        <p:txBody>
          <a:bodyPr>
            <a:normAutofit fontScale="90000"/>
          </a:bodyPr>
          <a:lstStyle/>
          <a:p>
            <a:r>
              <a:rPr lang="uk-UA" dirty="0"/>
              <a:t> </a:t>
            </a:r>
            <a:br>
              <a:rPr lang="uk-UA" dirty="0"/>
            </a:b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позитивної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br>
              <a:rPr lang="uk-UA" dirty="0"/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1807A7-CA23-448F-BC7A-3FBE85F7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904461"/>
            <a:ext cx="11479696" cy="582432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підтримка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Взаємодія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заємоді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навчає співпрацювати,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мотивувати до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Відкрите спілкування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та погляди.</a:t>
            </a:r>
          </a:p>
          <a:p>
            <a:pPr marL="0" indent="0" algn="ctr">
              <a:buNone/>
            </a:pP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ефективному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вивченню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662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08453-393B-45A7-AD45-855F3031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похвали та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uk-UA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4563D2-A7E4-49E9-A50D-F5AC2E41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431234"/>
            <a:ext cx="11509513" cy="517828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Похвала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похвали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Винагороди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Успішний досвід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 учнів до досягнення успіху.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Похвала та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потужними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мотивують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позитивну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в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971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E599A-083A-4D9A-9304-A1EDD2297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365125"/>
            <a:ext cx="112809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конкурсах та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проєктах</a:t>
            </a:r>
            <a:br>
              <a:rPr lang="uk-UA" dirty="0"/>
            </a:br>
            <a:r>
              <a:rPr lang="uk-UA" dirty="0"/>
              <a:t> 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4A8096-0939-4A10-8AFF-724BC1C40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755374"/>
            <a:ext cx="11499573" cy="54215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конкурсах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/>
              <a:t>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 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16F66C-E74A-4F3C-917E-C15EC9D6EF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8" y="1918974"/>
            <a:ext cx="3935896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142D1A-F8EB-41CC-AAA7-3CA7D078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887" y="1918974"/>
            <a:ext cx="5226111" cy="48040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BA648E-3336-4E94-BD2C-AC4652ACB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50" y="1918974"/>
            <a:ext cx="2438611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9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CD4AE-CD4B-410F-A05F-605266A9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" y="365126"/>
            <a:ext cx="11827565" cy="1155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особистісно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орієнтованого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650336-EFE5-454A-A23B-A8C113F64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83" y="1152939"/>
            <a:ext cx="11542643" cy="5456583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Диференційований підхід у навчанні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кожного.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Диференційовані завдання за ступенем складності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посильного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 за ступенем самостійності 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7352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673</Words>
  <Application>Microsoft Office PowerPoint</Application>
  <PresentationFormat>Широкий екран</PresentationFormat>
  <Paragraphs>78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</vt:lpstr>
      <vt:lpstr>Презентація PowerPoint</vt:lpstr>
      <vt:lpstr>      Роль учителя у створенні мотивації</vt:lpstr>
      <vt:lpstr>Використання інтерактивних методів навчання </vt:lpstr>
      <vt:lpstr>Задоволення потреб учнів через використання різноманітних завдань та проєктів   </vt:lpstr>
      <vt:lpstr>  Підтримка позитивної атмосфери у класі </vt:lpstr>
      <vt:lpstr>Використання похвали та винагород для стимулювання навчання   </vt:lpstr>
      <vt:lpstr>Залучення до участі в конкурсах та проєктах   </vt:lpstr>
      <vt:lpstr>Використання особистісно орієнтованого навчання на уроках </vt:lpstr>
      <vt:lpstr>Оцінювання та відстеження прогресу учнів </vt:lpstr>
      <vt:lpstr>Роль батьків у підтримці мотивації учнів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Вчитель</dc:creator>
  <cp:lastModifiedBy>Вчитель</cp:lastModifiedBy>
  <cp:revision>16</cp:revision>
  <dcterms:created xsi:type="dcterms:W3CDTF">2024-01-11T22:50:12Z</dcterms:created>
  <dcterms:modified xsi:type="dcterms:W3CDTF">2024-01-18T19:04:41Z</dcterms:modified>
</cp:coreProperties>
</file>