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85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86" r:id="rId19"/>
    <p:sldId id="275" r:id="rId20"/>
    <p:sldId id="276" r:id="rId21"/>
    <p:sldId id="277" r:id="rId22"/>
    <p:sldId id="287" r:id="rId23"/>
    <p:sldId id="279" r:id="rId24"/>
    <p:sldId id="280" r:id="rId25"/>
    <p:sldId id="281" r:id="rId26"/>
    <p:sldId id="282" r:id="rId27"/>
    <p:sldId id="283" r:id="rId28"/>
    <p:sldId id="284" r:id="rId29"/>
    <p:sldId id="288" r:id="rId30"/>
  </p:sldIdLst>
  <p:sldSz cx="12192000" cy="6858000"/>
  <p:notesSz cx="12192000" cy="6858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'яна Савчук" initials="МС" lastIdx="1" clrIdx="0">
    <p:extLst>
      <p:ext uri="{19B8F6BF-5375-455C-9EA6-DF929625EA0E}">
        <p15:presenceInfo xmlns:p15="http://schemas.microsoft.com/office/powerpoint/2012/main" userId="9672a4e2455f17c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F4A"/>
    <a:srgbClr val="FF9600"/>
    <a:srgbClr val="5262CC"/>
    <a:srgbClr val="FCECD9"/>
    <a:srgbClr val="9499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778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32A953-DBD4-4D0D-8847-FE18E7279717}" type="datetimeFigureOut">
              <a:rPr lang="ru-UA" smtClean="0"/>
              <a:t>13.01.2024</a:t>
            </a:fld>
            <a:endParaRPr lang="ru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787AF9-F685-4996-9070-AE1FF63C11E0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32248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787AF9-F685-4996-9070-AE1FF63C11E0}" type="slidenum">
              <a:rPr lang="ru-UA" smtClean="0"/>
              <a:t>26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15805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68300" y="42552"/>
            <a:ext cx="6713220" cy="861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FAAF4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FAAF4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FF96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FAAF4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0095" cy="6858000"/>
          </a:xfrm>
          <a:custGeom>
            <a:avLst/>
            <a:gdLst/>
            <a:ahLst/>
            <a:cxnLst/>
            <a:rect l="l" t="t" r="r" b="b"/>
            <a:pathLst>
              <a:path w="12190095" h="6858000">
                <a:moveTo>
                  <a:pt x="12189599" y="0"/>
                </a:moveTo>
                <a:lnTo>
                  <a:pt x="0" y="0"/>
                </a:lnTo>
                <a:lnTo>
                  <a:pt x="0" y="6858000"/>
                </a:lnTo>
                <a:lnTo>
                  <a:pt x="12189599" y="6858000"/>
                </a:lnTo>
                <a:lnTo>
                  <a:pt x="12189599" y="0"/>
                </a:lnTo>
                <a:close/>
              </a:path>
            </a:pathLst>
          </a:custGeom>
          <a:solidFill>
            <a:srgbClr val="FCEC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250421"/>
            <a:ext cx="4246562" cy="46075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FAAF4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0095" cy="6858000"/>
          </a:xfrm>
          <a:custGeom>
            <a:avLst/>
            <a:gdLst/>
            <a:ahLst/>
            <a:cxnLst/>
            <a:rect l="l" t="t" r="r" b="b"/>
            <a:pathLst>
              <a:path w="12190095" h="6858000">
                <a:moveTo>
                  <a:pt x="12189599" y="0"/>
                </a:moveTo>
                <a:lnTo>
                  <a:pt x="0" y="0"/>
                </a:lnTo>
                <a:lnTo>
                  <a:pt x="0" y="6858000"/>
                </a:lnTo>
                <a:lnTo>
                  <a:pt x="12189599" y="6858000"/>
                </a:lnTo>
                <a:lnTo>
                  <a:pt x="12189599" y="0"/>
                </a:lnTo>
                <a:close/>
              </a:path>
            </a:pathLst>
          </a:custGeom>
          <a:solidFill>
            <a:srgbClr val="FCEC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8300" y="42552"/>
            <a:ext cx="4646295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FAAF4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70579" y="1556506"/>
            <a:ext cx="8450841" cy="368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rgbClr val="FF96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0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3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5" Type="http://schemas.openxmlformats.org/officeDocument/2006/relationships/image" Target="../media/image3.png"/><Relationship Id="rId10" Type="http://schemas.openxmlformats.org/officeDocument/2006/relationships/image" Target="../media/image138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140.png"/><Relationship Id="rId5" Type="http://schemas.openxmlformats.org/officeDocument/2006/relationships/image" Target="../media/image133.png"/><Relationship Id="rId15" Type="http://schemas.openxmlformats.org/officeDocument/2006/relationships/image" Target="../media/image3.png"/><Relationship Id="rId10" Type="http://schemas.openxmlformats.org/officeDocument/2006/relationships/image" Target="../media/image139.png"/><Relationship Id="rId4" Type="http://schemas.openxmlformats.org/officeDocument/2006/relationships/image" Target="../media/image132.png"/><Relationship Id="rId9" Type="http://schemas.openxmlformats.org/officeDocument/2006/relationships/image" Target="../media/image138.png"/><Relationship Id="rId14" Type="http://schemas.openxmlformats.org/officeDocument/2006/relationships/image" Target="../media/image13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10" Type="http://schemas.openxmlformats.org/officeDocument/2006/relationships/image" Target="../media/image3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1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3.pn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12" Type="http://schemas.openxmlformats.org/officeDocument/2006/relationships/image" Target="../media/image16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55.png"/><Relationship Id="rId15" Type="http://schemas.openxmlformats.org/officeDocument/2006/relationships/image" Target="../media/image3.png"/><Relationship Id="rId10" Type="http://schemas.openxmlformats.org/officeDocument/2006/relationships/image" Target="../media/image160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Relationship Id="rId14" Type="http://schemas.openxmlformats.org/officeDocument/2006/relationships/image" Target="../media/image1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37.png"/><Relationship Id="rId21" Type="http://schemas.openxmlformats.org/officeDocument/2006/relationships/image" Target="../media/image54.png"/><Relationship Id="rId7" Type="http://schemas.openxmlformats.org/officeDocument/2006/relationships/image" Target="../media/image41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36.pn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3.png"/><Relationship Id="rId5" Type="http://schemas.openxmlformats.org/officeDocument/2006/relationships/image" Target="../media/image39.png"/><Relationship Id="rId15" Type="http://schemas.openxmlformats.org/officeDocument/2006/relationships/image" Target="../media/image48.png"/><Relationship Id="rId10" Type="http://schemas.openxmlformats.org/officeDocument/2006/relationships/image" Target="../media/image44.png"/><Relationship Id="rId19" Type="http://schemas.openxmlformats.org/officeDocument/2006/relationships/image" Target="../media/image52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7.png"/><Relationship Id="rId22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3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3.png"/><Relationship Id="rId21" Type="http://schemas.openxmlformats.org/officeDocument/2006/relationships/image" Target="../media/image85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image" Target="../media/image67.png"/><Relationship Id="rId16" Type="http://schemas.openxmlformats.org/officeDocument/2006/relationships/image" Target="../media/image80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23" Type="http://schemas.openxmlformats.org/officeDocument/2006/relationships/image" Target="../media/image87.png"/><Relationship Id="rId10" Type="http://schemas.openxmlformats.org/officeDocument/2006/relationships/image" Target="../media/image74.png"/><Relationship Id="rId19" Type="http://schemas.openxmlformats.org/officeDocument/2006/relationships/image" Target="../media/image83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Relationship Id="rId22" Type="http://schemas.openxmlformats.org/officeDocument/2006/relationships/image" Target="../media/image8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25000" y="4076699"/>
            <a:ext cx="2057400" cy="2667001"/>
          </a:xfrm>
          <a:prstGeom prst="rect">
            <a:avLst/>
          </a:prstGeom>
          <a:blipFill>
            <a:blip r:embed="rId2" cstate="print"/>
            <a:stretch>
              <a:fillRect l="-1388" t="-2995" r="-2168" b="-2491"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5DE385-4DE9-C520-4D0C-FFDC14B3C27F}"/>
              </a:ext>
            </a:extLst>
          </p:cNvPr>
          <p:cNvSpPr txBox="1"/>
          <p:nvPr/>
        </p:nvSpPr>
        <p:spPr>
          <a:xfrm>
            <a:off x="1058568" y="1447800"/>
            <a:ext cx="1007486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b="1" i="1" dirty="0">
                <a:solidFill>
                  <a:srgbClr val="FF9600"/>
                </a:solidFill>
              </a:rPr>
              <a:t>В. </a:t>
            </a:r>
            <a:r>
              <a:rPr lang="uk-UA" sz="4000" b="1" i="1" dirty="0" err="1">
                <a:solidFill>
                  <a:srgbClr val="FF9600"/>
                </a:solidFill>
              </a:rPr>
              <a:t>Рутківський</a:t>
            </a:r>
            <a:r>
              <a:rPr lang="uk-UA" sz="4000" b="1" i="1" dirty="0">
                <a:solidFill>
                  <a:srgbClr val="FF9600"/>
                </a:solidFill>
              </a:rPr>
              <a:t>. «Джури козака Швайки» («На козацьких островах»). Сміливість і відвага козацьких джур Грицика та Санька. Засудження  підступності, жорстокості та підлості зрадників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47C8EA-847E-84B5-127F-6F564AADEC50}"/>
              </a:ext>
            </a:extLst>
          </p:cNvPr>
          <p:cNvSpPr txBox="1"/>
          <p:nvPr/>
        </p:nvSpPr>
        <p:spPr>
          <a:xfrm>
            <a:off x="4904010" y="1760"/>
            <a:ext cx="238398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FAAF4A"/>
                </a:solidFill>
              </a:rPr>
              <a:t>ТЕМА УРОКУ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B93CA8-B65A-90D4-7501-8292BD2E80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53040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B5387CB5-83FB-F21A-C596-F909AD1D292B}"/>
              </a:ext>
            </a:extLst>
          </p:cNvPr>
          <p:cNvGrpSpPr/>
          <p:nvPr/>
        </p:nvGrpSpPr>
        <p:grpSpPr>
          <a:xfrm>
            <a:off x="249339" y="3616421"/>
            <a:ext cx="11746992" cy="2761487"/>
            <a:chOff x="249339" y="3616421"/>
            <a:chExt cx="11746992" cy="2761487"/>
          </a:xfrm>
        </p:grpSpPr>
        <p:sp>
          <p:nvSpPr>
            <p:cNvPr id="8" name="object 8"/>
            <p:cNvSpPr/>
            <p:nvPr/>
          </p:nvSpPr>
          <p:spPr>
            <a:xfrm>
              <a:off x="6095403" y="3616421"/>
              <a:ext cx="2005583" cy="27614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49339" y="3616421"/>
              <a:ext cx="5903975" cy="276148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36979" y="3616421"/>
              <a:ext cx="2011679" cy="276148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978556" y="3616421"/>
              <a:ext cx="2017775" cy="276148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F81EFB8-5DCB-1E1F-BD32-86C534386C66}"/>
              </a:ext>
            </a:extLst>
          </p:cNvPr>
          <p:cNvSpPr txBox="1"/>
          <p:nvPr/>
        </p:nvSpPr>
        <p:spPr>
          <a:xfrm>
            <a:off x="283020" y="1760"/>
            <a:ext cx="36031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FAAF4A"/>
                </a:solidFill>
              </a:rPr>
              <a:t>Вибірковий</a:t>
            </a:r>
            <a:r>
              <a:rPr lang="ru-RU" sz="3000" b="1" dirty="0">
                <a:solidFill>
                  <a:srgbClr val="FAAF4A"/>
                </a:solidFill>
              </a:rPr>
              <a:t> </a:t>
            </a:r>
            <a:r>
              <a:rPr lang="ru-RU" sz="3000" b="1" dirty="0" err="1">
                <a:solidFill>
                  <a:srgbClr val="FAAF4A"/>
                </a:solidFill>
              </a:rPr>
              <a:t>переказ</a:t>
            </a:r>
            <a:endParaRPr lang="ru-RU" sz="3000" b="1" dirty="0">
              <a:solidFill>
                <a:srgbClr val="FAAF4A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C515D0-6E28-473C-E959-B4F55A1D087B}"/>
              </a:ext>
            </a:extLst>
          </p:cNvPr>
          <p:cNvSpPr txBox="1"/>
          <p:nvPr/>
        </p:nvSpPr>
        <p:spPr>
          <a:xfrm>
            <a:off x="283020" y="668038"/>
            <a:ext cx="1127652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buFontTx/>
              <a:buChar char="•"/>
              <a:defRPr/>
            </a:pPr>
            <a:r>
              <a:rPr lang="ru-RU" sz="3000" spc="-30" dirty="0" err="1">
                <a:solidFill>
                  <a:srgbClr val="FF9600"/>
                </a:solidFill>
                <a:cs typeface="Calibri"/>
              </a:rPr>
              <a:t>Який</a:t>
            </a:r>
            <a:r>
              <a:rPr lang="ru-RU" sz="3000" spc="-30" dirty="0">
                <a:solidFill>
                  <a:srgbClr val="FF9600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FF9600"/>
                </a:solidFill>
                <a:cs typeface="Calibri"/>
              </a:rPr>
              <a:t>епізод</a:t>
            </a:r>
            <a:r>
              <a:rPr lang="ru-RU" sz="3000" spc="-30" dirty="0">
                <a:solidFill>
                  <a:srgbClr val="FF9600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FF9600"/>
                </a:solidFill>
                <a:cs typeface="Calibri"/>
              </a:rPr>
              <a:t>твору</a:t>
            </a:r>
            <a:r>
              <a:rPr lang="ru-RU" sz="3000" spc="-30" dirty="0">
                <a:solidFill>
                  <a:srgbClr val="FF9600"/>
                </a:solidFill>
                <a:cs typeface="Calibri"/>
              </a:rPr>
              <a:t>, на вашу думку, є </a:t>
            </a:r>
            <a:r>
              <a:rPr lang="ru-RU" sz="3000" spc="-30" dirty="0" err="1">
                <a:solidFill>
                  <a:srgbClr val="FF9600"/>
                </a:solidFill>
                <a:cs typeface="Calibri"/>
              </a:rPr>
              <a:t>найбільш</a:t>
            </a:r>
            <a:r>
              <a:rPr lang="ru-RU" sz="3000" spc="-30" dirty="0">
                <a:solidFill>
                  <a:srgbClr val="FF9600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FF9600"/>
                </a:solidFill>
                <a:cs typeface="Calibri"/>
              </a:rPr>
              <a:t>напруженим</a:t>
            </a:r>
            <a:r>
              <a:rPr lang="ru-RU" sz="3000" spc="-30" dirty="0">
                <a:solidFill>
                  <a:srgbClr val="FF9600"/>
                </a:solidFill>
                <a:cs typeface="Calibri"/>
              </a:rPr>
              <a:t> і  </a:t>
            </a:r>
            <a:r>
              <a:rPr lang="ru-RU" sz="3000" spc="-30" dirty="0" err="1">
                <a:solidFill>
                  <a:srgbClr val="FF9600"/>
                </a:solidFill>
                <a:cs typeface="Calibri"/>
              </a:rPr>
              <a:t>викликав</a:t>
            </a:r>
            <a:r>
              <a:rPr lang="ru-RU" sz="3000" spc="-30" dirty="0">
                <a:solidFill>
                  <a:srgbClr val="FF9600"/>
                </a:solidFill>
                <a:cs typeface="Calibri"/>
              </a:rPr>
              <a:t> у вас </a:t>
            </a:r>
            <a:r>
              <a:rPr lang="ru-RU" sz="3000" spc="-30" dirty="0" err="1">
                <a:solidFill>
                  <a:srgbClr val="FF9600"/>
                </a:solidFill>
                <a:cs typeface="Calibri"/>
              </a:rPr>
              <a:t>найсильніше</a:t>
            </a:r>
            <a:r>
              <a:rPr lang="ru-RU" sz="3000" spc="-30" dirty="0">
                <a:solidFill>
                  <a:srgbClr val="FF9600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FF9600"/>
                </a:solidFill>
                <a:cs typeface="Calibri"/>
              </a:rPr>
              <a:t>хвилювання</a:t>
            </a:r>
            <a:r>
              <a:rPr lang="ru-RU" sz="3000" spc="-30" dirty="0">
                <a:solidFill>
                  <a:srgbClr val="FF9600"/>
                </a:solidFill>
                <a:cs typeface="Calibri"/>
              </a:rPr>
              <a:t> за долю </a:t>
            </a:r>
            <a:r>
              <a:rPr lang="ru-RU" sz="3000" spc="-30" dirty="0" err="1">
                <a:solidFill>
                  <a:srgbClr val="FF9600"/>
                </a:solidFill>
                <a:cs typeface="Calibri"/>
              </a:rPr>
              <a:t>головних</a:t>
            </a:r>
            <a:r>
              <a:rPr lang="ru-RU" sz="3000" spc="-30" dirty="0">
                <a:solidFill>
                  <a:srgbClr val="FF9600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FF9600"/>
                </a:solidFill>
                <a:cs typeface="Calibri"/>
              </a:rPr>
              <a:t>героїв</a:t>
            </a:r>
            <a:r>
              <a:rPr lang="ru-RU" sz="3000" spc="-30" dirty="0">
                <a:solidFill>
                  <a:srgbClr val="FF9600"/>
                </a:solidFill>
                <a:cs typeface="Calibri"/>
              </a:rPr>
              <a:t>? </a:t>
            </a:r>
            <a:r>
              <a:rPr lang="ru-RU" sz="3000" spc="-30" dirty="0" err="1">
                <a:solidFill>
                  <a:srgbClr val="FF9600"/>
                </a:solidFill>
                <a:cs typeface="Calibri"/>
              </a:rPr>
              <a:t>Перекажіть</a:t>
            </a:r>
            <a:r>
              <a:rPr lang="ru-RU" sz="3000" spc="-30" dirty="0">
                <a:solidFill>
                  <a:srgbClr val="FF9600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FF9600"/>
                </a:solidFill>
                <a:cs typeface="Calibri"/>
              </a:rPr>
              <a:t>його</a:t>
            </a:r>
            <a:r>
              <a:rPr lang="ru-RU" sz="3000" spc="-30" dirty="0">
                <a:solidFill>
                  <a:srgbClr val="FF9600"/>
                </a:solidFill>
                <a:cs typeface="Calibri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A63763-5678-6A5A-30BB-13B72FCDAA02}"/>
              </a:ext>
            </a:extLst>
          </p:cNvPr>
          <p:cNvSpPr txBox="1"/>
          <p:nvPr/>
        </p:nvSpPr>
        <p:spPr>
          <a:xfrm>
            <a:off x="283020" y="2396145"/>
            <a:ext cx="112765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buFontTx/>
              <a:buChar char="•"/>
              <a:defRPr/>
            </a:pPr>
            <a:r>
              <a:rPr lang="ru-RU" sz="3000" b="1" spc="-30" dirty="0" err="1">
                <a:solidFill>
                  <a:srgbClr val="FF9600"/>
                </a:solidFill>
                <a:cs typeface="Calibri"/>
              </a:rPr>
              <a:t>Які</a:t>
            </a:r>
            <a:r>
              <a:rPr lang="ru-RU" sz="3000" b="1" spc="-30" dirty="0">
                <a:solidFill>
                  <a:srgbClr val="FF9600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FF9600"/>
                </a:solidFill>
                <a:cs typeface="Calibri"/>
              </a:rPr>
              <a:t>емоції</a:t>
            </a:r>
            <a:r>
              <a:rPr lang="ru-RU" sz="3000" b="1" spc="-30" dirty="0">
                <a:solidFill>
                  <a:srgbClr val="FF9600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FF9600"/>
                </a:solidFill>
                <a:cs typeface="Calibri"/>
              </a:rPr>
              <a:t>наповнювали</a:t>
            </a:r>
            <a:r>
              <a:rPr lang="ru-RU" sz="3000" b="1" spc="-30" dirty="0">
                <a:solidFill>
                  <a:srgbClr val="FF9600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FF9600"/>
                </a:solidFill>
                <a:cs typeface="Calibri"/>
              </a:rPr>
              <a:t>героїв</a:t>
            </a:r>
            <a:r>
              <a:rPr lang="ru-RU" sz="3000" b="1" spc="-30" dirty="0">
                <a:solidFill>
                  <a:srgbClr val="FF9600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FF9600"/>
                </a:solidFill>
                <a:cs typeface="Calibri"/>
              </a:rPr>
              <a:t>під</a:t>
            </a:r>
            <a:r>
              <a:rPr lang="ru-RU" sz="3000" b="1" spc="-30" dirty="0">
                <a:solidFill>
                  <a:srgbClr val="FF9600"/>
                </a:solidFill>
                <a:cs typeface="Calibri"/>
              </a:rPr>
              <a:t> час </a:t>
            </a:r>
            <a:r>
              <a:rPr lang="ru-RU" sz="3000" b="1" spc="-30" dirty="0" err="1">
                <a:solidFill>
                  <a:srgbClr val="FF9600"/>
                </a:solidFill>
                <a:cs typeface="Calibri"/>
              </a:rPr>
              <a:t>перебування</a:t>
            </a:r>
            <a:r>
              <a:rPr lang="ru-RU" sz="3000" b="1" spc="-30" dirty="0">
                <a:solidFill>
                  <a:srgbClr val="FF9600"/>
                </a:solidFill>
                <a:cs typeface="Calibri"/>
              </a:rPr>
              <a:t> в покинутому </a:t>
            </a:r>
            <a:r>
              <a:rPr lang="ru-RU" sz="3000" b="1" spc="-30" dirty="0" err="1">
                <a:solidFill>
                  <a:srgbClr val="FF9600"/>
                </a:solidFill>
                <a:cs typeface="Calibri"/>
              </a:rPr>
              <a:t>вовчому</a:t>
            </a:r>
            <a:r>
              <a:rPr lang="ru-RU" sz="3000" b="1" spc="-30" dirty="0">
                <a:solidFill>
                  <a:srgbClr val="FF9600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FF9600"/>
                </a:solidFill>
                <a:cs typeface="Calibri"/>
              </a:rPr>
              <a:t>лігві</a:t>
            </a:r>
            <a:r>
              <a:rPr lang="ru-RU" sz="3000" b="1" spc="-30" dirty="0">
                <a:solidFill>
                  <a:srgbClr val="FF9600"/>
                </a:solidFill>
                <a:cs typeface="Calibri"/>
              </a:rPr>
              <a:t>? </a:t>
            </a:r>
            <a:r>
              <a:rPr lang="ru-RU" sz="3000" b="1" spc="-30" dirty="0" err="1">
                <a:solidFill>
                  <a:srgbClr val="FF9600"/>
                </a:solidFill>
                <a:cs typeface="Calibri"/>
              </a:rPr>
              <a:t>Що</a:t>
            </a:r>
            <a:r>
              <a:rPr lang="ru-RU" sz="3000" b="1" spc="-30" dirty="0">
                <a:solidFill>
                  <a:srgbClr val="FF9600"/>
                </a:solidFill>
                <a:cs typeface="Calibri"/>
              </a:rPr>
              <a:t> в </a:t>
            </a:r>
            <a:r>
              <a:rPr lang="ru-RU" sz="3000" b="1" spc="-30" dirty="0" err="1">
                <a:solidFill>
                  <a:srgbClr val="FF9600"/>
                </a:solidFill>
                <a:cs typeface="Calibri"/>
              </a:rPr>
              <a:t>тексті</a:t>
            </a:r>
            <a:r>
              <a:rPr lang="ru-RU" sz="3000" b="1" spc="-30" dirty="0">
                <a:solidFill>
                  <a:srgbClr val="FF9600"/>
                </a:solidFill>
                <a:cs typeface="Calibri"/>
              </a:rPr>
              <a:t> на </a:t>
            </a:r>
            <a:r>
              <a:rPr lang="ru-RU" sz="3000" b="1" spc="-30" dirty="0" err="1">
                <a:solidFill>
                  <a:srgbClr val="FF9600"/>
                </a:solidFill>
                <a:cs typeface="Calibri"/>
              </a:rPr>
              <a:t>це</a:t>
            </a:r>
            <a:r>
              <a:rPr lang="ru-RU" sz="3000" b="1" spc="-30" dirty="0">
                <a:solidFill>
                  <a:srgbClr val="FF9600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FF9600"/>
                </a:solidFill>
                <a:cs typeface="Calibri"/>
              </a:rPr>
              <a:t>вказує</a:t>
            </a:r>
            <a:r>
              <a:rPr lang="ru-RU" sz="3000" b="1" spc="-30" dirty="0">
                <a:solidFill>
                  <a:srgbClr val="FF9600"/>
                </a:solidFill>
                <a:cs typeface="Calibri"/>
              </a:rPr>
              <a:t>?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300C25-C04F-8977-1400-7B0865B396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791200" y="0"/>
            <a:ext cx="6398398" cy="6852901"/>
          </a:xfrm>
          <a:prstGeom prst="rect">
            <a:avLst/>
          </a:prstGeom>
          <a:blipFill>
            <a:blip r:embed="rId2" cstate="print"/>
            <a:stretch>
              <a:fillRect l="-534" r="1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F8A058-1D9D-0158-4DB7-A0FB1B28EEE5}"/>
              </a:ext>
            </a:extLst>
          </p:cNvPr>
          <p:cNvSpPr txBox="1"/>
          <p:nvPr/>
        </p:nvSpPr>
        <p:spPr>
          <a:xfrm>
            <a:off x="283020" y="1760"/>
            <a:ext cx="27649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FAAF4A"/>
                </a:solidFill>
              </a:rPr>
              <a:t>Робота в парах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3FE128-9027-C869-79C6-40B9092FDD39}"/>
              </a:ext>
            </a:extLst>
          </p:cNvPr>
          <p:cNvSpPr txBox="1"/>
          <p:nvPr/>
        </p:nvSpPr>
        <p:spPr>
          <a:xfrm>
            <a:off x="283020" y="668038"/>
            <a:ext cx="581298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Хтось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 із вас </a:t>
            </a: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має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записати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головних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героїв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повісті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 «</a:t>
            </a: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Джури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козака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Швайки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», а </a:t>
            </a: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хтось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 2-3 </a:t>
            </a: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другорядних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. </a:t>
            </a: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Обміняйтеся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зошитами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, </a:t>
            </a: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перевірте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правильність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виконання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5262CC"/>
                </a:solidFill>
                <a:cs typeface="Calibri"/>
              </a:rPr>
              <a:t>завдання</a:t>
            </a:r>
            <a:r>
              <a:rPr lang="ru-RU" sz="3000" spc="-30" dirty="0">
                <a:solidFill>
                  <a:srgbClr val="5262CC"/>
                </a:solidFill>
                <a:cs typeface="Calibri"/>
              </a:rPr>
              <a:t>.</a:t>
            </a:r>
          </a:p>
        </p:txBody>
      </p:sp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7BF2A81D-768B-B2E8-7D0C-B5546B574F5B}"/>
              </a:ext>
            </a:extLst>
          </p:cNvPr>
          <p:cNvGrpSpPr/>
          <p:nvPr/>
        </p:nvGrpSpPr>
        <p:grpSpPr>
          <a:xfrm>
            <a:off x="2267115" y="4643101"/>
            <a:ext cx="7604759" cy="1344167"/>
            <a:chOff x="2267115" y="4643101"/>
            <a:chExt cx="7604759" cy="1344167"/>
          </a:xfrm>
        </p:grpSpPr>
        <p:sp>
          <p:nvSpPr>
            <p:cNvPr id="4" name="object 4"/>
            <p:cNvSpPr/>
            <p:nvPr/>
          </p:nvSpPr>
          <p:spPr>
            <a:xfrm>
              <a:off x="2267115" y="4643101"/>
              <a:ext cx="7604759" cy="134416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B22D19-2741-5CC9-2DFF-D9D8A8CE101C}"/>
                </a:ext>
              </a:extLst>
            </p:cNvPr>
            <p:cNvSpPr txBox="1"/>
            <p:nvPr/>
          </p:nvSpPr>
          <p:spPr>
            <a:xfrm>
              <a:off x="2310247" y="4761186"/>
              <a:ext cx="7518495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sz="3300" b="1" spc="-30" dirty="0">
                  <a:solidFill>
                    <a:schemeClr val="bg1"/>
                  </a:solidFill>
                  <a:cs typeface="Calibri"/>
                </a:rPr>
                <a:t>КОМУ З ГЕРОЇВ ТВОРУ ВИ НАЙБІЛЬШЕ  СИМПАТИЗУЄТЕ? ЧОМУ САМЕ ЙОМУ?</a:t>
              </a:r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1061BF-2AEC-6C7E-D802-982AC4CDE8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9292767" y="2257680"/>
            <a:ext cx="2880347" cy="46003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8F5B84-D002-0270-C7E9-990820A8747C}"/>
              </a:ext>
            </a:extLst>
          </p:cNvPr>
          <p:cNvSpPr txBox="1"/>
          <p:nvPr/>
        </p:nvSpPr>
        <p:spPr>
          <a:xfrm>
            <a:off x="283020" y="1760"/>
            <a:ext cx="31459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FAAF4A"/>
                </a:solidFill>
              </a:rPr>
              <a:t>Вправа</a:t>
            </a:r>
            <a:r>
              <a:rPr lang="ru-RU" sz="3000" b="1" dirty="0">
                <a:solidFill>
                  <a:srgbClr val="FAAF4A"/>
                </a:solidFill>
              </a:rPr>
              <a:t> «</a:t>
            </a:r>
            <a:r>
              <a:rPr lang="ru-RU" sz="3000" b="1" dirty="0" err="1">
                <a:solidFill>
                  <a:srgbClr val="FAAF4A"/>
                </a:solidFill>
              </a:rPr>
              <a:t>Хто</a:t>
            </a:r>
            <a:r>
              <a:rPr lang="ru-RU" sz="3000" b="1" dirty="0">
                <a:solidFill>
                  <a:srgbClr val="FAAF4A"/>
                </a:solidFill>
              </a:rPr>
              <a:t> я?»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6DF23A-22D2-F677-9475-B78724F5701D}"/>
              </a:ext>
            </a:extLst>
          </p:cNvPr>
          <p:cNvSpPr txBox="1"/>
          <p:nvPr/>
        </p:nvSpPr>
        <p:spPr>
          <a:xfrm>
            <a:off x="283020" y="399638"/>
            <a:ext cx="92826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000" spc="-30" dirty="0">
                <a:solidFill>
                  <a:srgbClr val="94994D"/>
                </a:solidFill>
                <a:cs typeface="Calibri"/>
              </a:rPr>
              <a:t>Про </a:t>
            </a:r>
            <a:r>
              <a:rPr lang="ru-RU" sz="3000" spc="-30" dirty="0" err="1">
                <a:solidFill>
                  <a:srgbClr val="94994D"/>
                </a:solidFill>
                <a:cs typeface="Calibri"/>
              </a:rPr>
              <a:t>якого</a:t>
            </a:r>
            <a:r>
              <a:rPr lang="ru-RU" sz="3000" spc="-30" dirty="0">
                <a:solidFill>
                  <a:srgbClr val="94994D"/>
                </a:solidFill>
                <a:cs typeface="Calibri"/>
              </a:rPr>
              <a:t> героя </a:t>
            </a:r>
            <a:r>
              <a:rPr lang="ru-RU" sz="3000" spc="-30" dirty="0" err="1">
                <a:solidFill>
                  <a:srgbClr val="94994D"/>
                </a:solidFill>
                <a:cs typeface="Calibri"/>
              </a:rPr>
              <a:t>йдеться</a:t>
            </a:r>
            <a:r>
              <a:rPr lang="ru-RU" sz="3000" spc="-30" dirty="0">
                <a:solidFill>
                  <a:srgbClr val="94994D"/>
                </a:solidFill>
                <a:cs typeface="Calibri"/>
              </a:rPr>
              <a:t> в </a:t>
            </a:r>
            <a:r>
              <a:rPr lang="ru-RU" sz="3000" spc="-30" dirty="0" err="1">
                <a:solidFill>
                  <a:srgbClr val="94994D"/>
                </a:solidFill>
                <a:cs typeface="Calibri"/>
              </a:rPr>
              <a:t>наведених</a:t>
            </a:r>
            <a:r>
              <a:rPr lang="ru-RU" sz="3000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94994D"/>
                </a:solidFill>
                <a:cs typeface="Calibri"/>
              </a:rPr>
              <a:t>твердженнях</a:t>
            </a:r>
            <a:r>
              <a:rPr lang="ru-RU" sz="3000" spc="-30" dirty="0">
                <a:solidFill>
                  <a:srgbClr val="94994D"/>
                </a:solidFill>
                <a:cs typeface="Calibri"/>
              </a:rPr>
              <a:t>.</a:t>
            </a:r>
          </a:p>
        </p:txBody>
      </p:sp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2902D884-742F-B9FF-E6C9-137F4BEAD697}"/>
              </a:ext>
            </a:extLst>
          </p:cNvPr>
          <p:cNvGrpSpPr/>
          <p:nvPr/>
        </p:nvGrpSpPr>
        <p:grpSpPr>
          <a:xfrm>
            <a:off x="228003" y="983627"/>
            <a:ext cx="8903207" cy="1054595"/>
            <a:chOff x="228003" y="983627"/>
            <a:chExt cx="8903207" cy="1054595"/>
          </a:xfrm>
        </p:grpSpPr>
        <p:sp>
          <p:nvSpPr>
            <p:cNvPr id="2" name="object 2"/>
            <p:cNvSpPr/>
            <p:nvPr/>
          </p:nvSpPr>
          <p:spPr>
            <a:xfrm>
              <a:off x="228003" y="983627"/>
              <a:ext cx="8903207" cy="105459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D1E53B0-DF52-3D01-9BDA-342FD1ADE693}"/>
                </a:ext>
              </a:extLst>
            </p:cNvPr>
            <p:cNvSpPr txBox="1"/>
            <p:nvPr/>
          </p:nvSpPr>
          <p:spPr>
            <a:xfrm>
              <a:off x="283020" y="1025530"/>
              <a:ext cx="8848190" cy="9387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ts val="3300"/>
                </a:lnSpc>
                <a:defRPr/>
              </a:pP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«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Високий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жилавий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чоловік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,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ще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майже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парубок, 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гнівно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зблиснув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очима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на господаря».</a:t>
              </a:r>
            </a:p>
          </p:txBody>
        </p:sp>
      </p:grpSp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id="{A6DDF0C5-EDE1-754D-8D6A-4E69ABFB0429}"/>
              </a:ext>
            </a:extLst>
          </p:cNvPr>
          <p:cNvGrpSpPr/>
          <p:nvPr/>
        </p:nvGrpSpPr>
        <p:grpSpPr>
          <a:xfrm>
            <a:off x="228003" y="2190624"/>
            <a:ext cx="8903207" cy="1816607"/>
            <a:chOff x="228003" y="2190624"/>
            <a:chExt cx="8903207" cy="1816607"/>
          </a:xfrm>
        </p:grpSpPr>
        <p:sp>
          <p:nvSpPr>
            <p:cNvPr id="3" name="object 3"/>
            <p:cNvSpPr/>
            <p:nvPr/>
          </p:nvSpPr>
          <p:spPr>
            <a:xfrm>
              <a:off x="228003" y="2190624"/>
              <a:ext cx="8903207" cy="181660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0F56A4F-9186-C497-3A83-16A7C6B301AD}"/>
                </a:ext>
              </a:extLst>
            </p:cNvPr>
            <p:cNvSpPr txBox="1"/>
            <p:nvPr/>
          </p:nvSpPr>
          <p:spPr>
            <a:xfrm>
              <a:off x="283020" y="2202416"/>
              <a:ext cx="8848190" cy="17851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ts val="3300"/>
                </a:lnSpc>
                <a:defRPr/>
              </a:pP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«А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він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…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свого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батька не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пам'ятає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.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Загинув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батько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. Не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змогли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татари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вибити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його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з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хати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, то  спалили разом з нею… все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це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бачив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на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власні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очі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,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бо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встиг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сховатися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в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болоті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».</a:t>
              </a:r>
            </a:p>
          </p:txBody>
        </p:sp>
      </p:grpSp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0C8B8BD3-AA4B-AD9E-6F80-22D94A176FC1}"/>
              </a:ext>
            </a:extLst>
          </p:cNvPr>
          <p:cNvGrpSpPr/>
          <p:nvPr/>
        </p:nvGrpSpPr>
        <p:grpSpPr>
          <a:xfrm>
            <a:off x="228003" y="4159632"/>
            <a:ext cx="8903207" cy="1361911"/>
            <a:chOff x="228003" y="4159632"/>
            <a:chExt cx="8903207" cy="1361911"/>
          </a:xfrm>
        </p:grpSpPr>
        <p:sp>
          <p:nvSpPr>
            <p:cNvPr id="4" name="object 4"/>
            <p:cNvSpPr/>
            <p:nvPr/>
          </p:nvSpPr>
          <p:spPr>
            <a:xfrm>
              <a:off x="228003" y="4159632"/>
              <a:ext cx="8903207" cy="130759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4443941-83B1-B3E9-1E76-7095F130EC95}"/>
                </a:ext>
              </a:extLst>
            </p:cNvPr>
            <p:cNvSpPr txBox="1"/>
            <p:nvPr/>
          </p:nvSpPr>
          <p:spPr>
            <a:xfrm>
              <a:off x="283020" y="4159632"/>
              <a:ext cx="8848190" cy="13619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ts val="3300"/>
                </a:lnSpc>
                <a:defRPr/>
              </a:pP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«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Вислизав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він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, як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хитрий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змій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.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Прокрадався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,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неначе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вовк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або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перевертень,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що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приймав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будь-яку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подобу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».</a:t>
              </a:r>
            </a:p>
          </p:txBody>
        </p:sp>
      </p:grpSp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id="{4B8594C0-35F7-E109-F7D2-B59D2CF0B7C4}"/>
              </a:ext>
            </a:extLst>
          </p:cNvPr>
          <p:cNvGrpSpPr/>
          <p:nvPr/>
        </p:nvGrpSpPr>
        <p:grpSpPr>
          <a:xfrm>
            <a:off x="228003" y="5619624"/>
            <a:ext cx="8903207" cy="1051559"/>
            <a:chOff x="228003" y="5619624"/>
            <a:chExt cx="8903207" cy="1051559"/>
          </a:xfrm>
        </p:grpSpPr>
        <p:sp>
          <p:nvSpPr>
            <p:cNvPr id="5" name="object 5"/>
            <p:cNvSpPr/>
            <p:nvPr/>
          </p:nvSpPr>
          <p:spPr>
            <a:xfrm>
              <a:off x="228003" y="5619624"/>
              <a:ext cx="8903207" cy="105155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1133F7-6EF4-D511-4717-BDFCB9BD5241}"/>
                </a:ext>
              </a:extLst>
            </p:cNvPr>
            <p:cNvSpPr txBox="1"/>
            <p:nvPr/>
          </p:nvSpPr>
          <p:spPr>
            <a:xfrm>
              <a:off x="283020" y="5874373"/>
              <a:ext cx="8848190" cy="5155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ts val="3300"/>
                </a:lnSpc>
                <a:defRPr/>
              </a:pP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«А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це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ж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такий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розвідник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,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якого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ще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світ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 не </a:t>
              </a:r>
              <a:r>
                <a:rPr lang="ru-RU" sz="3000" b="1" spc="-30" dirty="0" err="1">
                  <a:solidFill>
                    <a:srgbClr val="FCECD9"/>
                  </a:solidFill>
                  <a:cs typeface="Calibri"/>
                </a:rPr>
                <a:t>бачив</a:t>
              </a:r>
              <a:r>
                <a:rPr lang="ru-RU" sz="3000" b="1" spc="-30" dirty="0">
                  <a:solidFill>
                    <a:srgbClr val="FCECD9"/>
                  </a:solidFill>
                  <a:cs typeface="Calibri"/>
                </a:rPr>
                <a:t>!».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59FE781-5821-CE23-C41B-3AA41F04E09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330355" y="0"/>
            <a:ext cx="6859243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2234" y="551967"/>
            <a:ext cx="5251703" cy="51968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998BC3-C81F-72C6-E540-6668270E91D3}"/>
              </a:ext>
            </a:extLst>
          </p:cNvPr>
          <p:cNvSpPr txBox="1"/>
          <p:nvPr/>
        </p:nvSpPr>
        <p:spPr>
          <a:xfrm>
            <a:off x="283020" y="1760"/>
            <a:ext cx="31459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FAAF4A"/>
                </a:solidFill>
              </a:rPr>
              <a:t>Вправа</a:t>
            </a:r>
            <a:r>
              <a:rPr lang="ru-RU" sz="3000" b="1" dirty="0">
                <a:solidFill>
                  <a:srgbClr val="FAAF4A"/>
                </a:solidFill>
              </a:rPr>
              <a:t> «</a:t>
            </a:r>
            <a:r>
              <a:rPr lang="ru-RU" sz="3000" b="1" dirty="0" err="1">
                <a:solidFill>
                  <a:srgbClr val="FAAF4A"/>
                </a:solidFill>
              </a:rPr>
              <a:t>Хто</a:t>
            </a:r>
            <a:r>
              <a:rPr lang="ru-RU" sz="3000" b="1" dirty="0">
                <a:solidFill>
                  <a:srgbClr val="FAAF4A"/>
                </a:solidFill>
              </a:rPr>
              <a:t> я?»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C9F8F97-5859-E01B-E658-FB6A5EF4A2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00" y="5836109"/>
            <a:ext cx="5245370" cy="93984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3C33158-1867-0B92-BC7B-C8B39B07AC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31335" y="2065947"/>
            <a:ext cx="3727699" cy="34868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202875" y="3571646"/>
            <a:ext cx="676655" cy="1950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154106" y="2443886"/>
            <a:ext cx="3020695" cy="424180"/>
            <a:chOff x="8154106" y="2443886"/>
            <a:chExt cx="3020695" cy="424180"/>
          </a:xfrm>
        </p:grpSpPr>
        <p:sp>
          <p:nvSpPr>
            <p:cNvPr id="7" name="object 7"/>
            <p:cNvSpPr/>
            <p:nvPr/>
          </p:nvSpPr>
          <p:spPr>
            <a:xfrm>
              <a:off x="8154106" y="2465222"/>
              <a:ext cx="777231" cy="40233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946587" y="2443886"/>
              <a:ext cx="2228087" cy="6400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8157154" y="4751222"/>
            <a:ext cx="3017520" cy="4267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6591" y="3635654"/>
            <a:ext cx="2609075" cy="640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10835" y="3571646"/>
            <a:ext cx="673607" cy="1950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1015690" y="2443886"/>
            <a:ext cx="3017520" cy="424180"/>
            <a:chOff x="1015690" y="2443886"/>
            <a:chExt cx="3017520" cy="424180"/>
          </a:xfrm>
        </p:grpSpPr>
        <p:sp>
          <p:nvSpPr>
            <p:cNvPr id="13" name="object 13"/>
            <p:cNvSpPr/>
            <p:nvPr/>
          </p:nvSpPr>
          <p:spPr>
            <a:xfrm>
              <a:off x="3259018" y="2465222"/>
              <a:ext cx="774191" cy="40233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15690" y="2443886"/>
              <a:ext cx="2228087" cy="64007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1015690" y="4751222"/>
            <a:ext cx="3020567" cy="42672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34695" y="3635654"/>
            <a:ext cx="2609075" cy="6400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24540B-3AEF-2D16-34DE-8388B03A7475}"/>
              </a:ext>
            </a:extLst>
          </p:cNvPr>
          <p:cNvSpPr txBox="1"/>
          <p:nvPr/>
        </p:nvSpPr>
        <p:spPr>
          <a:xfrm>
            <a:off x="1665510" y="174520"/>
            <a:ext cx="8860980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300" b="1" spc="-30" dirty="0" err="1">
                <a:solidFill>
                  <a:srgbClr val="94994D"/>
                </a:solidFill>
                <a:cs typeface="Calibri"/>
              </a:rPr>
              <a:t>Створіть</a:t>
            </a:r>
            <a:r>
              <a:rPr lang="ru-RU" sz="33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300" b="1" spc="-30" dirty="0" err="1">
                <a:solidFill>
                  <a:srgbClr val="94994D"/>
                </a:solidFill>
                <a:cs typeface="Calibri"/>
              </a:rPr>
              <a:t>гроно</a:t>
            </a:r>
            <a:r>
              <a:rPr lang="ru-RU" sz="3300" b="1" spc="-30" dirty="0">
                <a:solidFill>
                  <a:srgbClr val="94994D"/>
                </a:solidFill>
                <a:cs typeface="Calibri"/>
              </a:rPr>
              <a:t> «Образ </a:t>
            </a:r>
            <a:r>
              <a:rPr lang="ru-RU" sz="3300" b="1" spc="-30" dirty="0" err="1">
                <a:solidFill>
                  <a:srgbClr val="94994D"/>
                </a:solidFill>
                <a:cs typeface="Calibri"/>
              </a:rPr>
              <a:t>Пилипа</a:t>
            </a:r>
            <a:r>
              <a:rPr lang="ru-RU" sz="33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300" b="1" spc="-30" dirty="0" err="1">
                <a:solidFill>
                  <a:srgbClr val="94994D"/>
                </a:solidFill>
                <a:cs typeface="Calibri"/>
              </a:rPr>
              <a:t>Швайки</a:t>
            </a:r>
            <a:r>
              <a:rPr lang="ru-RU" sz="3300" b="1" spc="-30" dirty="0">
                <a:solidFill>
                  <a:srgbClr val="94994D"/>
                </a:solidFill>
                <a:cs typeface="Calibri"/>
              </a:rPr>
              <a:t>»: </a:t>
            </a:r>
          </a:p>
          <a:p>
            <a:pPr lvl="0" algn="ctr">
              <a:defRPr/>
            </a:pPr>
            <a:r>
              <a:rPr lang="ru-RU" sz="3000" spc="-30" dirty="0" err="1">
                <a:solidFill>
                  <a:srgbClr val="94994D"/>
                </a:solidFill>
                <a:cs typeface="Calibri"/>
              </a:rPr>
              <a:t>доберіть</a:t>
            </a:r>
            <a:r>
              <a:rPr lang="ru-RU" sz="3000" spc="-30" dirty="0">
                <a:solidFill>
                  <a:srgbClr val="94994D"/>
                </a:solidFill>
                <a:cs typeface="Calibri"/>
              </a:rPr>
              <a:t> і </a:t>
            </a:r>
            <a:r>
              <a:rPr lang="ru-RU" sz="3000" spc="-30" dirty="0" err="1">
                <a:solidFill>
                  <a:srgbClr val="94994D"/>
                </a:solidFill>
                <a:cs typeface="Calibri"/>
              </a:rPr>
              <a:t>запишіть</a:t>
            </a:r>
            <a:r>
              <a:rPr lang="ru-RU" sz="3000" spc="-30" dirty="0">
                <a:solidFill>
                  <a:srgbClr val="94994D"/>
                </a:solidFill>
                <a:cs typeface="Calibri"/>
              </a:rPr>
              <a:t> у </a:t>
            </a:r>
            <a:r>
              <a:rPr lang="ru-RU" sz="3000" spc="-30" dirty="0" err="1">
                <a:solidFill>
                  <a:srgbClr val="94994D"/>
                </a:solidFill>
                <a:cs typeface="Calibri"/>
              </a:rPr>
              <a:t>зошит</a:t>
            </a:r>
            <a:r>
              <a:rPr lang="ru-RU" sz="3000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94994D"/>
                </a:solidFill>
                <a:cs typeface="Calibri"/>
              </a:rPr>
              <a:t>якомога</a:t>
            </a:r>
            <a:r>
              <a:rPr lang="ru-RU" sz="3000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94994D"/>
                </a:solidFill>
                <a:cs typeface="Calibri"/>
              </a:rPr>
              <a:t>більше</a:t>
            </a:r>
            <a:r>
              <a:rPr lang="ru-RU" sz="3000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94994D"/>
                </a:solidFill>
                <a:cs typeface="Calibri"/>
              </a:rPr>
              <a:t>слів</a:t>
            </a:r>
            <a:r>
              <a:rPr lang="ru-RU" sz="3000" spc="-30" dirty="0">
                <a:solidFill>
                  <a:srgbClr val="94994D"/>
                </a:solidFill>
                <a:cs typeface="Calibri"/>
              </a:rPr>
              <a:t>, </a:t>
            </a:r>
            <a:r>
              <a:rPr lang="ru-RU" sz="3000" spc="-30" dirty="0" err="1">
                <a:solidFill>
                  <a:srgbClr val="94994D"/>
                </a:solidFill>
                <a:cs typeface="Calibri"/>
              </a:rPr>
              <a:t>що</a:t>
            </a:r>
            <a:r>
              <a:rPr lang="ru-RU" sz="3000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94994D"/>
                </a:solidFill>
                <a:cs typeface="Calibri"/>
              </a:rPr>
              <a:t>характеризують</a:t>
            </a:r>
            <a:r>
              <a:rPr lang="ru-RU" sz="3000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spc="-30" dirty="0" err="1">
                <a:solidFill>
                  <a:srgbClr val="94994D"/>
                </a:solidFill>
                <a:cs typeface="Calibri"/>
              </a:rPr>
              <a:t>цього</a:t>
            </a:r>
            <a:r>
              <a:rPr lang="ru-RU" sz="3000" spc="-30" dirty="0">
                <a:solidFill>
                  <a:srgbClr val="94994D"/>
                </a:solidFill>
                <a:cs typeface="Calibri"/>
              </a:rPr>
              <a:t> персонажа.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ECCCA2-8006-B55F-DEFC-AAECE6F1D1C4}"/>
              </a:ext>
            </a:extLst>
          </p:cNvPr>
          <p:cNvSpPr txBox="1"/>
          <p:nvPr/>
        </p:nvSpPr>
        <p:spPr>
          <a:xfrm>
            <a:off x="283021" y="5942990"/>
            <a:ext cx="106135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buFontTx/>
              <a:buChar char="•"/>
              <a:defRPr/>
            </a:pP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Якими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рисами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Пилип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Швайка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відрізнявся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від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решти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козаків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BC246F-1AF0-108E-D994-CFCDCDBF29B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838201" y="2275911"/>
            <a:ext cx="10515600" cy="1615827"/>
          </a:xfrm>
          <a:prstGeom prst="rect">
            <a:avLst/>
          </a:prstGeom>
          <a:blipFill>
            <a:blip r:embed="rId2" cstate="print"/>
            <a:stretch>
              <a:fillRect l="-3965" t="-21594" r="-3774" b="-23464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F2E075A-4778-D636-C81E-70EEDE309F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870" y="3759041"/>
            <a:ext cx="4969130" cy="309895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B10AB5-DD58-688D-C0AB-B9D49C069DB1}"/>
              </a:ext>
            </a:extLst>
          </p:cNvPr>
          <p:cNvSpPr txBox="1"/>
          <p:nvPr/>
        </p:nvSpPr>
        <p:spPr>
          <a:xfrm>
            <a:off x="283021" y="186584"/>
            <a:ext cx="95467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buFontTx/>
              <a:buChar char="•"/>
              <a:defRPr/>
            </a:pP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Хто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у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творі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«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Джури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козака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Швайки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» є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зрадником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?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Поясніть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свою думку.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DE4C3F-7204-C778-668F-649D50682E99}"/>
              </a:ext>
            </a:extLst>
          </p:cNvPr>
          <p:cNvSpPr txBox="1"/>
          <p:nvPr/>
        </p:nvSpPr>
        <p:spPr>
          <a:xfrm>
            <a:off x="283021" y="1092743"/>
            <a:ext cx="93181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buFontTx/>
              <a:buChar char="•"/>
              <a:defRPr/>
            </a:pP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У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чому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, на вашу думку,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небезпека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зрадництва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F5E1E1-2CFA-CB14-623F-2BDE19B01584}"/>
              </a:ext>
            </a:extLst>
          </p:cNvPr>
          <p:cNvSpPr txBox="1"/>
          <p:nvPr/>
        </p:nvSpPr>
        <p:spPr>
          <a:xfrm>
            <a:off x="596802" y="1724106"/>
            <a:ext cx="33528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000" i="0" u="none" strike="noStrike" kern="1200" cap="none" spc="-3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У </a:t>
            </a:r>
            <a:r>
              <a:rPr kumimoji="0" lang="ru-RU" sz="3000" i="0" u="none" strike="noStrike" kern="1200" cap="none" spc="-3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народі</a:t>
            </a:r>
            <a:r>
              <a:rPr kumimoji="0" lang="ru-RU" sz="3000" i="0" u="none" strike="noStrike" kern="1200" cap="none" spc="-3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ru-RU" sz="3000" i="0" u="none" strike="noStrike" kern="1200" cap="none" spc="-3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кажуть</a:t>
            </a:r>
            <a:r>
              <a:rPr kumimoji="0" lang="ru-RU" sz="3000" i="0" u="none" strike="noStrike" kern="1200" cap="none" spc="-3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:</a:t>
            </a:r>
            <a:endParaRPr lang="ru-UA" sz="3000" dirty="0">
              <a:solidFill>
                <a:srgbClr val="5262CC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7F68BC-FD0F-9B8C-9890-956972261847}"/>
              </a:ext>
            </a:extLst>
          </p:cNvPr>
          <p:cNvSpPr txBox="1"/>
          <p:nvPr/>
        </p:nvSpPr>
        <p:spPr>
          <a:xfrm>
            <a:off x="283020" y="3891738"/>
            <a:ext cx="58033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buFontTx/>
              <a:buChar char="•"/>
              <a:defRPr/>
            </a:pP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Чи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погоджуєтеся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з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висловом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?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Чому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73BC80-E296-9305-0058-0A8C37E54502}"/>
              </a:ext>
            </a:extLst>
          </p:cNvPr>
          <p:cNvSpPr txBox="1"/>
          <p:nvPr/>
        </p:nvSpPr>
        <p:spPr>
          <a:xfrm>
            <a:off x="283020" y="4876260"/>
            <a:ext cx="580335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buFontTx/>
              <a:buChar char="•"/>
              <a:defRPr/>
            </a:pP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Поміркуйте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, яка доля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спіткає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Тишкевича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у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наступних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розділах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твору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?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C29BFC-1981-31DC-B9A7-36390C07AC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/>
      <p:bldP spid="20" grpId="0"/>
      <p:bldP spid="21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3531301"/>
            <a:ext cx="6614858" cy="33266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83090" y="1553159"/>
            <a:ext cx="5306508" cy="53048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33800" y="1195566"/>
            <a:ext cx="5486400" cy="1471434"/>
          </a:xfrm>
          <a:prstGeom prst="rect">
            <a:avLst/>
          </a:prstGeom>
          <a:blipFill>
            <a:blip r:embed="rId4" cstate="print"/>
            <a:stretch>
              <a:fillRect l="-7765" t="-27583" r="-7791" b="-31503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E6E38F-9D3D-A38D-44FA-192A44E872F0}"/>
              </a:ext>
            </a:extLst>
          </p:cNvPr>
          <p:cNvSpPr txBox="1"/>
          <p:nvPr/>
        </p:nvSpPr>
        <p:spPr>
          <a:xfrm>
            <a:off x="283020" y="105345"/>
            <a:ext cx="1099457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Юзеф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Тишкевич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–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загинув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, коли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втікав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з поля бою,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від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стріл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татар,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яким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так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вірно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служив.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3E9187-3DE2-B0A3-1F8A-E510947B52B3}"/>
              </a:ext>
            </a:extLst>
          </p:cNvPr>
          <p:cNvSpPr txBox="1"/>
          <p:nvPr/>
        </p:nvSpPr>
        <p:spPr>
          <a:xfrm>
            <a:off x="283021" y="2532603"/>
            <a:ext cx="611777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І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більше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нічого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сказати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не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встиг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. 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Кілька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стріл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вп'ялося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в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нього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, і 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Тишкевич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звалився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в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трясовину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C53A5C-5C44-D5F4-20F0-7705F0978A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8CDEE82-511D-FDA0-FEAD-919E6D84B853}"/>
              </a:ext>
            </a:extLst>
          </p:cNvPr>
          <p:cNvSpPr txBox="1"/>
          <p:nvPr/>
        </p:nvSpPr>
        <p:spPr>
          <a:xfrm>
            <a:off x="283020" y="1760"/>
            <a:ext cx="35269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FAAF4A"/>
                </a:solidFill>
              </a:rPr>
              <a:t>Прийом</a:t>
            </a:r>
            <a:r>
              <a:rPr lang="ru-RU" sz="3000" b="1" dirty="0">
                <a:solidFill>
                  <a:srgbClr val="FAAF4A"/>
                </a:solidFill>
              </a:rPr>
              <a:t> «</a:t>
            </a:r>
            <a:r>
              <a:rPr lang="ru-RU" sz="3000" b="1" dirty="0" err="1">
                <a:solidFill>
                  <a:srgbClr val="FAAF4A"/>
                </a:solidFill>
              </a:rPr>
              <a:t>Діамант</a:t>
            </a:r>
            <a:r>
              <a:rPr lang="ru-RU" sz="3000" b="1" dirty="0">
                <a:solidFill>
                  <a:srgbClr val="FAAF4A"/>
                </a:solidFill>
              </a:rPr>
              <a:t>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CF0A91-DB8F-B2D6-242C-7BE7110EB1A0}"/>
              </a:ext>
            </a:extLst>
          </p:cNvPr>
          <p:cNvSpPr txBox="1"/>
          <p:nvPr/>
        </p:nvSpPr>
        <p:spPr>
          <a:xfrm>
            <a:off x="283020" y="555758"/>
            <a:ext cx="1162595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Складіть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«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Діамант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» (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семирядковий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вірш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), у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якому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лаконічно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 охарактеризуйте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двох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протилежних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героїв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.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Зразок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:</a:t>
            </a:r>
          </a:p>
        </p:txBody>
      </p:sp>
      <p:grpSp>
        <p:nvGrpSpPr>
          <p:cNvPr id="40" name="Групувати 39">
            <a:extLst>
              <a:ext uri="{FF2B5EF4-FFF2-40B4-BE49-F238E27FC236}">
                <a16:creationId xmlns:a16="http://schemas.microsoft.com/office/drawing/2014/main" id="{4DA86CC7-4D11-5B5F-E9B4-89492A1CB78E}"/>
              </a:ext>
            </a:extLst>
          </p:cNvPr>
          <p:cNvGrpSpPr/>
          <p:nvPr/>
        </p:nvGrpSpPr>
        <p:grpSpPr>
          <a:xfrm>
            <a:off x="194464" y="1693479"/>
            <a:ext cx="5867702" cy="5038984"/>
            <a:chOff x="194464" y="1693479"/>
            <a:chExt cx="5867702" cy="5038984"/>
          </a:xfrm>
        </p:grpSpPr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8B0DF167-1CC4-3E0F-80F1-9D57B9CE3D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64" y="1693479"/>
              <a:ext cx="5867702" cy="5038984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19FD00C-7919-B0E2-A925-B82DBC78DA1C}"/>
                </a:ext>
              </a:extLst>
            </p:cNvPr>
            <p:cNvSpPr txBox="1"/>
            <p:nvPr/>
          </p:nvSpPr>
          <p:spPr>
            <a:xfrm>
              <a:off x="414422" y="1808523"/>
              <a:ext cx="4267200" cy="40993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ts val="4500"/>
                </a:lnSpc>
                <a:defRPr/>
              </a:pPr>
              <a:r>
                <a:rPr lang="ru-RU" sz="3300" b="1" spc="-30" dirty="0" err="1">
                  <a:solidFill>
                    <a:srgbClr val="5262CC"/>
                  </a:solidFill>
                  <a:cs typeface="Calibri"/>
                </a:rPr>
                <a:t>хто</a:t>
              </a:r>
              <a:r>
                <a:rPr lang="ru-RU" sz="3300" b="1" spc="-30" dirty="0">
                  <a:solidFill>
                    <a:srgbClr val="5262CC"/>
                  </a:solidFill>
                  <a:cs typeface="Calibri"/>
                </a:rPr>
                <a:t>? (</a:t>
              </a:r>
              <a:r>
                <a:rPr lang="ru-RU" sz="3300" b="1" spc="-30" dirty="0" err="1">
                  <a:solidFill>
                    <a:srgbClr val="5262CC"/>
                  </a:solidFill>
                  <a:cs typeface="Calibri"/>
                </a:rPr>
                <a:t>протагоніст</a:t>
              </a:r>
              <a:r>
                <a:rPr lang="ru-RU" sz="3300" b="1" spc="-30" dirty="0">
                  <a:solidFill>
                    <a:srgbClr val="5262CC"/>
                  </a:solidFill>
                  <a:cs typeface="Calibri"/>
                </a:rPr>
                <a:t>)</a:t>
              </a:r>
            </a:p>
            <a:p>
              <a:pPr lvl="0">
                <a:lnSpc>
                  <a:spcPts val="4500"/>
                </a:lnSpc>
                <a:defRPr/>
              </a:pPr>
              <a:r>
                <a:rPr lang="ru-RU" sz="3300" b="1" spc="-30" dirty="0" err="1">
                  <a:solidFill>
                    <a:srgbClr val="5262CC"/>
                  </a:solidFill>
                  <a:cs typeface="Calibri"/>
                </a:rPr>
                <a:t>який</a:t>
              </a:r>
              <a:r>
                <a:rPr lang="ru-RU" sz="3300" b="1" spc="-30" dirty="0">
                  <a:solidFill>
                    <a:srgbClr val="5262CC"/>
                  </a:solidFill>
                  <a:cs typeface="Calibri"/>
                </a:rPr>
                <a:t>? (2 слова)</a:t>
              </a:r>
            </a:p>
            <a:p>
              <a:pPr lvl="0">
                <a:lnSpc>
                  <a:spcPts val="4500"/>
                </a:lnSpc>
                <a:defRPr/>
              </a:pPr>
              <a:r>
                <a:rPr lang="ru-RU" sz="3300" b="1" spc="-30" dirty="0" err="1">
                  <a:solidFill>
                    <a:srgbClr val="5262CC"/>
                  </a:solidFill>
                  <a:cs typeface="Calibri"/>
                </a:rPr>
                <a:t>що</a:t>
              </a:r>
              <a:r>
                <a:rPr lang="ru-RU" sz="3300" b="1" spc="-30" dirty="0">
                  <a:solidFill>
                    <a:srgbClr val="5262CC"/>
                  </a:solidFill>
                  <a:cs typeface="Calibri"/>
                </a:rPr>
                <a:t> робить? (3 слова)</a:t>
              </a:r>
            </a:p>
            <a:p>
              <a:pPr lvl="0">
                <a:lnSpc>
                  <a:spcPts val="4500"/>
                </a:lnSpc>
                <a:defRPr/>
              </a:pPr>
              <a:r>
                <a:rPr lang="ru-RU" sz="3300" b="1" spc="-30" dirty="0" err="1">
                  <a:solidFill>
                    <a:srgbClr val="5262CC"/>
                  </a:solidFill>
                  <a:cs typeface="Calibri"/>
                </a:rPr>
                <a:t>що</a:t>
              </a:r>
              <a:r>
                <a:rPr lang="ru-RU" sz="3300" b="1" spc="-30" dirty="0">
                  <a:solidFill>
                    <a:srgbClr val="5262CC"/>
                  </a:solidFill>
                  <a:cs typeface="Calibri"/>
                </a:rPr>
                <a:t> </a:t>
              </a:r>
              <a:r>
                <a:rPr lang="ru-RU" sz="3300" b="1" spc="-30" dirty="0" err="1">
                  <a:solidFill>
                    <a:srgbClr val="5262CC"/>
                  </a:solidFill>
                  <a:cs typeface="Calibri"/>
                </a:rPr>
                <a:t>спільного</a:t>
              </a:r>
              <a:r>
                <a:rPr lang="ru-RU" sz="3300" b="1" spc="-30" dirty="0">
                  <a:solidFill>
                    <a:srgbClr val="5262CC"/>
                  </a:solidFill>
                  <a:cs typeface="Calibri"/>
                </a:rPr>
                <a:t>? </a:t>
              </a:r>
            </a:p>
            <a:p>
              <a:pPr lvl="0">
                <a:lnSpc>
                  <a:spcPts val="4500"/>
                </a:lnSpc>
                <a:defRPr/>
              </a:pPr>
              <a:r>
                <a:rPr lang="ru-RU" sz="3300" b="1" spc="-30" dirty="0" err="1">
                  <a:solidFill>
                    <a:srgbClr val="5262CC"/>
                  </a:solidFill>
                  <a:cs typeface="Calibri"/>
                </a:rPr>
                <a:t>що</a:t>
              </a:r>
              <a:r>
                <a:rPr lang="ru-RU" sz="3300" b="1" spc="-30" dirty="0">
                  <a:solidFill>
                    <a:srgbClr val="5262CC"/>
                  </a:solidFill>
                  <a:cs typeface="Calibri"/>
                </a:rPr>
                <a:t> робить? (3 слова)</a:t>
              </a:r>
            </a:p>
            <a:p>
              <a:pPr lvl="0">
                <a:lnSpc>
                  <a:spcPts val="4500"/>
                </a:lnSpc>
                <a:defRPr/>
              </a:pPr>
              <a:r>
                <a:rPr lang="ru-RU" sz="3300" b="1" spc="-30" dirty="0" err="1">
                  <a:solidFill>
                    <a:srgbClr val="5262CC"/>
                  </a:solidFill>
                  <a:cs typeface="Calibri"/>
                </a:rPr>
                <a:t>який</a:t>
              </a:r>
              <a:r>
                <a:rPr lang="ru-RU" sz="3300" b="1" spc="-30" dirty="0">
                  <a:solidFill>
                    <a:srgbClr val="5262CC"/>
                  </a:solidFill>
                  <a:cs typeface="Calibri"/>
                </a:rPr>
                <a:t>? (2 слова)</a:t>
              </a:r>
            </a:p>
            <a:p>
              <a:pPr>
                <a:lnSpc>
                  <a:spcPts val="4500"/>
                </a:lnSpc>
                <a:defRPr/>
              </a:pPr>
              <a:r>
                <a:rPr lang="ru-RU" sz="3300" b="1" spc="-30" dirty="0" err="1">
                  <a:solidFill>
                    <a:srgbClr val="5262CC"/>
                  </a:solidFill>
                  <a:cs typeface="Calibri"/>
                </a:rPr>
                <a:t>хто</a:t>
              </a:r>
              <a:r>
                <a:rPr lang="ru-RU" sz="3300" b="1" spc="-30" dirty="0">
                  <a:solidFill>
                    <a:srgbClr val="5262CC"/>
                  </a:solidFill>
                  <a:cs typeface="Calibri"/>
                </a:rPr>
                <a:t>? (</a:t>
              </a:r>
              <a:r>
                <a:rPr lang="ru-RU" sz="3300" b="1" spc="-30" dirty="0" err="1">
                  <a:solidFill>
                    <a:srgbClr val="5262CC"/>
                  </a:solidFill>
                  <a:cs typeface="Calibri"/>
                </a:rPr>
                <a:t>антагоніст</a:t>
              </a:r>
              <a:r>
                <a:rPr lang="ru-RU" sz="3300" b="1" spc="-30" dirty="0">
                  <a:solidFill>
                    <a:srgbClr val="5262CC"/>
                  </a:solidFill>
                  <a:cs typeface="Calibri"/>
                </a:rPr>
                <a:t>)</a:t>
              </a:r>
            </a:p>
          </p:txBody>
        </p:sp>
      </p:grpSp>
      <p:grpSp>
        <p:nvGrpSpPr>
          <p:cNvPr id="41" name="Групувати 40">
            <a:extLst>
              <a:ext uri="{FF2B5EF4-FFF2-40B4-BE49-F238E27FC236}">
                <a16:creationId xmlns:a16="http://schemas.microsoft.com/office/drawing/2014/main" id="{B43377A7-2DD8-417C-A25F-F44064A3320A}"/>
              </a:ext>
            </a:extLst>
          </p:cNvPr>
          <p:cNvGrpSpPr/>
          <p:nvPr/>
        </p:nvGrpSpPr>
        <p:grpSpPr>
          <a:xfrm>
            <a:off x="6129834" y="1693479"/>
            <a:ext cx="5867702" cy="5038984"/>
            <a:chOff x="6129834" y="1693479"/>
            <a:chExt cx="5867702" cy="5038984"/>
          </a:xfrm>
        </p:grpSpPr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4674F9C7-4C10-5B67-A0AD-92633A6329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9834" y="1693479"/>
              <a:ext cx="5867702" cy="5038984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7700512-0287-1187-C47C-55ABBB28A4C5}"/>
                </a:ext>
              </a:extLst>
            </p:cNvPr>
            <p:cNvSpPr txBox="1"/>
            <p:nvPr/>
          </p:nvSpPr>
          <p:spPr>
            <a:xfrm>
              <a:off x="6349792" y="1808523"/>
              <a:ext cx="5392616" cy="40993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ts val="4500"/>
                </a:lnSpc>
                <a:defRPr/>
              </a:pPr>
              <a:r>
                <a:rPr lang="ru-RU" sz="3300" b="1" spc="-30" dirty="0" err="1">
                  <a:solidFill>
                    <a:srgbClr val="5262CC"/>
                  </a:solidFill>
                  <a:cs typeface="Calibri"/>
                </a:rPr>
                <a:t>Пилип</a:t>
              </a:r>
              <a:r>
                <a:rPr lang="ru-RU" sz="3300" b="1" spc="-30" dirty="0">
                  <a:solidFill>
                    <a:srgbClr val="5262CC"/>
                  </a:solidFill>
                  <a:cs typeface="Calibri"/>
                </a:rPr>
                <a:t> </a:t>
              </a:r>
              <a:r>
                <a:rPr lang="ru-RU" sz="3300" b="1" spc="-30" dirty="0" err="1">
                  <a:solidFill>
                    <a:srgbClr val="5262CC"/>
                  </a:solidFill>
                  <a:cs typeface="Calibri"/>
                </a:rPr>
                <a:t>Швайка</a:t>
              </a:r>
              <a:endParaRPr lang="ru-RU" sz="3300" b="1" spc="-30" dirty="0">
                <a:solidFill>
                  <a:srgbClr val="5262CC"/>
                </a:solidFill>
                <a:cs typeface="Calibri"/>
              </a:endParaRPr>
            </a:p>
            <a:p>
              <a:pPr lvl="0">
                <a:lnSpc>
                  <a:spcPts val="4500"/>
                </a:lnSpc>
                <a:defRPr/>
              </a:pPr>
              <a:endParaRPr lang="ru-RU" sz="3300" b="1" spc="-30" dirty="0">
                <a:solidFill>
                  <a:srgbClr val="5262CC"/>
                </a:solidFill>
                <a:cs typeface="Calibri"/>
              </a:endParaRPr>
            </a:p>
            <a:p>
              <a:pPr lvl="0">
                <a:lnSpc>
                  <a:spcPts val="4500"/>
                </a:lnSpc>
                <a:defRPr/>
              </a:pPr>
              <a:endParaRPr lang="ru-RU" sz="3300" b="1" spc="-30" dirty="0">
                <a:solidFill>
                  <a:srgbClr val="5262CC"/>
                </a:solidFill>
                <a:cs typeface="Calibri"/>
              </a:endParaRPr>
            </a:p>
            <a:p>
              <a:pPr lvl="0">
                <a:lnSpc>
                  <a:spcPts val="4500"/>
                </a:lnSpc>
                <a:defRPr/>
              </a:pPr>
              <a:endParaRPr lang="ru-RU" sz="3300" b="1" spc="-30" dirty="0">
                <a:solidFill>
                  <a:srgbClr val="5262CC"/>
                </a:solidFill>
                <a:cs typeface="Calibri"/>
              </a:endParaRPr>
            </a:p>
            <a:p>
              <a:pPr lvl="0">
                <a:lnSpc>
                  <a:spcPts val="4500"/>
                </a:lnSpc>
                <a:defRPr/>
              </a:pPr>
              <a:endParaRPr lang="ru-RU" sz="3300" b="1" spc="-30" dirty="0">
                <a:solidFill>
                  <a:srgbClr val="5262CC"/>
                </a:solidFill>
                <a:cs typeface="Calibri"/>
              </a:endParaRPr>
            </a:p>
            <a:p>
              <a:pPr lvl="0">
                <a:lnSpc>
                  <a:spcPts val="4500"/>
                </a:lnSpc>
                <a:defRPr/>
              </a:pPr>
              <a:endParaRPr lang="ru-RU" sz="3300" b="1" spc="-30" dirty="0">
                <a:solidFill>
                  <a:srgbClr val="5262CC"/>
                </a:solidFill>
                <a:cs typeface="Calibri"/>
              </a:endParaRPr>
            </a:p>
            <a:p>
              <a:pPr lvl="0">
                <a:lnSpc>
                  <a:spcPts val="4500"/>
                </a:lnSpc>
                <a:defRPr/>
              </a:pPr>
              <a:r>
                <a:rPr lang="ru-RU" sz="3300" b="1" spc="-30" dirty="0">
                  <a:solidFill>
                    <a:srgbClr val="5262CC"/>
                  </a:solidFill>
                  <a:cs typeface="Calibri"/>
                </a:rPr>
                <a:t>Йозеф </a:t>
              </a:r>
              <a:r>
                <a:rPr lang="ru-RU" sz="3300" b="1" spc="-30" dirty="0" err="1">
                  <a:solidFill>
                    <a:srgbClr val="5262CC"/>
                  </a:solidFill>
                  <a:cs typeface="Calibri"/>
                </a:rPr>
                <a:t>Тишкевич</a:t>
              </a:r>
              <a:endParaRPr lang="ru-RU" sz="3300" b="1" spc="-30" dirty="0">
                <a:solidFill>
                  <a:srgbClr val="5262CC"/>
                </a:solidFill>
                <a:cs typeface="Calibri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FB5EB1EF-CD3F-77AB-E623-CEF5A7BBD452}"/>
              </a:ext>
            </a:extLst>
          </p:cNvPr>
          <p:cNvSpPr txBox="1"/>
          <p:nvPr/>
        </p:nvSpPr>
        <p:spPr>
          <a:xfrm>
            <a:off x="6351126" y="2385603"/>
            <a:ext cx="5426452" cy="294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-3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Хоробрий</a:t>
            </a:r>
            <a:r>
              <a:rPr kumimoji="0" lang="ru-RU" sz="3300" b="1" i="0" u="none" strike="noStrike" kern="1200" cap="none" spc="-3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 </a:t>
            </a:r>
            <a:r>
              <a:rPr kumimoji="0" lang="ru-RU" sz="3300" b="1" i="0" u="none" strike="noStrike" kern="1200" cap="none" spc="-3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невловимий</a:t>
            </a:r>
            <a:r>
              <a:rPr kumimoji="0" lang="ru-RU" sz="3300" b="1" i="0" u="none" strike="noStrike" kern="1200" cap="none" spc="-3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 </a:t>
            </a:r>
            <a:r>
              <a:rPr kumimoji="0" lang="ru-RU" sz="3300" b="1" i="0" u="none" strike="noStrike" kern="1200" cap="none" spc="-3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Попереджає</a:t>
            </a:r>
            <a:r>
              <a:rPr kumimoji="0" lang="ru-RU" sz="3300" b="1" i="0" u="none" strike="noStrike" kern="1200" cap="none" spc="-3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</a:t>
            </a:r>
            <a:r>
              <a:rPr kumimoji="0" lang="ru-RU" sz="3300" b="1" i="0" u="none" strike="noStrike" kern="1200" cap="none" spc="-3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воює</a:t>
            </a:r>
            <a:r>
              <a:rPr kumimoji="0" lang="ru-RU" sz="3300" b="1" i="0" u="none" strike="noStrike" kern="1200" cap="none" spc="-3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</a:t>
            </a:r>
            <a:r>
              <a:rPr kumimoji="0" lang="ru-RU" sz="3300" b="1" i="0" u="none" strike="noStrike" kern="1200" cap="none" spc="-3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захищає</a:t>
            </a:r>
            <a:endParaRPr kumimoji="0" lang="ru-RU" sz="3300" b="1" i="0" u="none" strike="noStrike" kern="1200" cap="none" spc="-30" normalizeH="0" baseline="0" noProof="0" dirty="0">
              <a:ln>
                <a:noFill/>
              </a:ln>
              <a:solidFill>
                <a:srgbClr val="5262CC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-3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Вивідник</a:t>
            </a:r>
            <a:r>
              <a:rPr kumimoji="0" lang="ru-RU" sz="3300" b="1" i="0" u="none" strike="noStrike" kern="1200" cap="none" spc="-3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-3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Грабує</a:t>
            </a:r>
            <a:r>
              <a:rPr kumimoji="0" lang="ru-RU" sz="3300" b="1" i="0" u="none" strike="noStrike" kern="1200" cap="none" spc="-3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</a:t>
            </a:r>
            <a:r>
              <a:rPr kumimoji="0" lang="ru-RU" sz="3300" b="1" i="0" u="none" strike="noStrike" kern="1200" cap="none" spc="-3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убиває</a:t>
            </a:r>
            <a:r>
              <a:rPr kumimoji="0" lang="ru-RU" sz="3300" b="1" i="0" u="none" strike="noStrike" kern="1200" cap="none" spc="-3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</a:t>
            </a:r>
            <a:r>
              <a:rPr kumimoji="0" lang="ru-RU" sz="3300" b="1" i="0" u="none" strike="noStrike" kern="1200" cap="none" spc="-30" normalizeH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ru-RU" sz="3300" b="1" i="0" u="none" strike="noStrike" kern="1200" cap="none" spc="-3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зраджує</a:t>
            </a:r>
            <a:endParaRPr kumimoji="0" lang="ru-RU" sz="3300" b="1" i="0" u="none" strike="noStrike" kern="1200" cap="none" spc="-30" normalizeH="0" baseline="0" noProof="0" dirty="0">
              <a:ln>
                <a:noFill/>
              </a:ln>
              <a:solidFill>
                <a:srgbClr val="5262CC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-3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Жорстокий</a:t>
            </a:r>
            <a:r>
              <a:rPr kumimoji="0" lang="ru-RU" sz="3300" b="1" i="0" u="none" strike="noStrike" kern="1200" cap="none" spc="-3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</a:t>
            </a:r>
            <a:r>
              <a:rPr kumimoji="0" lang="ru-RU" sz="3300" b="1" i="0" u="none" strike="noStrike" kern="1200" cap="none" spc="-3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підступний</a:t>
            </a:r>
            <a:endParaRPr kumimoji="0" lang="ru-RU" sz="3300" b="1" i="0" u="none" strike="noStrike" kern="1200" cap="none" spc="-30" normalizeH="0" baseline="0" noProof="0" dirty="0">
              <a:ln>
                <a:noFill/>
              </a:ln>
              <a:solidFill>
                <a:srgbClr val="5262CC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E11404-A889-BADF-A322-DF97E2170A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3CDA631-545F-4235-70AD-E6BC0DCB4192}"/>
              </a:ext>
            </a:extLst>
          </p:cNvPr>
          <p:cNvSpPr txBox="1"/>
          <p:nvPr/>
        </p:nvSpPr>
        <p:spPr>
          <a:xfrm>
            <a:off x="283020" y="457200"/>
            <a:ext cx="112993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Випишіть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із хмари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слів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ті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,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які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характеризують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Санька та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Грицика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під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час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їхнього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перебування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на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Кам'яному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острові</a:t>
            </a:r>
            <a:r>
              <a:rPr lang="ru-RU" sz="3000" b="1" spc="-30">
                <a:solidFill>
                  <a:srgbClr val="5262CC"/>
                </a:solidFill>
                <a:cs typeface="Calibri"/>
              </a:rPr>
              <a:t>. Обґрунтуйте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свій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вибір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,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посилаючись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на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прочитаний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текст.</a:t>
            </a: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79DA985A-7E76-CAF6-8BD7-D4D9E61CF8B6}"/>
              </a:ext>
            </a:extLst>
          </p:cNvPr>
          <p:cNvSpPr/>
          <p:nvPr/>
        </p:nvSpPr>
        <p:spPr>
          <a:xfrm>
            <a:off x="8019998" y="2250421"/>
            <a:ext cx="4169600" cy="46075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C0EEF3B1-D872-1237-E420-E80DA496F073}"/>
              </a:ext>
            </a:extLst>
          </p:cNvPr>
          <p:cNvSpPr/>
          <p:nvPr/>
        </p:nvSpPr>
        <p:spPr>
          <a:xfrm>
            <a:off x="4353250" y="2140692"/>
            <a:ext cx="3584447" cy="46451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1D3E4D-65EC-AEAC-8A2F-AB315D4C1650}"/>
              </a:ext>
            </a:extLst>
          </p:cNvPr>
          <p:cNvSpPr txBox="1"/>
          <p:nvPr/>
        </p:nvSpPr>
        <p:spPr>
          <a:xfrm>
            <a:off x="283020" y="1760"/>
            <a:ext cx="39079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FAAF4A"/>
                </a:solidFill>
              </a:rPr>
              <a:t>Робота з хмарою </a:t>
            </a:r>
            <a:r>
              <a:rPr lang="ru-RU" sz="3000" b="1" dirty="0" err="1">
                <a:solidFill>
                  <a:srgbClr val="FAAF4A"/>
                </a:solidFill>
              </a:rPr>
              <a:t>слів</a:t>
            </a:r>
            <a:endParaRPr lang="ru-RU" sz="3000" b="1" dirty="0">
              <a:solidFill>
                <a:srgbClr val="FAAF4A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7F351DB-9B19-0DCF-EA9B-FC375EE32B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4488"/>
            <a:ext cx="4254719" cy="461351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8EFF4ED-1902-422E-6339-AB6C0B1F79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755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53685" y="0"/>
            <a:ext cx="6835914" cy="6858000"/>
          </a:xfrm>
          <a:prstGeom prst="rect">
            <a:avLst/>
          </a:prstGeom>
          <a:blipFill>
            <a:blip r:embed="rId2" cstate="print"/>
            <a:stretch>
              <a:fillRect l="-367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52600" y="1687241"/>
            <a:ext cx="8686799" cy="1422677"/>
          </a:xfrm>
          <a:prstGeom prst="rect">
            <a:avLst/>
          </a:prstGeom>
          <a:blipFill>
            <a:blip r:embed="rId3" cstate="print"/>
            <a:stretch>
              <a:fillRect l="-4167" t="-25462" r="-3939" b="-39292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6C8A1B-2C1A-6EDC-F019-0A9DE3F6A0DF}"/>
              </a:ext>
            </a:extLst>
          </p:cNvPr>
          <p:cNvSpPr txBox="1"/>
          <p:nvPr/>
        </p:nvSpPr>
        <p:spPr>
          <a:xfrm>
            <a:off x="283022" y="87570"/>
            <a:ext cx="50706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buFontTx/>
              <a:buChar char="•"/>
              <a:defRPr/>
            </a:pP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Поясніть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,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що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мав на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увазі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Пилип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Швайка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, сказавши  хворому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Санькові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00AB53-2BBE-A219-A995-292E84D8F847}"/>
              </a:ext>
            </a:extLst>
          </p:cNvPr>
          <p:cNvSpPr txBox="1"/>
          <p:nvPr/>
        </p:nvSpPr>
        <p:spPr>
          <a:xfrm>
            <a:off x="283021" y="3109918"/>
            <a:ext cx="543197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buFontTx/>
              <a:buChar char="•"/>
              <a:defRPr/>
            </a:pP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Які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незвичайні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природні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здібності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хлопчика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цінували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козаки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?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Чи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використовував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 Санько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їх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раніше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? Коли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саме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4BAB89-FEAB-50D1-B113-03C70C89EC37}"/>
              </a:ext>
            </a:extLst>
          </p:cNvPr>
          <p:cNvSpPr txBox="1"/>
          <p:nvPr/>
        </p:nvSpPr>
        <p:spPr>
          <a:xfrm>
            <a:off x="283021" y="5095497"/>
            <a:ext cx="543197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buFontTx/>
              <a:buChar char="•"/>
              <a:defRPr/>
            </a:pP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Хто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такий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дід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Кудьма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?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Чому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він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шукав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хлопців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, схожих на  Санька?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E245AB-D927-A800-E510-402824F94E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514985" y="1094790"/>
            <a:ext cx="3674613" cy="57632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5D95DA-FBF7-CE6B-8E81-B627BCB8051D}"/>
              </a:ext>
            </a:extLst>
          </p:cNvPr>
          <p:cNvSpPr txBox="1"/>
          <p:nvPr/>
        </p:nvSpPr>
        <p:spPr>
          <a:xfrm>
            <a:off x="4904010" y="1760"/>
            <a:ext cx="238398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FAAF4A"/>
                </a:solidFill>
              </a:rPr>
              <a:t>МЕТА УРОКУ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6FAD256-65C0-336F-7835-A479EF2057DC}"/>
              </a:ext>
            </a:extLst>
          </p:cNvPr>
          <p:cNvSpPr txBox="1"/>
          <p:nvPr/>
        </p:nvSpPr>
        <p:spPr>
          <a:xfrm>
            <a:off x="283019" y="650031"/>
            <a:ext cx="77290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err="1">
                <a:solidFill>
                  <a:srgbClr val="94994D"/>
                </a:solidFill>
              </a:rPr>
              <a:t>Сьогодні</a:t>
            </a:r>
            <a:r>
              <a:rPr lang="ru-RU" sz="4000" b="1" dirty="0">
                <a:solidFill>
                  <a:srgbClr val="94994D"/>
                </a:solidFill>
              </a:rPr>
              <a:t> на </a:t>
            </a:r>
            <a:r>
              <a:rPr lang="ru-RU" sz="4000" b="1" dirty="0" err="1">
                <a:solidFill>
                  <a:srgbClr val="94994D"/>
                </a:solidFill>
              </a:rPr>
              <a:t>уроці</a:t>
            </a:r>
            <a:r>
              <a:rPr lang="ru-RU" sz="4000" b="1" dirty="0">
                <a:solidFill>
                  <a:srgbClr val="94994D"/>
                </a:solidFill>
              </a:rPr>
              <a:t> </a:t>
            </a:r>
            <a:r>
              <a:rPr lang="ru-RU" sz="4000" b="1" dirty="0" err="1">
                <a:solidFill>
                  <a:srgbClr val="94994D"/>
                </a:solidFill>
              </a:rPr>
              <a:t>ви</a:t>
            </a:r>
            <a:r>
              <a:rPr lang="ru-RU" sz="4000" b="1" dirty="0">
                <a:solidFill>
                  <a:srgbClr val="94994D"/>
                </a:solidFill>
              </a:rPr>
              <a:t> </a:t>
            </a:r>
            <a:r>
              <a:rPr lang="ru-RU" sz="4000" b="1" dirty="0" err="1">
                <a:solidFill>
                  <a:srgbClr val="94994D"/>
                </a:solidFill>
              </a:rPr>
              <a:t>дізнаєтеся</a:t>
            </a:r>
            <a:r>
              <a:rPr lang="ru-RU" sz="4000" b="1" dirty="0">
                <a:solidFill>
                  <a:srgbClr val="94994D"/>
                </a:solidFill>
              </a:rPr>
              <a:t>:</a:t>
            </a:r>
          </a:p>
        </p:txBody>
      </p:sp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F3BEF3D7-BBE0-2D6F-FECE-E5C29F99DD98}"/>
              </a:ext>
            </a:extLst>
          </p:cNvPr>
          <p:cNvGrpSpPr/>
          <p:nvPr/>
        </p:nvGrpSpPr>
        <p:grpSpPr>
          <a:xfrm>
            <a:off x="175657" y="1594658"/>
            <a:ext cx="8479535" cy="777239"/>
            <a:chOff x="175657" y="1594658"/>
            <a:chExt cx="8479535" cy="777239"/>
          </a:xfrm>
        </p:grpSpPr>
        <p:sp>
          <p:nvSpPr>
            <p:cNvPr id="4" name="object 4"/>
            <p:cNvSpPr/>
            <p:nvPr/>
          </p:nvSpPr>
          <p:spPr>
            <a:xfrm>
              <a:off x="175657" y="1594658"/>
              <a:ext cx="8479535" cy="77723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6E8509-1E00-339D-CA6F-639330233D72}"/>
                </a:ext>
              </a:extLst>
            </p:cNvPr>
            <p:cNvSpPr txBox="1"/>
            <p:nvPr/>
          </p:nvSpPr>
          <p:spPr>
            <a:xfrm>
              <a:off x="283019" y="1680439"/>
              <a:ext cx="8198437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65113" lvl="0" indent="-265113">
                <a:buFontTx/>
                <a:buChar char="•"/>
                <a:defRPr/>
              </a:pP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Як </a:t>
              </a:r>
              <a:r>
                <a:rPr lang="ru-RU" sz="3300" b="1" i="1" spc="-30" dirty="0" err="1">
                  <a:solidFill>
                    <a:srgbClr val="FCECD9"/>
                  </a:solidFill>
                  <a:cs typeface="Calibri"/>
                </a:rPr>
                <a:t>визначити</a:t>
              </a: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b="1" i="1" spc="-30" dirty="0">
                  <a:solidFill>
                    <a:srgbClr val="FAAF4A"/>
                  </a:solidFill>
                  <a:cs typeface="Calibri"/>
                </a:rPr>
                <a:t>жанр</a:t>
              </a: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b="1" i="1" spc="-30" dirty="0" err="1">
                  <a:solidFill>
                    <a:srgbClr val="FCECD9"/>
                  </a:solidFill>
                  <a:cs typeface="Calibri"/>
                </a:rPr>
                <a:t>художнього</a:t>
              </a: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b="1" i="1" spc="-30" dirty="0" err="1">
                  <a:solidFill>
                    <a:srgbClr val="FCECD9"/>
                  </a:solidFill>
                  <a:cs typeface="Calibri"/>
                </a:rPr>
                <a:t>твору</a:t>
              </a: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?</a:t>
              </a:r>
            </a:p>
          </p:txBody>
        </p:sp>
      </p:grp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8A66ED0D-7F50-E3A9-AB1E-D4CB9CEE731C}"/>
              </a:ext>
            </a:extLst>
          </p:cNvPr>
          <p:cNvGrpSpPr/>
          <p:nvPr/>
        </p:nvGrpSpPr>
        <p:grpSpPr>
          <a:xfrm>
            <a:off x="175657" y="2789474"/>
            <a:ext cx="9174479" cy="774191"/>
            <a:chOff x="175657" y="2789474"/>
            <a:chExt cx="9174479" cy="774191"/>
          </a:xfrm>
        </p:grpSpPr>
        <p:sp>
          <p:nvSpPr>
            <p:cNvPr id="5" name="object 5"/>
            <p:cNvSpPr/>
            <p:nvPr/>
          </p:nvSpPr>
          <p:spPr>
            <a:xfrm>
              <a:off x="175657" y="2789474"/>
              <a:ext cx="9174479" cy="77419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022A274-0CA9-6643-8ACD-3F611AE952C0}"/>
                </a:ext>
              </a:extLst>
            </p:cNvPr>
            <p:cNvSpPr txBox="1"/>
            <p:nvPr/>
          </p:nvSpPr>
          <p:spPr>
            <a:xfrm>
              <a:off x="283019" y="2881113"/>
              <a:ext cx="8801576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65113" lvl="0" indent="-265113">
                <a:buFontTx/>
                <a:buChar char="•"/>
                <a:defRPr/>
              </a:pP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Чим </a:t>
              </a:r>
              <a:r>
                <a:rPr lang="ru-RU" sz="3300" b="1" i="1" spc="-30" dirty="0" err="1">
                  <a:solidFill>
                    <a:srgbClr val="FAAF4A"/>
                  </a:solidFill>
                  <a:cs typeface="Calibri"/>
                </a:rPr>
                <a:t>архаїзми</a:t>
              </a: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b="1" i="1" spc="-30" dirty="0" err="1">
                  <a:solidFill>
                    <a:srgbClr val="FCECD9"/>
                  </a:solidFill>
                  <a:cs typeface="Calibri"/>
                </a:rPr>
                <a:t>відрізняються</a:t>
              </a: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b="1" i="1" spc="-30" dirty="0" err="1">
                  <a:solidFill>
                    <a:srgbClr val="FCECD9"/>
                  </a:solidFill>
                  <a:cs typeface="Calibri"/>
                </a:rPr>
                <a:t>від</a:t>
              </a: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b="1" i="1" spc="-30" dirty="0" err="1">
                  <a:solidFill>
                    <a:srgbClr val="FAAF4A"/>
                  </a:solidFill>
                  <a:cs typeface="Calibri"/>
                </a:rPr>
                <a:t>історизмів</a:t>
              </a: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?</a:t>
              </a:r>
            </a:p>
          </p:txBody>
        </p:sp>
      </p:grpSp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63261D39-8EA6-9837-7E64-EFBF41C99BE8}"/>
              </a:ext>
            </a:extLst>
          </p:cNvPr>
          <p:cNvGrpSpPr/>
          <p:nvPr/>
        </p:nvGrpSpPr>
        <p:grpSpPr>
          <a:xfrm>
            <a:off x="175657" y="3981242"/>
            <a:ext cx="8305799" cy="777239"/>
            <a:chOff x="175657" y="3981242"/>
            <a:chExt cx="8305799" cy="777239"/>
          </a:xfrm>
        </p:grpSpPr>
        <p:sp>
          <p:nvSpPr>
            <p:cNvPr id="6" name="object 6"/>
            <p:cNvSpPr/>
            <p:nvPr/>
          </p:nvSpPr>
          <p:spPr>
            <a:xfrm>
              <a:off x="175657" y="3981242"/>
              <a:ext cx="8305799" cy="77723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8FE3838-8BE8-99A6-5381-52C8EF44A086}"/>
                </a:ext>
              </a:extLst>
            </p:cNvPr>
            <p:cNvSpPr txBox="1"/>
            <p:nvPr/>
          </p:nvSpPr>
          <p:spPr>
            <a:xfrm>
              <a:off x="283019" y="4072881"/>
              <a:ext cx="8098981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65113" lvl="0" indent="-265113">
                <a:buFontTx/>
                <a:buChar char="•"/>
                <a:defRPr/>
              </a:pPr>
              <a:r>
                <a:rPr lang="ru-RU" sz="3300" b="1" i="1" spc="-30" dirty="0" err="1">
                  <a:solidFill>
                    <a:srgbClr val="FCECD9"/>
                  </a:solidFill>
                  <a:cs typeface="Calibri"/>
                </a:rPr>
                <a:t>Що</a:t>
              </a: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b="1" i="1" spc="-30" dirty="0" err="1">
                  <a:solidFill>
                    <a:srgbClr val="FCECD9"/>
                  </a:solidFill>
                  <a:cs typeface="Calibri"/>
                </a:rPr>
                <a:t>трапилося</a:t>
              </a: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 з </a:t>
              </a:r>
              <a:r>
                <a:rPr lang="ru-RU" sz="3300" b="1" i="1" spc="-30" dirty="0">
                  <a:solidFill>
                    <a:srgbClr val="FAAF4A"/>
                  </a:solidFill>
                  <a:cs typeface="Calibri"/>
                </a:rPr>
                <a:t>Йозефом </a:t>
              </a:r>
              <a:r>
                <a:rPr lang="ru-RU" sz="3300" b="1" i="1" spc="-30" dirty="0" err="1">
                  <a:solidFill>
                    <a:srgbClr val="FAAF4A"/>
                  </a:solidFill>
                  <a:cs typeface="Calibri"/>
                </a:rPr>
                <a:t>Тишкевичем</a:t>
              </a: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?</a:t>
              </a:r>
            </a:p>
          </p:txBody>
        </p:sp>
      </p:grpSp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id="{0212085E-EFD3-1C8D-8BE2-F2E82B8F2235}"/>
              </a:ext>
            </a:extLst>
          </p:cNvPr>
          <p:cNvGrpSpPr/>
          <p:nvPr/>
        </p:nvGrpSpPr>
        <p:grpSpPr>
          <a:xfrm>
            <a:off x="175657" y="5176057"/>
            <a:ext cx="7836407" cy="774191"/>
            <a:chOff x="175657" y="5176057"/>
            <a:chExt cx="7836407" cy="774191"/>
          </a:xfrm>
        </p:grpSpPr>
        <p:sp>
          <p:nvSpPr>
            <p:cNvPr id="7" name="object 7"/>
            <p:cNvSpPr/>
            <p:nvPr/>
          </p:nvSpPr>
          <p:spPr>
            <a:xfrm>
              <a:off x="175657" y="5176057"/>
              <a:ext cx="7836407" cy="7741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344F620-4FC5-2286-D439-D8EC23E9DBC4}"/>
                </a:ext>
              </a:extLst>
            </p:cNvPr>
            <p:cNvSpPr txBox="1"/>
            <p:nvPr/>
          </p:nvSpPr>
          <p:spPr>
            <a:xfrm>
              <a:off x="283019" y="5269394"/>
              <a:ext cx="7463094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65113" lvl="0" indent="-265113">
                <a:buFontTx/>
                <a:buChar char="•"/>
                <a:defRPr/>
              </a:pP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Для </a:t>
              </a:r>
              <a:r>
                <a:rPr lang="ru-RU" sz="3300" b="1" i="1" spc="-30" dirty="0" err="1">
                  <a:solidFill>
                    <a:srgbClr val="FCECD9"/>
                  </a:solidFill>
                  <a:cs typeface="Calibri"/>
                </a:rPr>
                <a:t>чого</a:t>
              </a: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b="1" i="1" spc="-30" dirty="0" err="1">
                  <a:solidFill>
                    <a:srgbClr val="FCECD9"/>
                  </a:solidFill>
                  <a:cs typeface="Calibri"/>
                </a:rPr>
                <a:t>потрібно</a:t>
              </a: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b="1" i="1" spc="-30" dirty="0" err="1">
                  <a:solidFill>
                    <a:srgbClr val="FCECD9"/>
                  </a:solidFill>
                  <a:cs typeface="Calibri"/>
                </a:rPr>
                <a:t>вивчати</a:t>
              </a: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b="1" i="1" spc="-30" dirty="0" err="1">
                  <a:solidFill>
                    <a:srgbClr val="FAAF4A"/>
                  </a:solidFill>
                  <a:cs typeface="Calibri"/>
                </a:rPr>
                <a:t>історію</a:t>
              </a:r>
              <a:r>
                <a:rPr lang="ru-RU" sz="3300" b="1" i="1" spc="-30" dirty="0">
                  <a:solidFill>
                    <a:srgbClr val="FCECD9"/>
                  </a:solidFill>
                  <a:cs typeface="Calibri"/>
                </a:rPr>
                <a:t>?</a:t>
              </a:r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A3DC895-9FE4-0BEB-78F3-BD647E10EA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283658" y="1129095"/>
            <a:ext cx="7373103" cy="45994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B71499-692A-A09C-7904-5DF0F2DBAF8E}"/>
              </a:ext>
            </a:extLst>
          </p:cNvPr>
          <p:cNvSpPr txBox="1"/>
          <p:nvPr/>
        </p:nvSpPr>
        <p:spPr>
          <a:xfrm>
            <a:off x="283021" y="87570"/>
            <a:ext cx="1076597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buFontTx/>
              <a:buChar char="•"/>
              <a:defRPr/>
            </a:pP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Як, на вашу думку,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далі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розгортатимуться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події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у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творі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4D51B5-0965-AF86-6C4E-295E4213A92B}"/>
              </a:ext>
            </a:extLst>
          </p:cNvPr>
          <p:cNvSpPr txBox="1"/>
          <p:nvPr/>
        </p:nvSpPr>
        <p:spPr>
          <a:xfrm>
            <a:off x="283021" y="575097"/>
            <a:ext cx="733697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buFontTx/>
              <a:buChar char="•"/>
              <a:defRPr/>
            </a:pP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Що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станеться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із Саньком і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Грициком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?</a:t>
            </a:r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817A3D01-5B38-CD06-4E88-E9ED2161F35E}"/>
              </a:ext>
            </a:extLst>
          </p:cNvPr>
          <p:cNvGrpSpPr/>
          <p:nvPr/>
        </p:nvGrpSpPr>
        <p:grpSpPr>
          <a:xfrm>
            <a:off x="2365955" y="5819964"/>
            <a:ext cx="7245095" cy="926591"/>
            <a:chOff x="2365955" y="5882916"/>
            <a:chExt cx="7245095" cy="926591"/>
          </a:xfrm>
        </p:grpSpPr>
        <p:sp>
          <p:nvSpPr>
            <p:cNvPr id="2" name="object 2"/>
            <p:cNvSpPr/>
            <p:nvPr/>
          </p:nvSpPr>
          <p:spPr>
            <a:xfrm>
              <a:off x="2365955" y="5882916"/>
              <a:ext cx="7245095" cy="92659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398942D-2F88-C927-1238-1B36DB317069}"/>
                </a:ext>
              </a:extLst>
            </p:cNvPr>
            <p:cNvSpPr txBox="1"/>
            <p:nvPr/>
          </p:nvSpPr>
          <p:spPr>
            <a:xfrm>
              <a:off x="3695700" y="6096361"/>
              <a:ext cx="4800600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sz="3000" b="1" spc="-30" dirty="0">
                  <a:solidFill>
                    <a:schemeClr val="bg1"/>
                  </a:solidFill>
                  <a:cs typeface="Calibri"/>
                </a:rPr>
                <a:t>Битва </a:t>
              </a:r>
              <a:r>
                <a:rPr lang="ru-RU" sz="3000" b="1" spc="-30" dirty="0" err="1">
                  <a:solidFill>
                    <a:schemeClr val="bg1"/>
                  </a:solidFill>
                  <a:cs typeface="Calibri"/>
                </a:rPr>
                <a:t>під</a:t>
              </a:r>
              <a:r>
                <a:rPr lang="ru-RU" sz="3000" b="1" spc="-30" dirty="0">
                  <a:solidFill>
                    <a:schemeClr val="bg1"/>
                  </a:solidFill>
                  <a:cs typeface="Calibri"/>
                </a:rPr>
                <a:t> Хотином (1621)</a:t>
              </a: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55E1CE-6EF0-5B1D-C84D-D4F3DF2F28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08741" y="0"/>
            <a:ext cx="5880857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23AC1B0-CCED-F4E9-F5E4-F0AA10A51BC2}"/>
              </a:ext>
            </a:extLst>
          </p:cNvPr>
          <p:cNvSpPr txBox="1"/>
          <p:nvPr/>
        </p:nvSpPr>
        <p:spPr>
          <a:xfrm>
            <a:off x="283021" y="83144"/>
            <a:ext cx="6270179" cy="1646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3000"/>
              </a:lnSpc>
              <a:defRPr/>
            </a:pP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Герої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повісті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у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мовленні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часто 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використовують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фразеологізми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. 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Поясніть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значення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зазначених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зворотів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.</a:t>
            </a:r>
          </a:p>
        </p:txBody>
      </p:sp>
      <p:grpSp>
        <p:nvGrpSpPr>
          <p:cNvPr id="22" name="Групувати 21">
            <a:extLst>
              <a:ext uri="{FF2B5EF4-FFF2-40B4-BE49-F238E27FC236}">
                <a16:creationId xmlns:a16="http://schemas.microsoft.com/office/drawing/2014/main" id="{F4452768-3402-2BB3-4965-22C8866B7D1C}"/>
              </a:ext>
            </a:extLst>
          </p:cNvPr>
          <p:cNvGrpSpPr/>
          <p:nvPr/>
        </p:nvGrpSpPr>
        <p:grpSpPr>
          <a:xfrm>
            <a:off x="355341" y="1654467"/>
            <a:ext cx="2261611" cy="825995"/>
            <a:chOff x="355341" y="1654467"/>
            <a:chExt cx="2261611" cy="825995"/>
          </a:xfrm>
        </p:grpSpPr>
        <p:sp>
          <p:nvSpPr>
            <p:cNvPr id="4" name="object 4"/>
            <p:cNvSpPr/>
            <p:nvPr/>
          </p:nvSpPr>
          <p:spPr>
            <a:xfrm>
              <a:off x="355341" y="1654467"/>
              <a:ext cx="2261611" cy="82599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3297CEA-A168-8FC6-BCCE-12A6003D775A}"/>
                </a:ext>
              </a:extLst>
            </p:cNvPr>
            <p:cNvSpPr txBox="1"/>
            <p:nvPr/>
          </p:nvSpPr>
          <p:spPr>
            <a:xfrm>
              <a:off x="385535" y="1772164"/>
              <a:ext cx="2132033" cy="656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uk-UA" sz="2000" b="1" dirty="0">
                  <a:solidFill>
                    <a:schemeClr val="bg1"/>
                  </a:solidFill>
                </a:rPr>
                <a:t>Узяти голими  руками</a:t>
              </a:r>
            </a:p>
          </p:txBody>
        </p:sp>
      </p:grpSp>
      <p:grpSp>
        <p:nvGrpSpPr>
          <p:cNvPr id="23" name="Групувати 22">
            <a:extLst>
              <a:ext uri="{FF2B5EF4-FFF2-40B4-BE49-F238E27FC236}">
                <a16:creationId xmlns:a16="http://schemas.microsoft.com/office/drawing/2014/main" id="{21363AD4-898C-D8AC-FC08-CED610B5247F}"/>
              </a:ext>
            </a:extLst>
          </p:cNvPr>
          <p:cNvGrpSpPr/>
          <p:nvPr/>
        </p:nvGrpSpPr>
        <p:grpSpPr>
          <a:xfrm>
            <a:off x="355341" y="2510942"/>
            <a:ext cx="2261615" cy="822959"/>
            <a:chOff x="355341" y="2510942"/>
            <a:chExt cx="2261615" cy="822959"/>
          </a:xfrm>
        </p:grpSpPr>
        <p:sp>
          <p:nvSpPr>
            <p:cNvPr id="5" name="object 5"/>
            <p:cNvSpPr/>
            <p:nvPr/>
          </p:nvSpPr>
          <p:spPr>
            <a:xfrm>
              <a:off x="355341" y="2510942"/>
              <a:ext cx="2261615" cy="82295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93DAF11-376B-08DE-16A1-83141D7E9C90}"/>
                </a:ext>
              </a:extLst>
            </p:cNvPr>
            <p:cNvSpPr txBox="1"/>
            <p:nvPr/>
          </p:nvSpPr>
          <p:spPr>
            <a:xfrm>
              <a:off x="385535" y="2627636"/>
              <a:ext cx="2132033" cy="656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uk-UA" sz="2000" b="1" dirty="0">
                  <a:solidFill>
                    <a:schemeClr val="bg1"/>
                  </a:solidFill>
                </a:rPr>
                <a:t>У Сірка очей  позичати</a:t>
              </a:r>
            </a:p>
          </p:txBody>
        </p:sp>
      </p:grpSp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C9ED36A8-4AEF-26CE-EF67-59E93F53D948}"/>
              </a:ext>
            </a:extLst>
          </p:cNvPr>
          <p:cNvGrpSpPr/>
          <p:nvPr/>
        </p:nvGrpSpPr>
        <p:grpSpPr>
          <a:xfrm>
            <a:off x="355341" y="3367430"/>
            <a:ext cx="2261615" cy="822959"/>
            <a:chOff x="355341" y="3367430"/>
            <a:chExt cx="2261615" cy="822959"/>
          </a:xfrm>
        </p:grpSpPr>
        <p:sp>
          <p:nvSpPr>
            <p:cNvPr id="6" name="object 6"/>
            <p:cNvSpPr/>
            <p:nvPr/>
          </p:nvSpPr>
          <p:spPr>
            <a:xfrm>
              <a:off x="355341" y="3367430"/>
              <a:ext cx="2261615" cy="82295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BE9DB25-0258-26F1-8CEA-F87741F43BA9}"/>
                </a:ext>
              </a:extLst>
            </p:cNvPr>
            <p:cNvSpPr txBox="1"/>
            <p:nvPr/>
          </p:nvSpPr>
          <p:spPr>
            <a:xfrm>
              <a:off x="385535" y="3483108"/>
              <a:ext cx="2132033" cy="656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ru-RU" sz="2000" b="1" dirty="0" err="1">
                  <a:solidFill>
                    <a:schemeClr val="bg1"/>
                  </a:solidFill>
                </a:rPr>
                <a:t>Встигнеш</a:t>
              </a:r>
              <a:r>
                <a:rPr lang="ru-RU" sz="2000" b="1" dirty="0">
                  <a:solidFill>
                    <a:schemeClr val="bg1"/>
                  </a:solidFill>
                </a:rPr>
                <a:t> з  козами на торг</a:t>
              </a:r>
            </a:p>
          </p:txBody>
        </p:sp>
      </p:grpSp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BE0BCD2B-6CB1-DB35-9434-638E77609705}"/>
              </a:ext>
            </a:extLst>
          </p:cNvPr>
          <p:cNvGrpSpPr/>
          <p:nvPr/>
        </p:nvGrpSpPr>
        <p:grpSpPr>
          <a:xfrm>
            <a:off x="355341" y="4223918"/>
            <a:ext cx="2261615" cy="822959"/>
            <a:chOff x="355341" y="4223918"/>
            <a:chExt cx="2261615" cy="822959"/>
          </a:xfrm>
        </p:grpSpPr>
        <p:sp>
          <p:nvSpPr>
            <p:cNvPr id="7" name="object 7"/>
            <p:cNvSpPr/>
            <p:nvPr/>
          </p:nvSpPr>
          <p:spPr>
            <a:xfrm>
              <a:off x="355341" y="4223918"/>
              <a:ext cx="2261615" cy="82295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1EE32AC-36EE-B56B-8FD5-8BF441B14F52}"/>
                </a:ext>
              </a:extLst>
            </p:cNvPr>
            <p:cNvSpPr txBox="1"/>
            <p:nvPr/>
          </p:nvSpPr>
          <p:spPr>
            <a:xfrm>
              <a:off x="385535" y="4338380"/>
              <a:ext cx="2132033" cy="656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ru-RU" sz="2000" b="1" dirty="0" err="1">
                  <a:solidFill>
                    <a:schemeClr val="bg1"/>
                  </a:solidFill>
                </a:rPr>
                <a:t>Язики</a:t>
              </a:r>
              <a:r>
                <a:rPr lang="ru-RU" sz="2000" b="1" dirty="0">
                  <a:solidFill>
                    <a:schemeClr val="bg1"/>
                  </a:solidFill>
                </a:rPr>
                <a:t> почали  </a:t>
              </a:r>
              <a:r>
                <a:rPr lang="ru-RU" sz="2000" b="1" dirty="0" err="1">
                  <a:solidFill>
                    <a:schemeClr val="bg1"/>
                  </a:solidFill>
                </a:rPr>
                <a:t>заплітатися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35239022-B9E9-F352-89CC-6E8A76CBE8DA}"/>
              </a:ext>
            </a:extLst>
          </p:cNvPr>
          <p:cNvGrpSpPr/>
          <p:nvPr/>
        </p:nvGrpSpPr>
        <p:grpSpPr>
          <a:xfrm>
            <a:off x="355341" y="5077358"/>
            <a:ext cx="2261615" cy="822959"/>
            <a:chOff x="355341" y="5077358"/>
            <a:chExt cx="2261615" cy="822959"/>
          </a:xfrm>
        </p:grpSpPr>
        <p:sp>
          <p:nvSpPr>
            <p:cNvPr id="8" name="object 8"/>
            <p:cNvSpPr/>
            <p:nvPr/>
          </p:nvSpPr>
          <p:spPr>
            <a:xfrm>
              <a:off x="355341" y="5077358"/>
              <a:ext cx="2261615" cy="82295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AA55EB0-B3E9-F8E7-275D-A5FC71103904}"/>
                </a:ext>
              </a:extLst>
            </p:cNvPr>
            <p:cNvSpPr txBox="1"/>
            <p:nvPr/>
          </p:nvSpPr>
          <p:spPr>
            <a:xfrm>
              <a:off x="385535" y="5334863"/>
              <a:ext cx="2132033" cy="3744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ru-RU" sz="2000" b="1" dirty="0" err="1">
                  <a:solidFill>
                    <a:schemeClr val="bg1"/>
                  </a:solidFill>
                </a:rPr>
                <a:t>Мозолити</a:t>
              </a:r>
              <a:r>
                <a:rPr lang="ru-RU" sz="2000" b="1" dirty="0">
                  <a:solidFill>
                    <a:schemeClr val="bg1"/>
                  </a:solidFill>
                </a:rPr>
                <a:t> </a:t>
              </a:r>
              <a:r>
                <a:rPr lang="ru-RU" sz="2000" b="1" dirty="0" err="1">
                  <a:solidFill>
                    <a:schemeClr val="bg1"/>
                  </a:solidFill>
                </a:rPr>
                <a:t>очі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F393801A-A557-097F-9665-616740CD779D}"/>
              </a:ext>
            </a:extLst>
          </p:cNvPr>
          <p:cNvGrpSpPr/>
          <p:nvPr/>
        </p:nvGrpSpPr>
        <p:grpSpPr>
          <a:xfrm>
            <a:off x="355341" y="5933846"/>
            <a:ext cx="2261615" cy="822959"/>
            <a:chOff x="355341" y="5933846"/>
            <a:chExt cx="2261615" cy="822959"/>
          </a:xfrm>
        </p:grpSpPr>
        <p:sp>
          <p:nvSpPr>
            <p:cNvPr id="9" name="object 9"/>
            <p:cNvSpPr/>
            <p:nvPr/>
          </p:nvSpPr>
          <p:spPr>
            <a:xfrm>
              <a:off x="355341" y="5933846"/>
              <a:ext cx="2261615" cy="82295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0D96A92-C7A5-FD5D-E264-7A0EC0757EA7}"/>
                </a:ext>
              </a:extLst>
            </p:cNvPr>
            <p:cNvSpPr txBox="1"/>
            <p:nvPr/>
          </p:nvSpPr>
          <p:spPr>
            <a:xfrm>
              <a:off x="385535" y="6190335"/>
              <a:ext cx="2132033" cy="3744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ru-RU" sz="2000" b="1" dirty="0">
                  <a:solidFill>
                    <a:schemeClr val="bg1"/>
                  </a:solidFill>
                </a:rPr>
                <a:t>З вогнем </a:t>
              </a:r>
              <a:r>
                <a:rPr lang="ru-RU" sz="2000" b="1" dirty="0" err="1">
                  <a:solidFill>
                    <a:schemeClr val="bg1"/>
                  </a:solidFill>
                </a:rPr>
                <a:t>гратися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Групувати 9">
            <a:extLst>
              <a:ext uri="{FF2B5EF4-FFF2-40B4-BE49-F238E27FC236}">
                <a16:creationId xmlns:a16="http://schemas.microsoft.com/office/drawing/2014/main" id="{7CD508ED-F0E4-B1DD-A5B7-D8EAE79F1824}"/>
              </a:ext>
            </a:extLst>
          </p:cNvPr>
          <p:cNvGrpSpPr/>
          <p:nvPr/>
        </p:nvGrpSpPr>
        <p:grpSpPr>
          <a:xfrm>
            <a:off x="2748030" y="1654467"/>
            <a:ext cx="3099807" cy="825995"/>
            <a:chOff x="2748030" y="1654467"/>
            <a:chExt cx="3099807" cy="825995"/>
          </a:xfrm>
        </p:grpSpPr>
        <p:sp>
          <p:nvSpPr>
            <p:cNvPr id="11" name="object 11"/>
            <p:cNvSpPr/>
            <p:nvPr/>
          </p:nvSpPr>
          <p:spPr>
            <a:xfrm>
              <a:off x="2748030" y="1654467"/>
              <a:ext cx="3099807" cy="82599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0BFCD06-7E4B-C98C-6794-C203C65267ED}"/>
                </a:ext>
              </a:extLst>
            </p:cNvPr>
            <p:cNvSpPr txBox="1"/>
            <p:nvPr/>
          </p:nvSpPr>
          <p:spPr>
            <a:xfrm>
              <a:off x="2777238" y="1913229"/>
              <a:ext cx="2132033" cy="3744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uk-UA" sz="2000" b="1" dirty="0">
                  <a:solidFill>
                    <a:schemeClr val="bg1"/>
                  </a:solidFill>
                </a:rPr>
                <a:t>легко</a:t>
              </a:r>
            </a:p>
          </p:txBody>
        </p:sp>
      </p:grpSp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78BC6541-9C75-E5D9-F0C2-C4C387F3D5EB}"/>
              </a:ext>
            </a:extLst>
          </p:cNvPr>
          <p:cNvGrpSpPr/>
          <p:nvPr/>
        </p:nvGrpSpPr>
        <p:grpSpPr>
          <a:xfrm>
            <a:off x="2748021" y="2510942"/>
            <a:ext cx="3099815" cy="822959"/>
            <a:chOff x="2748021" y="2510942"/>
            <a:chExt cx="3099815" cy="822959"/>
          </a:xfrm>
        </p:grpSpPr>
        <p:sp>
          <p:nvSpPr>
            <p:cNvPr id="12" name="object 12"/>
            <p:cNvSpPr/>
            <p:nvPr/>
          </p:nvSpPr>
          <p:spPr>
            <a:xfrm>
              <a:off x="2748021" y="2510942"/>
              <a:ext cx="3099815" cy="82295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B76D6AA-02F1-03C3-9BD4-B3F1994F81CF}"/>
                </a:ext>
              </a:extLst>
            </p:cNvPr>
            <p:cNvSpPr txBox="1"/>
            <p:nvPr/>
          </p:nvSpPr>
          <p:spPr>
            <a:xfrm>
              <a:off x="2777238" y="2768701"/>
              <a:ext cx="2132033" cy="3744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uk-UA" sz="2000" b="1" dirty="0">
                  <a:solidFill>
                    <a:schemeClr val="bg1"/>
                  </a:solidFill>
                </a:rPr>
                <a:t>відчувати сором</a:t>
              </a:r>
            </a:p>
          </p:txBody>
        </p:sp>
      </p:grpSp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3EAEFD4A-A74C-8B3D-874C-57D3590C1CA7}"/>
              </a:ext>
            </a:extLst>
          </p:cNvPr>
          <p:cNvGrpSpPr/>
          <p:nvPr/>
        </p:nvGrpSpPr>
        <p:grpSpPr>
          <a:xfrm>
            <a:off x="2748021" y="3367430"/>
            <a:ext cx="3129032" cy="822959"/>
            <a:chOff x="2748021" y="3367430"/>
            <a:chExt cx="3129032" cy="822959"/>
          </a:xfrm>
        </p:grpSpPr>
        <p:sp>
          <p:nvSpPr>
            <p:cNvPr id="13" name="object 13"/>
            <p:cNvSpPr/>
            <p:nvPr/>
          </p:nvSpPr>
          <p:spPr>
            <a:xfrm>
              <a:off x="2748021" y="3367430"/>
              <a:ext cx="3099815" cy="82295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A26EC13-F116-FBB6-AAA0-1DDC2639548A}"/>
                </a:ext>
              </a:extLst>
            </p:cNvPr>
            <p:cNvSpPr txBox="1"/>
            <p:nvPr/>
          </p:nvSpPr>
          <p:spPr>
            <a:xfrm>
              <a:off x="2777238" y="3624173"/>
              <a:ext cx="3099815" cy="3744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uk-UA" sz="2000" b="1" dirty="0">
                  <a:solidFill>
                    <a:schemeClr val="bg1"/>
                  </a:solidFill>
                </a:rPr>
                <a:t>немає потреби поспішати</a:t>
              </a:r>
            </a:p>
          </p:txBody>
        </p:sp>
      </p:grpSp>
      <p:grpSp>
        <p:nvGrpSpPr>
          <p:cNvPr id="19" name="Групувати 18">
            <a:extLst>
              <a:ext uri="{FF2B5EF4-FFF2-40B4-BE49-F238E27FC236}">
                <a16:creationId xmlns:a16="http://schemas.microsoft.com/office/drawing/2014/main" id="{26838DFE-1B41-1AF2-F19D-F8320DA7C219}"/>
              </a:ext>
            </a:extLst>
          </p:cNvPr>
          <p:cNvGrpSpPr/>
          <p:nvPr/>
        </p:nvGrpSpPr>
        <p:grpSpPr>
          <a:xfrm>
            <a:off x="2748021" y="4223918"/>
            <a:ext cx="3099815" cy="822959"/>
            <a:chOff x="2748021" y="4223918"/>
            <a:chExt cx="3099815" cy="822959"/>
          </a:xfrm>
        </p:grpSpPr>
        <p:sp>
          <p:nvSpPr>
            <p:cNvPr id="14" name="object 14"/>
            <p:cNvSpPr/>
            <p:nvPr/>
          </p:nvSpPr>
          <p:spPr>
            <a:xfrm>
              <a:off x="2748021" y="4223918"/>
              <a:ext cx="3099815" cy="82295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6D5A85E-52FC-0E58-1653-DD1984B4A0FF}"/>
                </a:ext>
              </a:extLst>
            </p:cNvPr>
            <p:cNvSpPr txBox="1"/>
            <p:nvPr/>
          </p:nvSpPr>
          <p:spPr>
            <a:xfrm>
              <a:off x="2777238" y="4338380"/>
              <a:ext cx="2947415" cy="656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uk-UA" sz="2000" b="1" dirty="0">
                  <a:solidFill>
                    <a:schemeClr val="bg1"/>
                  </a:solidFill>
                </a:rPr>
                <a:t>говорити невиразно,  через силу</a:t>
              </a:r>
            </a:p>
          </p:txBody>
        </p:sp>
      </p:grpSp>
      <p:grpSp>
        <p:nvGrpSpPr>
          <p:cNvPr id="20" name="Групувати 19">
            <a:extLst>
              <a:ext uri="{FF2B5EF4-FFF2-40B4-BE49-F238E27FC236}">
                <a16:creationId xmlns:a16="http://schemas.microsoft.com/office/drawing/2014/main" id="{343FD84A-EF41-8FF1-ADB3-8328203ECF7E}"/>
              </a:ext>
            </a:extLst>
          </p:cNvPr>
          <p:cNvGrpSpPr/>
          <p:nvPr/>
        </p:nvGrpSpPr>
        <p:grpSpPr>
          <a:xfrm>
            <a:off x="2748021" y="5077358"/>
            <a:ext cx="3099815" cy="822959"/>
            <a:chOff x="2748021" y="5077358"/>
            <a:chExt cx="3099815" cy="822959"/>
          </a:xfrm>
        </p:grpSpPr>
        <p:sp>
          <p:nvSpPr>
            <p:cNvPr id="15" name="object 15"/>
            <p:cNvSpPr/>
            <p:nvPr/>
          </p:nvSpPr>
          <p:spPr>
            <a:xfrm>
              <a:off x="2748021" y="5077358"/>
              <a:ext cx="3099815" cy="82295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26AE4AA-8DB7-8A49-C929-27E8E4A7DB80}"/>
                </a:ext>
              </a:extLst>
            </p:cNvPr>
            <p:cNvSpPr txBox="1"/>
            <p:nvPr/>
          </p:nvSpPr>
          <p:spPr>
            <a:xfrm>
              <a:off x="2777238" y="5193798"/>
              <a:ext cx="2947415" cy="656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uk-UA" sz="2000" b="1" dirty="0">
                  <a:solidFill>
                    <a:schemeClr val="bg1"/>
                  </a:solidFill>
                </a:rPr>
                <a:t>набридати кому-небудь  своєю присутністю</a:t>
              </a:r>
            </a:p>
          </p:txBody>
        </p:sp>
      </p:grpSp>
      <p:grpSp>
        <p:nvGrpSpPr>
          <p:cNvPr id="21" name="Групувати 20">
            <a:extLst>
              <a:ext uri="{FF2B5EF4-FFF2-40B4-BE49-F238E27FC236}">
                <a16:creationId xmlns:a16="http://schemas.microsoft.com/office/drawing/2014/main" id="{2037873B-8789-3552-641E-F695A7789E27}"/>
              </a:ext>
            </a:extLst>
          </p:cNvPr>
          <p:cNvGrpSpPr/>
          <p:nvPr/>
        </p:nvGrpSpPr>
        <p:grpSpPr>
          <a:xfrm>
            <a:off x="2748021" y="5933846"/>
            <a:ext cx="3099816" cy="822959"/>
            <a:chOff x="2748021" y="5933846"/>
            <a:chExt cx="3099816" cy="822959"/>
          </a:xfrm>
        </p:grpSpPr>
        <p:sp>
          <p:nvSpPr>
            <p:cNvPr id="16" name="object 16"/>
            <p:cNvSpPr/>
            <p:nvPr/>
          </p:nvSpPr>
          <p:spPr>
            <a:xfrm>
              <a:off x="2748021" y="5933846"/>
              <a:ext cx="3099815" cy="82295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8DAC75D-4FDE-AAF4-47ED-781C36760FDF}"/>
                </a:ext>
              </a:extLst>
            </p:cNvPr>
            <p:cNvSpPr txBox="1"/>
            <p:nvPr/>
          </p:nvSpPr>
          <p:spPr>
            <a:xfrm>
              <a:off x="2777239" y="6049270"/>
              <a:ext cx="3070598" cy="656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uk-UA" sz="2000" b="1" dirty="0">
                  <a:solidFill>
                    <a:schemeClr val="bg1"/>
                  </a:solidFill>
                </a:rPr>
                <a:t>займатися чимось  небезпечним, ризикувати</a:t>
              </a: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3E5D0D-503D-7B8B-5679-009C018E698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08741" y="0"/>
            <a:ext cx="5880857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23AC1B0-CCED-F4E9-F5E4-F0AA10A51BC2}"/>
              </a:ext>
            </a:extLst>
          </p:cNvPr>
          <p:cNvSpPr txBox="1"/>
          <p:nvPr/>
        </p:nvSpPr>
        <p:spPr>
          <a:xfrm>
            <a:off x="283022" y="83144"/>
            <a:ext cx="5607265" cy="1646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3000"/>
              </a:lnSpc>
              <a:defRPr/>
            </a:pP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Герої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повісті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у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мовленні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часто 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використовують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фразеологізми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. 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Поясніть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значення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зазначених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зворотів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.</a:t>
            </a:r>
          </a:p>
        </p:txBody>
      </p:sp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A4E235CB-A9E8-436E-A477-01CFD9B42E9A}"/>
              </a:ext>
            </a:extLst>
          </p:cNvPr>
          <p:cNvGrpSpPr/>
          <p:nvPr/>
        </p:nvGrpSpPr>
        <p:grpSpPr>
          <a:xfrm>
            <a:off x="355341" y="1654467"/>
            <a:ext cx="2261611" cy="825995"/>
            <a:chOff x="355341" y="1654467"/>
            <a:chExt cx="2261611" cy="825995"/>
          </a:xfrm>
        </p:grpSpPr>
        <p:sp>
          <p:nvSpPr>
            <p:cNvPr id="4" name="object 4"/>
            <p:cNvSpPr/>
            <p:nvPr/>
          </p:nvSpPr>
          <p:spPr>
            <a:xfrm>
              <a:off x="355341" y="1654467"/>
              <a:ext cx="2261611" cy="82599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3297CEA-A168-8FC6-BCCE-12A6003D775A}"/>
                </a:ext>
              </a:extLst>
            </p:cNvPr>
            <p:cNvSpPr txBox="1"/>
            <p:nvPr/>
          </p:nvSpPr>
          <p:spPr>
            <a:xfrm>
              <a:off x="385535" y="1772164"/>
              <a:ext cx="2132033" cy="656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uk-UA" sz="2000" b="1" dirty="0">
                  <a:solidFill>
                    <a:schemeClr val="bg1"/>
                  </a:solidFill>
                </a:rPr>
                <a:t>Вивести на чисту  воду</a:t>
              </a:r>
            </a:p>
          </p:txBody>
        </p:sp>
      </p:grpSp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3D425079-B173-3D7F-25EA-26F28A6C9C19}"/>
              </a:ext>
            </a:extLst>
          </p:cNvPr>
          <p:cNvGrpSpPr/>
          <p:nvPr/>
        </p:nvGrpSpPr>
        <p:grpSpPr>
          <a:xfrm>
            <a:off x="355341" y="2510942"/>
            <a:ext cx="2261615" cy="822959"/>
            <a:chOff x="355341" y="2510942"/>
            <a:chExt cx="2261615" cy="822959"/>
          </a:xfrm>
        </p:grpSpPr>
        <p:sp>
          <p:nvSpPr>
            <p:cNvPr id="5" name="object 5"/>
            <p:cNvSpPr/>
            <p:nvPr/>
          </p:nvSpPr>
          <p:spPr>
            <a:xfrm>
              <a:off x="355341" y="2510942"/>
              <a:ext cx="2261615" cy="82295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93DAF11-376B-08DE-16A1-83141D7E9C90}"/>
                </a:ext>
              </a:extLst>
            </p:cNvPr>
            <p:cNvSpPr txBox="1"/>
            <p:nvPr/>
          </p:nvSpPr>
          <p:spPr>
            <a:xfrm>
              <a:off x="385535" y="2764739"/>
              <a:ext cx="2132033" cy="3744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uk-UA" sz="2000" b="1" dirty="0">
                  <a:solidFill>
                    <a:schemeClr val="bg1"/>
                  </a:solidFill>
                </a:rPr>
                <a:t>Хоч в око </a:t>
              </a:r>
              <a:r>
                <a:rPr lang="uk-UA" sz="2000" b="1" dirty="0" err="1">
                  <a:solidFill>
                    <a:schemeClr val="bg1"/>
                  </a:solidFill>
                </a:rPr>
                <a:t>стрель</a:t>
              </a:r>
              <a:endParaRPr lang="uk-UA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Групувати 18">
            <a:extLst>
              <a:ext uri="{FF2B5EF4-FFF2-40B4-BE49-F238E27FC236}">
                <a16:creationId xmlns:a16="http://schemas.microsoft.com/office/drawing/2014/main" id="{EC4DD832-E319-86F0-92C4-5561A21B9B01}"/>
              </a:ext>
            </a:extLst>
          </p:cNvPr>
          <p:cNvGrpSpPr/>
          <p:nvPr/>
        </p:nvGrpSpPr>
        <p:grpSpPr>
          <a:xfrm>
            <a:off x="355341" y="3367430"/>
            <a:ext cx="2261615" cy="822959"/>
            <a:chOff x="355341" y="3367430"/>
            <a:chExt cx="2261615" cy="822959"/>
          </a:xfrm>
        </p:grpSpPr>
        <p:sp>
          <p:nvSpPr>
            <p:cNvPr id="6" name="object 6"/>
            <p:cNvSpPr/>
            <p:nvPr/>
          </p:nvSpPr>
          <p:spPr>
            <a:xfrm>
              <a:off x="355341" y="3367430"/>
              <a:ext cx="2261615" cy="82295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BE9DB25-0258-26F1-8CEA-F87741F43BA9}"/>
                </a:ext>
              </a:extLst>
            </p:cNvPr>
            <p:cNvSpPr txBox="1"/>
            <p:nvPr/>
          </p:nvSpPr>
          <p:spPr>
            <a:xfrm>
              <a:off x="385535" y="3623973"/>
              <a:ext cx="2132033" cy="3744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ru-RU" sz="2000" b="1" dirty="0" err="1">
                  <a:solidFill>
                    <a:schemeClr val="bg1"/>
                  </a:solidFill>
                </a:rPr>
                <a:t>Сушити</a:t>
              </a:r>
              <a:r>
                <a:rPr lang="ru-RU" sz="2000" b="1" dirty="0">
                  <a:solidFill>
                    <a:schemeClr val="bg1"/>
                  </a:solidFill>
                </a:rPr>
                <a:t> голову</a:t>
              </a:r>
            </a:p>
          </p:txBody>
        </p:sp>
      </p:grpSp>
      <p:grpSp>
        <p:nvGrpSpPr>
          <p:cNvPr id="20" name="Групувати 19">
            <a:extLst>
              <a:ext uri="{FF2B5EF4-FFF2-40B4-BE49-F238E27FC236}">
                <a16:creationId xmlns:a16="http://schemas.microsoft.com/office/drawing/2014/main" id="{7592C411-79D0-2BA7-AF2B-20BD5808AEE2}"/>
              </a:ext>
            </a:extLst>
          </p:cNvPr>
          <p:cNvGrpSpPr/>
          <p:nvPr/>
        </p:nvGrpSpPr>
        <p:grpSpPr>
          <a:xfrm>
            <a:off x="355341" y="4223918"/>
            <a:ext cx="2261615" cy="822959"/>
            <a:chOff x="355341" y="4223918"/>
            <a:chExt cx="2261615" cy="822959"/>
          </a:xfrm>
        </p:grpSpPr>
        <p:sp>
          <p:nvSpPr>
            <p:cNvPr id="7" name="object 7"/>
            <p:cNvSpPr/>
            <p:nvPr/>
          </p:nvSpPr>
          <p:spPr>
            <a:xfrm>
              <a:off x="355341" y="4223918"/>
              <a:ext cx="2261615" cy="82295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1EE32AC-36EE-B56B-8FD5-8BF441B14F52}"/>
                </a:ext>
              </a:extLst>
            </p:cNvPr>
            <p:cNvSpPr txBox="1"/>
            <p:nvPr/>
          </p:nvSpPr>
          <p:spPr>
            <a:xfrm>
              <a:off x="385535" y="4338380"/>
              <a:ext cx="2132033" cy="656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ru-RU" sz="2000" b="1" dirty="0" err="1">
                  <a:solidFill>
                    <a:schemeClr val="bg1"/>
                  </a:solidFill>
                </a:rPr>
                <a:t>Крізь</a:t>
              </a:r>
              <a:r>
                <a:rPr lang="ru-RU" sz="2000" b="1" dirty="0">
                  <a:solidFill>
                    <a:schemeClr val="bg1"/>
                  </a:solidFill>
                </a:rPr>
                <a:t> землю  </a:t>
              </a:r>
              <a:r>
                <a:rPr lang="ru-RU" sz="2000" b="1" dirty="0" err="1">
                  <a:solidFill>
                    <a:schemeClr val="bg1"/>
                  </a:solidFill>
                </a:rPr>
                <a:t>провалився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Групувати 20">
            <a:extLst>
              <a:ext uri="{FF2B5EF4-FFF2-40B4-BE49-F238E27FC236}">
                <a16:creationId xmlns:a16="http://schemas.microsoft.com/office/drawing/2014/main" id="{F4B8AE44-3309-769F-151C-AF442A729C51}"/>
              </a:ext>
            </a:extLst>
          </p:cNvPr>
          <p:cNvGrpSpPr/>
          <p:nvPr/>
        </p:nvGrpSpPr>
        <p:grpSpPr>
          <a:xfrm>
            <a:off x="355341" y="5077358"/>
            <a:ext cx="2261615" cy="822959"/>
            <a:chOff x="355341" y="5077358"/>
            <a:chExt cx="2261615" cy="822959"/>
          </a:xfrm>
        </p:grpSpPr>
        <p:sp>
          <p:nvSpPr>
            <p:cNvPr id="8" name="object 8"/>
            <p:cNvSpPr/>
            <p:nvPr/>
          </p:nvSpPr>
          <p:spPr>
            <a:xfrm>
              <a:off x="355341" y="5077358"/>
              <a:ext cx="2261615" cy="82295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AA55EB0-B3E9-F8E7-275D-A5FC71103904}"/>
                </a:ext>
              </a:extLst>
            </p:cNvPr>
            <p:cNvSpPr txBox="1"/>
            <p:nvPr/>
          </p:nvSpPr>
          <p:spPr>
            <a:xfrm>
              <a:off x="385535" y="5168113"/>
              <a:ext cx="2132033" cy="656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ru-RU" sz="2000" b="1" dirty="0">
                  <a:solidFill>
                    <a:schemeClr val="bg1"/>
                  </a:solidFill>
                </a:rPr>
                <a:t>Як </a:t>
              </a:r>
              <a:r>
                <a:rPr lang="ru-RU" sz="2000" b="1" dirty="0" err="1">
                  <a:solidFill>
                    <a:schemeClr val="bg1"/>
                  </a:solidFill>
                </a:rPr>
                <a:t>кістка</a:t>
              </a:r>
              <a:r>
                <a:rPr lang="ru-RU" sz="2000" b="1" dirty="0">
                  <a:solidFill>
                    <a:schemeClr val="bg1"/>
                  </a:solidFill>
                </a:rPr>
                <a:t> в  </a:t>
              </a:r>
              <a:r>
                <a:rPr lang="ru-RU" sz="2000" b="1" dirty="0" err="1">
                  <a:solidFill>
                    <a:schemeClr val="bg1"/>
                  </a:solidFill>
                </a:rPr>
                <a:t>горлянці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Групувати 27">
            <a:extLst>
              <a:ext uri="{FF2B5EF4-FFF2-40B4-BE49-F238E27FC236}">
                <a16:creationId xmlns:a16="http://schemas.microsoft.com/office/drawing/2014/main" id="{F59FB16A-DFA9-CB2C-7DBC-02B4E671352C}"/>
              </a:ext>
            </a:extLst>
          </p:cNvPr>
          <p:cNvGrpSpPr/>
          <p:nvPr/>
        </p:nvGrpSpPr>
        <p:grpSpPr>
          <a:xfrm>
            <a:off x="2748030" y="1654467"/>
            <a:ext cx="3099807" cy="825995"/>
            <a:chOff x="2748030" y="1654467"/>
            <a:chExt cx="3099807" cy="825995"/>
          </a:xfrm>
        </p:grpSpPr>
        <p:sp>
          <p:nvSpPr>
            <p:cNvPr id="11" name="object 11"/>
            <p:cNvSpPr/>
            <p:nvPr/>
          </p:nvSpPr>
          <p:spPr>
            <a:xfrm>
              <a:off x="2748030" y="1654467"/>
              <a:ext cx="3099807" cy="82599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0BFCD06-7E4B-C98C-6794-C203C65267ED}"/>
                </a:ext>
              </a:extLst>
            </p:cNvPr>
            <p:cNvSpPr txBox="1"/>
            <p:nvPr/>
          </p:nvSpPr>
          <p:spPr>
            <a:xfrm>
              <a:off x="2777238" y="1772164"/>
              <a:ext cx="2947415" cy="656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uk-UA" sz="2000" b="1" dirty="0">
                  <a:solidFill>
                    <a:schemeClr val="bg1"/>
                  </a:solidFill>
                </a:rPr>
                <a:t>викривати підступність,  нечесність</a:t>
              </a:r>
            </a:p>
          </p:txBody>
        </p:sp>
      </p:grpSp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80D455CD-E346-10F3-7D21-B6C2701FE4EA}"/>
              </a:ext>
            </a:extLst>
          </p:cNvPr>
          <p:cNvGrpSpPr/>
          <p:nvPr/>
        </p:nvGrpSpPr>
        <p:grpSpPr>
          <a:xfrm>
            <a:off x="2748021" y="2510942"/>
            <a:ext cx="3099815" cy="822959"/>
            <a:chOff x="2748021" y="2510942"/>
            <a:chExt cx="3099815" cy="822959"/>
          </a:xfrm>
        </p:grpSpPr>
        <p:sp>
          <p:nvSpPr>
            <p:cNvPr id="12" name="object 12"/>
            <p:cNvSpPr/>
            <p:nvPr/>
          </p:nvSpPr>
          <p:spPr>
            <a:xfrm>
              <a:off x="2748021" y="2510942"/>
              <a:ext cx="3099815" cy="82295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B76D6AA-02F1-03C3-9BD4-B3F1994F81CF}"/>
                </a:ext>
              </a:extLst>
            </p:cNvPr>
            <p:cNvSpPr txBox="1"/>
            <p:nvPr/>
          </p:nvSpPr>
          <p:spPr>
            <a:xfrm>
              <a:off x="2777238" y="2764739"/>
              <a:ext cx="2132033" cy="3744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uk-UA" sz="2000" b="1" dirty="0">
                  <a:solidFill>
                    <a:schemeClr val="bg1"/>
                  </a:solidFill>
                </a:rPr>
                <a:t>нічого не видно</a:t>
              </a:r>
            </a:p>
          </p:txBody>
        </p:sp>
      </p:grpSp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75309909-DAD1-F8E8-5749-718D6196AAB8}"/>
              </a:ext>
            </a:extLst>
          </p:cNvPr>
          <p:cNvGrpSpPr/>
          <p:nvPr/>
        </p:nvGrpSpPr>
        <p:grpSpPr>
          <a:xfrm>
            <a:off x="2748021" y="3367430"/>
            <a:ext cx="3099815" cy="822959"/>
            <a:chOff x="2748021" y="3367430"/>
            <a:chExt cx="3099815" cy="822959"/>
          </a:xfrm>
        </p:grpSpPr>
        <p:sp>
          <p:nvSpPr>
            <p:cNvPr id="13" name="object 13"/>
            <p:cNvSpPr/>
            <p:nvPr/>
          </p:nvSpPr>
          <p:spPr>
            <a:xfrm>
              <a:off x="2748021" y="3367430"/>
              <a:ext cx="3099815" cy="82295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A26EC13-F116-FBB6-AAA0-1DDC2639548A}"/>
                </a:ext>
              </a:extLst>
            </p:cNvPr>
            <p:cNvSpPr txBox="1"/>
            <p:nvPr/>
          </p:nvSpPr>
          <p:spPr>
            <a:xfrm>
              <a:off x="2777239" y="3482908"/>
              <a:ext cx="2785362" cy="656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uk-UA" sz="2000" b="1" dirty="0">
                  <a:solidFill>
                    <a:schemeClr val="bg1"/>
                  </a:solidFill>
                </a:rPr>
                <a:t>напружено думати,  згадувати</a:t>
              </a:r>
            </a:p>
          </p:txBody>
        </p:sp>
      </p:grpSp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EA200AC7-8463-F48C-A33B-927739BED03C}"/>
              </a:ext>
            </a:extLst>
          </p:cNvPr>
          <p:cNvGrpSpPr/>
          <p:nvPr/>
        </p:nvGrpSpPr>
        <p:grpSpPr>
          <a:xfrm>
            <a:off x="2748021" y="4223918"/>
            <a:ext cx="3099815" cy="822959"/>
            <a:chOff x="2748021" y="4223918"/>
            <a:chExt cx="3099815" cy="822959"/>
          </a:xfrm>
        </p:grpSpPr>
        <p:sp>
          <p:nvSpPr>
            <p:cNvPr id="14" name="object 14"/>
            <p:cNvSpPr/>
            <p:nvPr/>
          </p:nvSpPr>
          <p:spPr>
            <a:xfrm>
              <a:off x="2748021" y="4223918"/>
              <a:ext cx="3099815" cy="82295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6D5A85E-52FC-0E58-1653-DD1984B4A0FF}"/>
                </a:ext>
              </a:extLst>
            </p:cNvPr>
            <p:cNvSpPr txBox="1"/>
            <p:nvPr/>
          </p:nvSpPr>
          <p:spPr>
            <a:xfrm>
              <a:off x="2777238" y="4479445"/>
              <a:ext cx="2947415" cy="3744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uk-UA" sz="2000" b="1" dirty="0">
                  <a:solidFill>
                    <a:schemeClr val="bg1"/>
                  </a:solidFill>
                </a:rPr>
                <a:t>раптово, безслідно зник</a:t>
              </a:r>
            </a:p>
          </p:txBody>
        </p:sp>
      </p:grpSp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2021538D-5BE1-2549-E303-7230D64EFC34}"/>
              </a:ext>
            </a:extLst>
          </p:cNvPr>
          <p:cNvGrpSpPr/>
          <p:nvPr/>
        </p:nvGrpSpPr>
        <p:grpSpPr>
          <a:xfrm>
            <a:off x="2748021" y="5077358"/>
            <a:ext cx="3099815" cy="822959"/>
            <a:chOff x="2748021" y="5077358"/>
            <a:chExt cx="3099815" cy="822959"/>
          </a:xfrm>
        </p:grpSpPr>
        <p:sp>
          <p:nvSpPr>
            <p:cNvPr id="15" name="object 15"/>
            <p:cNvSpPr/>
            <p:nvPr/>
          </p:nvSpPr>
          <p:spPr>
            <a:xfrm>
              <a:off x="2748021" y="5077358"/>
              <a:ext cx="3099815" cy="82295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26AE4AA-8DB7-8A49-C929-27E8E4A7DB80}"/>
                </a:ext>
              </a:extLst>
            </p:cNvPr>
            <p:cNvSpPr txBox="1"/>
            <p:nvPr/>
          </p:nvSpPr>
          <p:spPr>
            <a:xfrm>
              <a:off x="2777238" y="5309178"/>
              <a:ext cx="2947415" cy="3744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uk-UA" sz="2000" b="1" dirty="0">
                  <a:solidFill>
                    <a:schemeClr val="bg1"/>
                  </a:solidFill>
                </a:rPr>
                <a:t>перешкода в чомусь</a:t>
              </a:r>
            </a:p>
          </p:txBody>
        </p:sp>
      </p:grpSp>
      <p:grpSp>
        <p:nvGrpSpPr>
          <p:cNvPr id="23" name="Групувати 22">
            <a:extLst>
              <a:ext uri="{FF2B5EF4-FFF2-40B4-BE49-F238E27FC236}">
                <a16:creationId xmlns:a16="http://schemas.microsoft.com/office/drawing/2014/main" id="{75EF5B28-7F4E-3F4E-878D-610E37EE94AD}"/>
              </a:ext>
            </a:extLst>
          </p:cNvPr>
          <p:cNvGrpSpPr/>
          <p:nvPr/>
        </p:nvGrpSpPr>
        <p:grpSpPr>
          <a:xfrm>
            <a:off x="2748021" y="5933846"/>
            <a:ext cx="3142266" cy="822959"/>
            <a:chOff x="2748021" y="5933846"/>
            <a:chExt cx="3142266" cy="822959"/>
          </a:xfrm>
        </p:grpSpPr>
        <p:sp>
          <p:nvSpPr>
            <p:cNvPr id="16" name="object 16"/>
            <p:cNvSpPr/>
            <p:nvPr/>
          </p:nvSpPr>
          <p:spPr>
            <a:xfrm>
              <a:off x="2748021" y="5933846"/>
              <a:ext cx="3099815" cy="82295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8DAC75D-4FDE-AAF4-47ED-781C36760FDF}"/>
                </a:ext>
              </a:extLst>
            </p:cNvPr>
            <p:cNvSpPr txBox="1"/>
            <p:nvPr/>
          </p:nvSpPr>
          <p:spPr>
            <a:xfrm>
              <a:off x="2777238" y="6190335"/>
              <a:ext cx="3113049" cy="3744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uk-UA" sz="2000" b="1" dirty="0">
                  <a:solidFill>
                    <a:schemeClr val="bg1"/>
                  </a:solidFill>
                </a:rPr>
                <a:t>недосвідчений, юний</a:t>
              </a:r>
            </a:p>
          </p:txBody>
        </p:sp>
      </p:grpSp>
      <p:grpSp>
        <p:nvGrpSpPr>
          <p:cNvPr id="22" name="Групувати 21">
            <a:extLst>
              <a:ext uri="{FF2B5EF4-FFF2-40B4-BE49-F238E27FC236}">
                <a16:creationId xmlns:a16="http://schemas.microsoft.com/office/drawing/2014/main" id="{ABD93052-1F34-3384-0481-38F9C4D0CB45}"/>
              </a:ext>
            </a:extLst>
          </p:cNvPr>
          <p:cNvGrpSpPr/>
          <p:nvPr/>
        </p:nvGrpSpPr>
        <p:grpSpPr>
          <a:xfrm>
            <a:off x="355341" y="5933846"/>
            <a:ext cx="2261615" cy="822959"/>
            <a:chOff x="355341" y="5933846"/>
            <a:chExt cx="2261615" cy="822959"/>
          </a:xfrm>
        </p:grpSpPr>
        <p:sp>
          <p:nvSpPr>
            <p:cNvPr id="9" name="object 9"/>
            <p:cNvSpPr/>
            <p:nvPr/>
          </p:nvSpPr>
          <p:spPr>
            <a:xfrm>
              <a:off x="355341" y="5933846"/>
              <a:ext cx="2261615" cy="82295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118940B-DA94-8DFD-F7D6-79DB5DED7619}"/>
                </a:ext>
              </a:extLst>
            </p:cNvPr>
            <p:cNvSpPr txBox="1"/>
            <p:nvPr/>
          </p:nvSpPr>
          <p:spPr>
            <a:xfrm>
              <a:off x="385535" y="6190335"/>
              <a:ext cx="2132033" cy="3744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ru-RU" sz="2000" b="1" dirty="0" err="1">
                  <a:solidFill>
                    <a:schemeClr val="bg1"/>
                  </a:solidFill>
                </a:rPr>
                <a:t>Ще</a:t>
              </a:r>
              <a:r>
                <a:rPr lang="ru-RU" sz="2000" b="1" dirty="0">
                  <a:solidFill>
                    <a:schemeClr val="bg1"/>
                  </a:solidFill>
                </a:rPr>
                <a:t> </a:t>
              </a:r>
              <a:r>
                <a:rPr lang="ru-RU" sz="2000" b="1" dirty="0" err="1">
                  <a:solidFill>
                    <a:schemeClr val="bg1"/>
                  </a:solidFill>
                </a:rPr>
                <a:t>зелений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A1C2CDE-E41A-9FFE-C8FB-D27F1705B76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55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A1F4416-40F5-5DED-2070-127A018253B4}"/>
              </a:ext>
            </a:extLst>
          </p:cNvPr>
          <p:cNvSpPr txBox="1"/>
          <p:nvPr/>
        </p:nvSpPr>
        <p:spPr>
          <a:xfrm>
            <a:off x="283020" y="1760"/>
            <a:ext cx="29173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FAAF4A"/>
                </a:solidFill>
              </a:rPr>
              <a:t>Робота в </a:t>
            </a:r>
            <a:r>
              <a:rPr lang="ru-RU" sz="3000" b="1" dirty="0" err="1">
                <a:solidFill>
                  <a:srgbClr val="FAAF4A"/>
                </a:solidFill>
              </a:rPr>
              <a:t>групах</a:t>
            </a:r>
            <a:endParaRPr lang="ru-RU" sz="3000" b="1" dirty="0">
              <a:solidFill>
                <a:srgbClr val="FAAF4A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564886-62B4-5859-85C9-947CAC841349}"/>
              </a:ext>
            </a:extLst>
          </p:cNvPr>
          <p:cNvSpPr txBox="1"/>
          <p:nvPr/>
        </p:nvSpPr>
        <p:spPr>
          <a:xfrm>
            <a:off x="283020" y="469783"/>
            <a:ext cx="1162595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Оберіть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з-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поміж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поданих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проблем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лише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ті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,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які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відображено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в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повісті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«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Джури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козака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Швайки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», та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запишіть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їх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у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зошит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. 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Розподіліть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записані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проблеми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між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групами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й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розкажіть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, у 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яких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епізодах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твору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ці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проблеми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розкрито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.</a:t>
            </a:r>
          </a:p>
        </p:txBody>
      </p:sp>
      <p:sp>
        <p:nvSpPr>
          <p:cNvPr id="3" name="object 3"/>
          <p:cNvSpPr/>
          <p:nvPr/>
        </p:nvSpPr>
        <p:spPr>
          <a:xfrm>
            <a:off x="7805309" y="2490774"/>
            <a:ext cx="4384289" cy="43672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Групувати 38">
            <a:extLst>
              <a:ext uri="{FF2B5EF4-FFF2-40B4-BE49-F238E27FC236}">
                <a16:creationId xmlns:a16="http://schemas.microsoft.com/office/drawing/2014/main" id="{57466E64-E16E-F798-76AA-A36A162F1720}"/>
              </a:ext>
            </a:extLst>
          </p:cNvPr>
          <p:cNvGrpSpPr/>
          <p:nvPr/>
        </p:nvGrpSpPr>
        <p:grpSpPr>
          <a:xfrm>
            <a:off x="633374" y="2476253"/>
            <a:ext cx="6842747" cy="602780"/>
            <a:chOff x="633374" y="2476253"/>
            <a:chExt cx="6842747" cy="602780"/>
          </a:xfrm>
        </p:grpSpPr>
        <p:sp>
          <p:nvSpPr>
            <p:cNvPr id="4" name="object 4"/>
            <p:cNvSpPr/>
            <p:nvPr/>
          </p:nvSpPr>
          <p:spPr>
            <a:xfrm>
              <a:off x="633374" y="2502966"/>
              <a:ext cx="6842747" cy="57606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BF5B18B-B21B-D8E0-1D31-B2A3E082C463}"/>
                </a:ext>
              </a:extLst>
            </p:cNvPr>
            <p:cNvSpPr txBox="1"/>
            <p:nvPr/>
          </p:nvSpPr>
          <p:spPr>
            <a:xfrm>
              <a:off x="766508" y="2476253"/>
              <a:ext cx="6708647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Захист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рідної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землі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від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загарбників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. </a:t>
              </a:r>
            </a:p>
          </p:txBody>
        </p:sp>
      </p:grpSp>
      <p:grpSp>
        <p:nvGrpSpPr>
          <p:cNvPr id="38" name="Групувати 37">
            <a:extLst>
              <a:ext uri="{FF2B5EF4-FFF2-40B4-BE49-F238E27FC236}">
                <a16:creationId xmlns:a16="http://schemas.microsoft.com/office/drawing/2014/main" id="{8E4C5749-7E28-E668-568E-D84EAA86BF73}"/>
              </a:ext>
            </a:extLst>
          </p:cNvPr>
          <p:cNvGrpSpPr/>
          <p:nvPr/>
        </p:nvGrpSpPr>
        <p:grpSpPr>
          <a:xfrm>
            <a:off x="633374" y="3089942"/>
            <a:ext cx="8049755" cy="601739"/>
            <a:chOff x="633374" y="3089942"/>
            <a:chExt cx="8049755" cy="601739"/>
          </a:xfrm>
        </p:grpSpPr>
        <p:sp>
          <p:nvSpPr>
            <p:cNvPr id="5" name="object 5"/>
            <p:cNvSpPr/>
            <p:nvPr/>
          </p:nvSpPr>
          <p:spPr>
            <a:xfrm>
              <a:off x="633374" y="3115614"/>
              <a:ext cx="8049755" cy="57606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E4121D5-E92B-9D40-7184-D5A65235F5C1}"/>
                </a:ext>
              </a:extLst>
            </p:cNvPr>
            <p:cNvSpPr txBox="1"/>
            <p:nvPr/>
          </p:nvSpPr>
          <p:spPr>
            <a:xfrm>
              <a:off x="766508" y="3089942"/>
              <a:ext cx="7797387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Вірність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рідному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народу та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зрадництво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. </a:t>
              </a:r>
            </a:p>
          </p:txBody>
        </p:sp>
      </p:grpSp>
      <p:grpSp>
        <p:nvGrpSpPr>
          <p:cNvPr id="37" name="Групувати 36">
            <a:extLst>
              <a:ext uri="{FF2B5EF4-FFF2-40B4-BE49-F238E27FC236}">
                <a16:creationId xmlns:a16="http://schemas.microsoft.com/office/drawing/2014/main" id="{3050B7A9-87E9-511C-E918-794B860B5D63}"/>
              </a:ext>
            </a:extLst>
          </p:cNvPr>
          <p:cNvGrpSpPr/>
          <p:nvPr/>
        </p:nvGrpSpPr>
        <p:grpSpPr>
          <a:xfrm>
            <a:off x="633365" y="3703631"/>
            <a:ext cx="6708647" cy="600697"/>
            <a:chOff x="633365" y="3703631"/>
            <a:chExt cx="6708647" cy="600697"/>
          </a:xfrm>
        </p:grpSpPr>
        <p:sp>
          <p:nvSpPr>
            <p:cNvPr id="6" name="object 6"/>
            <p:cNvSpPr/>
            <p:nvPr/>
          </p:nvSpPr>
          <p:spPr>
            <a:xfrm>
              <a:off x="633365" y="3725209"/>
              <a:ext cx="6708647" cy="57911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FBD0BC-2CCA-0668-091E-EAA98A35F757}"/>
                </a:ext>
              </a:extLst>
            </p:cNvPr>
            <p:cNvSpPr txBox="1"/>
            <p:nvPr/>
          </p:nvSpPr>
          <p:spPr>
            <a:xfrm>
              <a:off x="766508" y="3703631"/>
              <a:ext cx="6554762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Самопожертва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заради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товариша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.</a:t>
              </a:r>
            </a:p>
          </p:txBody>
        </p:sp>
      </p:grpSp>
      <p:grpSp>
        <p:nvGrpSpPr>
          <p:cNvPr id="36" name="Групувати 35">
            <a:extLst>
              <a:ext uri="{FF2B5EF4-FFF2-40B4-BE49-F238E27FC236}">
                <a16:creationId xmlns:a16="http://schemas.microsoft.com/office/drawing/2014/main" id="{2EA515EF-9043-1252-6018-E0A5F3A9F2F2}"/>
              </a:ext>
            </a:extLst>
          </p:cNvPr>
          <p:cNvGrpSpPr/>
          <p:nvPr/>
        </p:nvGrpSpPr>
        <p:grpSpPr>
          <a:xfrm>
            <a:off x="633365" y="4317320"/>
            <a:ext cx="6687905" cy="600164"/>
            <a:chOff x="633365" y="4317320"/>
            <a:chExt cx="6687905" cy="600164"/>
          </a:xfrm>
        </p:grpSpPr>
        <p:sp>
          <p:nvSpPr>
            <p:cNvPr id="7" name="object 7"/>
            <p:cNvSpPr/>
            <p:nvPr/>
          </p:nvSpPr>
          <p:spPr>
            <a:xfrm>
              <a:off x="633365" y="4337858"/>
              <a:ext cx="6379463" cy="57911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63CE357-0B25-ECA0-98F1-A4890F2AE76B}"/>
                </a:ext>
              </a:extLst>
            </p:cNvPr>
            <p:cNvSpPr txBox="1"/>
            <p:nvPr/>
          </p:nvSpPr>
          <p:spPr>
            <a:xfrm>
              <a:off x="766508" y="4317320"/>
              <a:ext cx="6554762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Виховання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молодшого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покоління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. </a:t>
              </a:r>
            </a:p>
          </p:txBody>
        </p:sp>
      </p:grpSp>
      <p:grpSp>
        <p:nvGrpSpPr>
          <p:cNvPr id="35" name="Групувати 34">
            <a:extLst>
              <a:ext uri="{FF2B5EF4-FFF2-40B4-BE49-F238E27FC236}">
                <a16:creationId xmlns:a16="http://schemas.microsoft.com/office/drawing/2014/main" id="{31C0FAC2-5899-BB65-DB35-60B79AD1F223}"/>
              </a:ext>
            </a:extLst>
          </p:cNvPr>
          <p:cNvGrpSpPr/>
          <p:nvPr/>
        </p:nvGrpSpPr>
        <p:grpSpPr>
          <a:xfrm>
            <a:off x="633365" y="4931009"/>
            <a:ext cx="5666231" cy="600164"/>
            <a:chOff x="633365" y="4931009"/>
            <a:chExt cx="5666231" cy="600164"/>
          </a:xfrm>
        </p:grpSpPr>
        <p:sp>
          <p:nvSpPr>
            <p:cNvPr id="8" name="object 8"/>
            <p:cNvSpPr/>
            <p:nvPr/>
          </p:nvSpPr>
          <p:spPr>
            <a:xfrm>
              <a:off x="633365" y="4950506"/>
              <a:ext cx="5666231" cy="57911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BE9CC7D-9045-1003-478B-86398283A87E}"/>
                </a:ext>
              </a:extLst>
            </p:cNvPr>
            <p:cNvSpPr txBox="1"/>
            <p:nvPr/>
          </p:nvSpPr>
          <p:spPr>
            <a:xfrm>
              <a:off x="766508" y="4931009"/>
              <a:ext cx="5513831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Екологія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та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захист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довкілля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.</a:t>
              </a:r>
            </a:p>
          </p:txBody>
        </p:sp>
      </p:grpSp>
      <p:grpSp>
        <p:nvGrpSpPr>
          <p:cNvPr id="34" name="Групувати 33">
            <a:extLst>
              <a:ext uri="{FF2B5EF4-FFF2-40B4-BE49-F238E27FC236}">
                <a16:creationId xmlns:a16="http://schemas.microsoft.com/office/drawing/2014/main" id="{F4BE3574-0B1F-E439-308B-ACD00CD36E48}"/>
              </a:ext>
            </a:extLst>
          </p:cNvPr>
          <p:cNvGrpSpPr/>
          <p:nvPr/>
        </p:nvGrpSpPr>
        <p:grpSpPr>
          <a:xfrm>
            <a:off x="633374" y="5544698"/>
            <a:ext cx="6934669" cy="600164"/>
            <a:chOff x="633374" y="5544698"/>
            <a:chExt cx="6934669" cy="600164"/>
          </a:xfrm>
        </p:grpSpPr>
        <p:sp>
          <p:nvSpPr>
            <p:cNvPr id="9" name="object 9"/>
            <p:cNvSpPr/>
            <p:nvPr/>
          </p:nvSpPr>
          <p:spPr>
            <a:xfrm>
              <a:off x="633374" y="5563158"/>
              <a:ext cx="6842747" cy="57911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B6394AE-2F07-6BDB-D106-6B9596B17F44}"/>
                </a:ext>
              </a:extLst>
            </p:cNvPr>
            <p:cNvSpPr txBox="1"/>
            <p:nvPr/>
          </p:nvSpPr>
          <p:spPr>
            <a:xfrm>
              <a:off x="766508" y="5544698"/>
              <a:ext cx="6801535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Стосунки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між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дорослими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й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дітьми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. </a:t>
              </a:r>
            </a:p>
          </p:txBody>
        </p:sp>
      </p:grpSp>
      <p:grpSp>
        <p:nvGrpSpPr>
          <p:cNvPr id="33" name="Групувати 32">
            <a:extLst>
              <a:ext uri="{FF2B5EF4-FFF2-40B4-BE49-F238E27FC236}">
                <a16:creationId xmlns:a16="http://schemas.microsoft.com/office/drawing/2014/main" id="{088D85F3-80D6-088A-E5F0-921A21E59481}"/>
              </a:ext>
            </a:extLst>
          </p:cNvPr>
          <p:cNvGrpSpPr/>
          <p:nvPr/>
        </p:nvGrpSpPr>
        <p:grpSpPr>
          <a:xfrm>
            <a:off x="633365" y="6158388"/>
            <a:ext cx="7129271" cy="600164"/>
            <a:chOff x="633365" y="6158388"/>
            <a:chExt cx="7129271" cy="600164"/>
          </a:xfrm>
        </p:grpSpPr>
        <p:sp>
          <p:nvSpPr>
            <p:cNvPr id="10" name="object 10"/>
            <p:cNvSpPr/>
            <p:nvPr/>
          </p:nvSpPr>
          <p:spPr>
            <a:xfrm>
              <a:off x="633365" y="6175802"/>
              <a:ext cx="7129271" cy="57911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D244AD-4AFD-B01B-6F4E-79F71D00D198}"/>
                </a:ext>
              </a:extLst>
            </p:cNvPr>
            <p:cNvSpPr txBox="1"/>
            <p:nvPr/>
          </p:nvSpPr>
          <p:spPr>
            <a:xfrm>
              <a:off x="766508" y="6158388"/>
              <a:ext cx="6801535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Розвиток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системи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освіти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 </a:t>
              </a:r>
              <a:r>
                <a:rPr lang="ru-RU" sz="3300" i="1" spc="-30" dirty="0" err="1">
                  <a:solidFill>
                    <a:srgbClr val="FCECD9"/>
                  </a:solidFill>
                  <a:cs typeface="Calibri"/>
                </a:rPr>
                <a:t>дорослих</a:t>
              </a:r>
              <a:r>
                <a:rPr lang="ru-RU" sz="3300" i="1" spc="-30" dirty="0">
                  <a:solidFill>
                    <a:srgbClr val="FCECD9"/>
                  </a:solidFill>
                  <a:cs typeface="Calibri"/>
                </a:rPr>
                <a:t>.</a:t>
              </a:r>
            </a:p>
          </p:txBody>
        </p:sp>
      </p:grp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F0CAEF93-FE36-7FDE-1FCD-C0DE6D54786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20EC17B-7427-3320-FC68-5EA2751033C8}"/>
              </a:ext>
            </a:extLst>
          </p:cNvPr>
          <p:cNvSpPr txBox="1"/>
          <p:nvPr/>
        </p:nvSpPr>
        <p:spPr>
          <a:xfrm>
            <a:off x="283021" y="87570"/>
            <a:ext cx="809897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buFontTx/>
              <a:buChar char="•"/>
              <a:defRPr/>
            </a:pP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Чи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актуальний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твір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про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козаків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сьогодні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502C7A-A9F4-A4B7-96FB-BE6F9A348E43}"/>
              </a:ext>
            </a:extLst>
          </p:cNvPr>
          <p:cNvSpPr txBox="1"/>
          <p:nvPr/>
        </p:nvSpPr>
        <p:spPr>
          <a:xfrm>
            <a:off x="283021" y="620078"/>
            <a:ext cx="1122317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buFontTx/>
              <a:buChar char="•"/>
              <a:defRPr/>
            </a:pP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Послухайте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пісню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«Козаки»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українського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рок-гурту «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Тінь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Сонця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».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Чи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передає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вона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настрій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твору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В.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Руткіського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DD05EB-E850-3FB3-B980-CE067CBEB69E}"/>
              </a:ext>
            </a:extLst>
          </p:cNvPr>
          <p:cNvSpPr txBox="1"/>
          <p:nvPr/>
        </p:nvSpPr>
        <p:spPr>
          <a:xfrm>
            <a:off x="283021" y="6237922"/>
            <a:ext cx="1030877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buFontTx/>
              <a:buChar char="•"/>
              <a:defRPr/>
            </a:pP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Кого з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сучасних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українців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можна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назвати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козаками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? </a:t>
            </a:r>
            <a:r>
              <a:rPr lang="ru-RU" sz="3000" b="1" spc="-30" dirty="0" err="1">
                <a:solidFill>
                  <a:srgbClr val="5262CC"/>
                </a:solidFill>
                <a:cs typeface="Calibri"/>
              </a:rPr>
              <a:t>Чому</a:t>
            </a:r>
            <a:r>
              <a:rPr lang="ru-RU" sz="3000" b="1" spc="-30" dirty="0">
                <a:solidFill>
                  <a:srgbClr val="5262CC"/>
                </a:solidFill>
                <a:cs typeface="Calibri"/>
              </a:rPr>
              <a:t>?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5B998EA-3847-689B-9A5A-39B11DC34F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  <p:pic>
        <p:nvPicPr>
          <p:cNvPr id="11" name="3 [Слайд 24] Тінь Сонця - Козаки">
            <a:hlinkClick r:id="" action="ppaction://media"/>
            <a:extLst>
              <a:ext uri="{FF2B5EF4-FFF2-40B4-BE49-F238E27FC236}">
                <a16:creationId xmlns:a16="http://schemas.microsoft.com/office/drawing/2014/main" id="{F001CE48-2BE3-73D0-A2AB-60B85CB42A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95500" y="1717416"/>
            <a:ext cx="8001000" cy="4500563"/>
          </a:xfrm>
          <a:prstGeom prst="rect">
            <a:avLst/>
          </a:prstGeom>
          <a:ln w="38100">
            <a:solidFill>
              <a:srgbClr val="FAAF4A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01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0797" y="658201"/>
            <a:ext cx="10869167" cy="51724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C165A3-3D50-A1D7-7E3D-8B2AA2AE43A2}"/>
              </a:ext>
            </a:extLst>
          </p:cNvPr>
          <p:cNvSpPr txBox="1"/>
          <p:nvPr/>
        </p:nvSpPr>
        <p:spPr>
          <a:xfrm>
            <a:off x="283021" y="87570"/>
            <a:ext cx="1175657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000" b="1" spc="-30" dirty="0" err="1">
                <a:solidFill>
                  <a:srgbClr val="FAAF4A"/>
                </a:solidFill>
                <a:cs typeface="Calibri"/>
              </a:rPr>
              <a:t>Ознайомтеся</a:t>
            </a:r>
            <a:r>
              <a:rPr lang="ru-RU" sz="3000" b="1" spc="-30" dirty="0">
                <a:solidFill>
                  <a:srgbClr val="FAAF4A"/>
                </a:solidFill>
                <a:cs typeface="Calibri"/>
              </a:rPr>
              <a:t> з кодексом </a:t>
            </a:r>
            <a:r>
              <a:rPr lang="ru-RU" sz="3000" b="1" spc="-30" dirty="0" err="1">
                <a:solidFill>
                  <a:srgbClr val="FAAF4A"/>
                </a:solidFill>
                <a:cs typeface="Calibri"/>
              </a:rPr>
              <a:t>честі</a:t>
            </a:r>
            <a:r>
              <a:rPr lang="ru-RU" sz="3000" b="1" spc="-30" dirty="0">
                <a:solidFill>
                  <a:srgbClr val="FAAF4A"/>
                </a:solidFill>
                <a:cs typeface="Calibri"/>
              </a:rPr>
              <a:t>, </a:t>
            </a:r>
            <a:r>
              <a:rPr lang="ru-RU" sz="3000" b="1" spc="-30" dirty="0" err="1">
                <a:solidFill>
                  <a:srgbClr val="FAAF4A"/>
                </a:solidFill>
                <a:cs typeface="Calibri"/>
              </a:rPr>
              <a:t>який</a:t>
            </a:r>
            <a:r>
              <a:rPr lang="ru-RU" sz="3000" b="1" spc="-30" dirty="0">
                <a:solidFill>
                  <a:srgbClr val="FAAF4A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FAAF4A"/>
                </a:solidFill>
                <a:cs typeface="Calibri"/>
              </a:rPr>
              <a:t>існував</a:t>
            </a:r>
            <a:r>
              <a:rPr lang="ru-RU" sz="3000" b="1" spc="-30" dirty="0">
                <a:solidFill>
                  <a:srgbClr val="FAAF4A"/>
                </a:solidFill>
                <a:cs typeface="Calibri"/>
              </a:rPr>
              <a:t> у </a:t>
            </a:r>
            <a:r>
              <a:rPr lang="ru-RU" sz="3000" b="1" spc="-30" dirty="0" err="1">
                <a:solidFill>
                  <a:srgbClr val="FAAF4A"/>
                </a:solidFill>
                <a:cs typeface="Calibri"/>
              </a:rPr>
              <a:t>козацьких</a:t>
            </a:r>
            <a:r>
              <a:rPr lang="ru-RU" sz="3000" b="1" spc="-30" dirty="0">
                <a:solidFill>
                  <a:srgbClr val="FAAF4A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FAAF4A"/>
                </a:solidFill>
                <a:cs typeface="Calibri"/>
              </a:rPr>
              <a:t>сім'ях</a:t>
            </a:r>
            <a:r>
              <a:rPr lang="ru-RU" sz="3000" b="1" spc="-30" dirty="0">
                <a:solidFill>
                  <a:srgbClr val="FAAF4A"/>
                </a:solidFill>
                <a:cs typeface="Calibri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27270C-32C1-3DF0-F52B-AA0EFC7EC90A}"/>
              </a:ext>
            </a:extLst>
          </p:cNvPr>
          <p:cNvSpPr txBox="1"/>
          <p:nvPr/>
        </p:nvSpPr>
        <p:spPr>
          <a:xfrm>
            <a:off x="283021" y="5842337"/>
            <a:ext cx="1175657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000" b="1" spc="-30" dirty="0">
                <a:solidFill>
                  <a:srgbClr val="FAAF4A"/>
                </a:solidFill>
                <a:cs typeface="Calibri"/>
              </a:rPr>
              <a:t>Додайте </a:t>
            </a:r>
            <a:r>
              <a:rPr lang="ru-RU" sz="3000" b="1" spc="-30" dirty="0" err="1">
                <a:solidFill>
                  <a:srgbClr val="FAAF4A"/>
                </a:solidFill>
                <a:cs typeface="Calibri"/>
              </a:rPr>
              <a:t>власні</a:t>
            </a:r>
            <a:r>
              <a:rPr lang="ru-RU" sz="3000" b="1" spc="-30" dirty="0">
                <a:solidFill>
                  <a:srgbClr val="FAAF4A"/>
                </a:solidFill>
                <a:cs typeface="Calibri"/>
              </a:rPr>
              <a:t> два-три правила, </a:t>
            </a:r>
            <a:r>
              <a:rPr lang="ru-RU" sz="3000" b="1" spc="-30" dirty="0" err="1">
                <a:solidFill>
                  <a:srgbClr val="FAAF4A"/>
                </a:solidFill>
                <a:cs typeface="Calibri"/>
              </a:rPr>
              <a:t>які</a:t>
            </a:r>
            <a:r>
              <a:rPr lang="ru-RU" sz="3000" b="1" spc="-30" dirty="0">
                <a:solidFill>
                  <a:srgbClr val="FAAF4A"/>
                </a:solidFill>
                <a:cs typeface="Calibri"/>
              </a:rPr>
              <a:t> б </a:t>
            </a:r>
            <a:r>
              <a:rPr lang="ru-RU" sz="3000" b="1" spc="-30" dirty="0" err="1">
                <a:solidFill>
                  <a:srgbClr val="FAAF4A"/>
                </a:solidFill>
                <a:cs typeface="Calibri"/>
              </a:rPr>
              <a:t>ілюстрували</a:t>
            </a:r>
            <a:r>
              <a:rPr lang="ru-RU" sz="3000" b="1" spc="-30" dirty="0">
                <a:solidFill>
                  <a:srgbClr val="FAAF4A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FAAF4A"/>
                </a:solidFill>
                <a:cs typeface="Calibri"/>
              </a:rPr>
              <a:t>чесноти</a:t>
            </a:r>
            <a:r>
              <a:rPr lang="ru-RU" sz="3000" b="1" spc="-30" dirty="0">
                <a:solidFill>
                  <a:srgbClr val="FAAF4A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FAAF4A"/>
                </a:solidFill>
                <a:cs typeface="Calibri"/>
              </a:rPr>
              <a:t>юних</a:t>
            </a:r>
            <a:r>
              <a:rPr lang="ru-RU" sz="3000" b="1" spc="-30" dirty="0">
                <a:solidFill>
                  <a:srgbClr val="FAAF4A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FAAF4A"/>
                </a:solidFill>
                <a:cs typeface="Calibri"/>
              </a:rPr>
              <a:t>козаків</a:t>
            </a:r>
            <a:r>
              <a:rPr lang="ru-RU" sz="3000" b="1" spc="-30" dirty="0">
                <a:solidFill>
                  <a:srgbClr val="FAAF4A"/>
                </a:solidFill>
                <a:cs typeface="Calibri"/>
              </a:rPr>
              <a:t> і </a:t>
            </a:r>
            <a:r>
              <a:rPr lang="ru-RU" sz="3000" b="1" spc="-30" dirty="0" err="1">
                <a:solidFill>
                  <a:srgbClr val="FAAF4A"/>
                </a:solidFill>
                <a:cs typeface="Calibri"/>
              </a:rPr>
              <a:t>козачок</a:t>
            </a:r>
            <a:r>
              <a:rPr lang="ru-RU" sz="3000" b="1" spc="-30" dirty="0">
                <a:solidFill>
                  <a:srgbClr val="FAAF4A"/>
                </a:solidFill>
                <a:cs typeface="Calibri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8D8B3A-E69B-7757-F686-4C6019200F55}"/>
              </a:ext>
            </a:extLst>
          </p:cNvPr>
          <p:cNvSpPr txBox="1"/>
          <p:nvPr/>
        </p:nvSpPr>
        <p:spPr>
          <a:xfrm>
            <a:off x="990601" y="905908"/>
            <a:ext cx="10287000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arenR"/>
              <a:defRPr/>
            </a:pP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Ніколи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не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кривди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інших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членів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сім'ї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.</a:t>
            </a:r>
          </a:p>
          <a:p>
            <a:pPr marL="514350" lvl="0" indent="-514350">
              <a:buFont typeface="+mj-lt"/>
              <a:buAutoNum type="arabicParenR"/>
              <a:defRPr/>
            </a:pP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Шануй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батька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свого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і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матір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свою як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найцінніше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в 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житті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.</a:t>
            </a:r>
          </a:p>
          <a:p>
            <a:pPr marL="514350" lvl="0" indent="-514350">
              <a:buFont typeface="+mj-lt"/>
              <a:buAutoNum type="arabicParenR"/>
              <a:defRPr/>
            </a:pP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Завжди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чини по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совісті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,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честі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, не говори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неправди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,  не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вигадуй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для себе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полегшення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.</a:t>
            </a:r>
          </a:p>
          <a:p>
            <a:pPr marL="514350" lvl="0" indent="-514350">
              <a:buFont typeface="+mj-lt"/>
              <a:buAutoNum type="arabicParenR"/>
              <a:defRPr/>
            </a:pPr>
            <a:r>
              <a:rPr lang="ru-RU" sz="3300" spc="-30" dirty="0">
                <a:solidFill>
                  <a:srgbClr val="5262CC"/>
                </a:solidFill>
                <a:cs typeface="Calibri"/>
              </a:rPr>
              <a:t>Свято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вшановуй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своїх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родичів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,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які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вже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відійшли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в 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інші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світи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.</a:t>
            </a:r>
          </a:p>
          <a:p>
            <a:pPr marL="514350" lvl="0" indent="-514350">
              <a:buFont typeface="+mj-lt"/>
              <a:buAutoNum type="arabicParenR"/>
              <a:defRPr/>
            </a:pP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Вивчай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традиції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свого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народу й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власної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родини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, будь 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гідним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зватися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юним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козаком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 і юною </a:t>
            </a:r>
            <a:r>
              <a:rPr lang="ru-RU" sz="3300" spc="-30" dirty="0" err="1">
                <a:solidFill>
                  <a:srgbClr val="5262CC"/>
                </a:solidFill>
                <a:cs typeface="Calibri"/>
              </a:rPr>
              <a:t>козачкою</a:t>
            </a:r>
            <a:r>
              <a:rPr lang="ru-RU" sz="3300" spc="-30" dirty="0">
                <a:solidFill>
                  <a:srgbClr val="5262CC"/>
                </a:solidFill>
                <a:cs typeface="Calibri"/>
              </a:rPr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6FC5147-E6A2-E7C4-4AE0-65C30E5BC2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5">
            <a:extLst>
              <a:ext uri="{FF2B5EF4-FFF2-40B4-BE49-F238E27FC236}">
                <a16:creationId xmlns:a16="http://schemas.microsoft.com/office/drawing/2014/main" id="{4BD42766-1BA8-1C0B-199F-507A7C425384}"/>
              </a:ext>
            </a:extLst>
          </p:cNvPr>
          <p:cNvSpPr/>
          <p:nvPr/>
        </p:nvSpPr>
        <p:spPr>
          <a:xfrm>
            <a:off x="1133237" y="1101325"/>
            <a:ext cx="9768839" cy="57485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26245" y="1445748"/>
            <a:ext cx="3115055" cy="5333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4349" y="2222989"/>
            <a:ext cx="2627375" cy="5333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033654" y="1128757"/>
            <a:ext cx="2627375" cy="5333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405006" y="0"/>
            <a:ext cx="784592" cy="15920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28597" y="0"/>
            <a:ext cx="935732" cy="11744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441830" y="4987531"/>
            <a:ext cx="1747769" cy="187046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825877" y="3579355"/>
            <a:ext cx="1363721" cy="93268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582" y="5292331"/>
            <a:ext cx="1386831" cy="156566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90574" y="5039341"/>
            <a:ext cx="2285991" cy="181865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576454" y="5575795"/>
            <a:ext cx="1185667" cy="128220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1400029"/>
            <a:ext cx="1523377" cy="81076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D97B16-6877-BDF3-7CEF-1FCAAB634F76}"/>
              </a:ext>
            </a:extLst>
          </p:cNvPr>
          <p:cNvSpPr txBox="1"/>
          <p:nvPr/>
        </p:nvSpPr>
        <p:spPr>
          <a:xfrm>
            <a:off x="283020" y="1760"/>
            <a:ext cx="33745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FAAF4A"/>
                </a:solidFill>
              </a:rPr>
              <a:t>Вправа</a:t>
            </a:r>
            <a:r>
              <a:rPr lang="ru-RU" sz="3000" b="1" dirty="0">
                <a:solidFill>
                  <a:srgbClr val="FAAF4A"/>
                </a:solidFill>
              </a:rPr>
              <a:t> «</a:t>
            </a:r>
            <a:r>
              <a:rPr lang="ru-RU" sz="3000" b="1" dirty="0" err="1">
                <a:solidFill>
                  <a:srgbClr val="FAAF4A"/>
                </a:solidFill>
              </a:rPr>
              <a:t>Фішбоун</a:t>
            </a:r>
            <a:r>
              <a:rPr lang="ru-RU" sz="3000" b="1" dirty="0">
                <a:solidFill>
                  <a:srgbClr val="FAAF4A"/>
                </a:solidFill>
              </a:rPr>
              <a:t>»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56362E2-1728-C21C-E35F-91C1121ED213}"/>
              </a:ext>
            </a:extLst>
          </p:cNvPr>
          <p:cNvSpPr txBox="1"/>
          <p:nvPr/>
        </p:nvSpPr>
        <p:spPr>
          <a:xfrm>
            <a:off x="283022" y="370203"/>
            <a:ext cx="8512885" cy="990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3500"/>
              </a:lnSpc>
              <a:defRPr/>
            </a:pP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Користуючись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схемою,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поміркуйте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над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питанням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:</a:t>
            </a:r>
          </a:p>
          <a:p>
            <a:pPr lvl="0">
              <a:lnSpc>
                <a:spcPts val="3500"/>
              </a:lnSpc>
              <a:defRPr/>
            </a:pPr>
            <a:r>
              <a:rPr lang="ru-RU" sz="3300" b="1" spc="-30" dirty="0" err="1">
                <a:solidFill>
                  <a:srgbClr val="94994D"/>
                </a:solidFill>
                <a:cs typeface="Calibri"/>
              </a:rPr>
              <a:t>Чи</a:t>
            </a:r>
            <a:r>
              <a:rPr lang="ru-RU" sz="33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300" b="1" spc="-30" dirty="0" err="1">
                <a:solidFill>
                  <a:srgbClr val="94994D"/>
                </a:solidFill>
                <a:cs typeface="Calibri"/>
              </a:rPr>
              <a:t>потрібно</a:t>
            </a:r>
            <a:r>
              <a:rPr lang="ru-RU" sz="33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300" b="1" spc="-30" dirty="0" err="1">
                <a:solidFill>
                  <a:srgbClr val="94994D"/>
                </a:solidFill>
                <a:cs typeface="Calibri"/>
              </a:rPr>
              <a:t>вивчати</a:t>
            </a:r>
            <a:r>
              <a:rPr lang="ru-RU" sz="33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300" b="1" spc="-30" dirty="0" err="1">
                <a:solidFill>
                  <a:srgbClr val="94994D"/>
                </a:solidFill>
                <a:cs typeface="Calibri"/>
              </a:rPr>
              <a:t>історичні</a:t>
            </a:r>
            <a:r>
              <a:rPr lang="ru-RU" sz="3300" b="1" spc="-30" dirty="0">
                <a:solidFill>
                  <a:srgbClr val="94994D"/>
                </a:solidFill>
                <a:cs typeface="Calibri"/>
              </a:rPr>
              <a:t> твори?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7DC8C40-3E2C-6425-C8A7-BFEDA92E8870}"/>
              </a:ext>
            </a:extLst>
          </p:cNvPr>
          <p:cNvSpPr txBox="1"/>
          <p:nvPr/>
        </p:nvSpPr>
        <p:spPr>
          <a:xfrm>
            <a:off x="110424" y="2886288"/>
            <a:ext cx="2285991" cy="2406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000" b="1" dirty="0" err="1">
                <a:solidFill>
                  <a:srgbClr val="5262CC"/>
                </a:solidFill>
              </a:rPr>
              <a:t>вивчення</a:t>
            </a:r>
            <a:r>
              <a:rPr lang="ru-RU" sz="3000" b="1" dirty="0">
                <a:solidFill>
                  <a:srgbClr val="5262CC"/>
                </a:solidFill>
              </a:rPr>
              <a:t>  </a:t>
            </a:r>
            <a:r>
              <a:rPr lang="ru-RU" sz="3000" b="1" dirty="0" err="1">
                <a:solidFill>
                  <a:srgbClr val="5262CC"/>
                </a:solidFill>
              </a:rPr>
              <a:t>історичних</a:t>
            </a:r>
            <a:r>
              <a:rPr lang="ru-RU" sz="3000" b="1" dirty="0">
                <a:solidFill>
                  <a:srgbClr val="5262CC"/>
                </a:solidFill>
              </a:rPr>
              <a:t>  </a:t>
            </a:r>
            <a:r>
              <a:rPr lang="ru-RU" sz="3000" b="1" dirty="0" err="1">
                <a:solidFill>
                  <a:srgbClr val="5262CC"/>
                </a:solidFill>
              </a:rPr>
              <a:t>творів</a:t>
            </a:r>
            <a:r>
              <a:rPr lang="ru-RU" sz="3000" b="1" dirty="0">
                <a:solidFill>
                  <a:srgbClr val="5262CC"/>
                </a:solidFill>
              </a:rPr>
              <a:t>  </a:t>
            </a:r>
            <a:r>
              <a:rPr lang="ru-RU" sz="3000" b="1" dirty="0" err="1">
                <a:solidFill>
                  <a:srgbClr val="5262CC"/>
                </a:solidFill>
              </a:rPr>
              <a:t>розширює</a:t>
            </a:r>
            <a:r>
              <a:rPr lang="ru-RU" sz="3000" b="1" dirty="0">
                <a:solidFill>
                  <a:srgbClr val="5262CC"/>
                </a:solidFill>
              </a:rPr>
              <a:t>  наш  </a:t>
            </a:r>
            <a:r>
              <a:rPr lang="ru-RU" sz="3000" b="1" dirty="0" err="1">
                <a:solidFill>
                  <a:srgbClr val="5262CC"/>
                </a:solidFill>
              </a:rPr>
              <a:t>кругозір</a:t>
            </a:r>
            <a:endParaRPr lang="ru-RU" sz="3000" b="1" dirty="0">
              <a:solidFill>
                <a:srgbClr val="5262CC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0DC8BEF-3FD0-50CF-E6BA-EFBB115DD67C}"/>
              </a:ext>
            </a:extLst>
          </p:cNvPr>
          <p:cNvSpPr txBox="1"/>
          <p:nvPr/>
        </p:nvSpPr>
        <p:spPr>
          <a:xfrm>
            <a:off x="9459103" y="1753406"/>
            <a:ext cx="2622473" cy="1636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000" b="1" dirty="0" err="1">
                <a:solidFill>
                  <a:srgbClr val="5262CC"/>
                </a:solidFill>
              </a:rPr>
              <a:t>Чи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потрібно</a:t>
            </a:r>
            <a:endParaRPr lang="ru-RU" sz="3000" b="1" dirty="0">
              <a:solidFill>
                <a:srgbClr val="5262CC"/>
              </a:solidFill>
            </a:endParaRPr>
          </a:p>
          <a:p>
            <a:pPr>
              <a:lnSpc>
                <a:spcPts val="3000"/>
              </a:lnSpc>
            </a:pPr>
            <a:r>
              <a:rPr lang="ru-RU" sz="3000" b="1" dirty="0">
                <a:solidFill>
                  <a:srgbClr val="5262CC"/>
                </a:solidFill>
              </a:rPr>
              <a:t>   </a:t>
            </a:r>
            <a:r>
              <a:rPr lang="ru-RU" sz="3000" b="1" dirty="0" err="1">
                <a:solidFill>
                  <a:srgbClr val="5262CC"/>
                </a:solidFill>
              </a:rPr>
              <a:t>вивчати</a:t>
            </a:r>
            <a:endParaRPr lang="ru-RU" sz="3000" b="1" dirty="0">
              <a:solidFill>
                <a:srgbClr val="5262CC"/>
              </a:solidFill>
            </a:endParaRPr>
          </a:p>
          <a:p>
            <a:pPr>
              <a:lnSpc>
                <a:spcPts val="3000"/>
              </a:lnSpc>
            </a:pPr>
            <a:r>
              <a:rPr lang="ru-RU" sz="3000" b="1" dirty="0">
                <a:solidFill>
                  <a:srgbClr val="5262CC"/>
                </a:solidFill>
              </a:rPr>
              <a:t>      </a:t>
            </a:r>
            <a:r>
              <a:rPr lang="ru-RU" sz="3000" b="1" dirty="0" err="1">
                <a:solidFill>
                  <a:srgbClr val="5262CC"/>
                </a:solidFill>
              </a:rPr>
              <a:t>історичні</a:t>
            </a:r>
            <a:endParaRPr lang="ru-RU" sz="3000" b="1" dirty="0">
              <a:solidFill>
                <a:srgbClr val="5262CC"/>
              </a:solidFill>
            </a:endParaRPr>
          </a:p>
          <a:p>
            <a:pPr>
              <a:lnSpc>
                <a:spcPts val="3000"/>
              </a:lnSpc>
            </a:pPr>
            <a:r>
              <a:rPr lang="ru-RU" sz="3000" b="1" dirty="0">
                <a:solidFill>
                  <a:srgbClr val="5262CC"/>
                </a:solidFill>
              </a:rPr>
              <a:t>         твори?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06734C51-C712-3EB7-5802-E4337A6B01D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62CFC273-52D4-7B63-1DD4-0F2970B7686D}"/>
              </a:ext>
            </a:extLst>
          </p:cNvPr>
          <p:cNvSpPr txBox="1"/>
          <p:nvPr/>
        </p:nvSpPr>
        <p:spPr>
          <a:xfrm rot="4345883">
            <a:off x="6301631" y="2122199"/>
            <a:ext cx="2525524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дізнатися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про </a:t>
            </a:r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своє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походження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ru-UA" sz="26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2668937-FCA8-4B19-8168-B6F37409F73E}"/>
              </a:ext>
            </a:extLst>
          </p:cNvPr>
          <p:cNvSpPr txBox="1"/>
          <p:nvPr/>
        </p:nvSpPr>
        <p:spPr>
          <a:xfrm rot="4345883">
            <a:off x="4629316" y="2181539"/>
            <a:ext cx="2401037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запозичити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кращі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вольові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якості</a:t>
            </a:r>
            <a:endParaRPr lang="ru-UA" sz="26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25686E7-6B4B-41B1-2DAA-BA7710BF4770}"/>
              </a:ext>
            </a:extLst>
          </p:cNvPr>
          <p:cNvSpPr txBox="1"/>
          <p:nvPr/>
        </p:nvSpPr>
        <p:spPr>
          <a:xfrm rot="4345883">
            <a:off x="2537051" y="1788461"/>
            <a:ext cx="2805973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історія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показує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людям </a:t>
            </a:r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помилки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зроблені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предками</a:t>
            </a:r>
            <a:endParaRPr lang="ru-UA" sz="26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A3087FB-69E5-37DC-1371-4E202B9E0742}"/>
              </a:ext>
            </a:extLst>
          </p:cNvPr>
          <p:cNvSpPr txBox="1"/>
          <p:nvPr/>
        </p:nvSpPr>
        <p:spPr>
          <a:xfrm rot="6468111">
            <a:off x="6199792" y="4994211"/>
            <a:ext cx="252552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sz="2600" b="1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саморозвиток</a:t>
            </a:r>
            <a:endParaRPr lang="ru-UA" sz="26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6D1C5E2-C705-5408-E5BD-5C8406447A1A}"/>
              </a:ext>
            </a:extLst>
          </p:cNvPr>
          <p:cNvSpPr txBox="1"/>
          <p:nvPr/>
        </p:nvSpPr>
        <p:spPr>
          <a:xfrm rot="6468111">
            <a:off x="4610978" y="4597024"/>
            <a:ext cx="2274712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sz="2600" b="1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достойний приклад для наслідування </a:t>
            </a:r>
            <a:endParaRPr lang="ru-UA" sz="26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5E5358D-F450-6190-BF79-AE974F5346AB}"/>
              </a:ext>
            </a:extLst>
          </p:cNvPr>
          <p:cNvSpPr txBox="1"/>
          <p:nvPr/>
        </p:nvSpPr>
        <p:spPr>
          <a:xfrm rot="6468111">
            <a:off x="2931904" y="4855318"/>
            <a:ext cx="252552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дає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змогу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не </a:t>
            </a:r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повторювати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їх</a:t>
            </a:r>
            <a:endParaRPr lang="ru-UA" sz="2600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74180F4-A8EB-D57B-344A-57FDC480336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40" y="6043123"/>
            <a:ext cx="3111660" cy="5366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1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70" y="1102488"/>
            <a:ext cx="12131031" cy="57555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61132" y="0"/>
            <a:ext cx="69215" cy="14604"/>
          </a:xfrm>
          <a:custGeom>
            <a:avLst/>
            <a:gdLst/>
            <a:ahLst/>
            <a:cxnLst/>
            <a:rect l="l" t="t" r="r" b="b"/>
            <a:pathLst>
              <a:path w="69215" h="14604">
                <a:moveTo>
                  <a:pt x="8836" y="0"/>
                </a:moveTo>
                <a:lnTo>
                  <a:pt x="0" y="0"/>
                </a:lnTo>
                <a:lnTo>
                  <a:pt x="401" y="1261"/>
                </a:lnTo>
                <a:lnTo>
                  <a:pt x="820" y="2480"/>
                </a:lnTo>
                <a:lnTo>
                  <a:pt x="1099" y="3953"/>
                </a:lnTo>
                <a:lnTo>
                  <a:pt x="1252" y="5376"/>
                </a:lnTo>
                <a:lnTo>
                  <a:pt x="7640" y="1083"/>
                </a:lnTo>
                <a:lnTo>
                  <a:pt x="8836" y="0"/>
                </a:lnTo>
                <a:close/>
              </a:path>
              <a:path w="69215" h="14604">
                <a:moveTo>
                  <a:pt x="69068" y="0"/>
                </a:moveTo>
                <a:lnTo>
                  <a:pt x="43237" y="0"/>
                </a:lnTo>
                <a:lnTo>
                  <a:pt x="44254" y="1147"/>
                </a:lnTo>
                <a:lnTo>
                  <a:pt x="53512" y="10964"/>
                </a:lnTo>
                <a:lnTo>
                  <a:pt x="59233" y="14109"/>
                </a:lnTo>
                <a:lnTo>
                  <a:pt x="69068" y="0"/>
                </a:lnTo>
                <a:close/>
              </a:path>
            </a:pathLst>
          </a:custGeom>
          <a:solidFill>
            <a:srgbClr val="FAAF4A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68AAA7-CCFE-EF6A-70F3-1B5790600EE3}"/>
              </a:ext>
            </a:extLst>
          </p:cNvPr>
          <p:cNvSpPr txBox="1"/>
          <p:nvPr/>
        </p:nvSpPr>
        <p:spPr>
          <a:xfrm>
            <a:off x="2667000" y="1410883"/>
            <a:ext cx="7315200" cy="2018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ts val="5000"/>
              </a:lnSpc>
              <a:defRPr/>
            </a:pPr>
            <a:r>
              <a:rPr lang="ru-RU" sz="4800" b="1" spc="-30" dirty="0" err="1">
                <a:solidFill>
                  <a:schemeClr val="bg1"/>
                </a:solidFill>
                <a:cs typeface="Calibri"/>
              </a:rPr>
              <a:t>Що</a:t>
            </a:r>
            <a:r>
              <a:rPr lang="ru-RU" sz="4800" b="1" spc="-30" dirty="0">
                <a:solidFill>
                  <a:schemeClr val="bg1"/>
                </a:solidFill>
                <a:cs typeface="Calibri"/>
              </a:rPr>
              <a:t> стало для вас </a:t>
            </a:r>
            <a:r>
              <a:rPr lang="ru-RU" sz="4800" b="1" spc="-30" dirty="0" err="1">
                <a:solidFill>
                  <a:schemeClr val="bg1"/>
                </a:solidFill>
                <a:cs typeface="Calibri"/>
              </a:rPr>
              <a:t>відкриттям</a:t>
            </a:r>
            <a:r>
              <a:rPr lang="ru-RU" sz="4800" b="1" spc="-30" dirty="0">
                <a:solidFill>
                  <a:schemeClr val="bg1"/>
                </a:solidFill>
                <a:cs typeface="Calibri"/>
              </a:rPr>
              <a:t> у </a:t>
            </a:r>
            <a:r>
              <a:rPr lang="ru-RU" sz="4800" b="1" spc="-30" dirty="0" err="1">
                <a:solidFill>
                  <a:schemeClr val="bg1"/>
                </a:solidFill>
                <a:cs typeface="Calibri"/>
              </a:rPr>
              <a:t>прочитаному</a:t>
            </a:r>
            <a:endParaRPr lang="ru-RU" sz="4800" b="1" spc="-30" dirty="0">
              <a:solidFill>
                <a:schemeClr val="bg1"/>
              </a:solidFill>
              <a:cs typeface="Calibri"/>
            </a:endParaRPr>
          </a:p>
          <a:p>
            <a:pPr lvl="0" algn="ctr">
              <a:lnSpc>
                <a:spcPts val="5000"/>
              </a:lnSpc>
              <a:defRPr/>
            </a:pPr>
            <a:r>
              <a:rPr lang="ru-RU" sz="4800" b="1" spc="-30" dirty="0" err="1">
                <a:solidFill>
                  <a:schemeClr val="bg1"/>
                </a:solidFill>
                <a:cs typeface="Calibri"/>
              </a:rPr>
              <a:t>творі</a:t>
            </a:r>
            <a:r>
              <a:rPr lang="ru-RU" sz="4800" b="1" spc="-30" dirty="0">
                <a:solidFill>
                  <a:schemeClr val="bg1"/>
                </a:solidFill>
                <a:cs typeface="Calibri"/>
              </a:rPr>
              <a:t> В. </a:t>
            </a:r>
            <a:r>
              <a:rPr lang="ru-RU" sz="4800" b="1" spc="-30" dirty="0" err="1">
                <a:solidFill>
                  <a:schemeClr val="bg1"/>
                </a:solidFill>
                <a:cs typeface="Calibri"/>
              </a:rPr>
              <a:t>Рутківського</a:t>
            </a:r>
            <a:r>
              <a:rPr lang="ru-RU" sz="4800" b="1" spc="-30" dirty="0">
                <a:solidFill>
                  <a:schemeClr val="bg1"/>
                </a:solidFill>
                <a:cs typeface="Calibri"/>
              </a:rPr>
              <a:t>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123D044-9D49-D551-99ED-A7E8769D62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58BF66-386F-D7CB-FAAD-BAF0FE749BDD}"/>
              </a:ext>
            </a:extLst>
          </p:cNvPr>
          <p:cNvSpPr txBox="1"/>
          <p:nvPr/>
        </p:nvSpPr>
        <p:spPr>
          <a:xfrm>
            <a:off x="283020" y="1760"/>
            <a:ext cx="19267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FAAF4A"/>
                </a:solidFill>
              </a:rPr>
              <a:t>Рефлексія</a:t>
            </a:r>
            <a:endParaRPr lang="ru-RU" sz="3000" b="1" dirty="0">
              <a:solidFill>
                <a:srgbClr val="FAAF4A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C5C0BA-CC07-B78B-796A-2B9863ED9B8F}"/>
              </a:ext>
            </a:extLst>
          </p:cNvPr>
          <p:cNvSpPr txBox="1"/>
          <p:nvPr/>
        </p:nvSpPr>
        <p:spPr>
          <a:xfrm>
            <a:off x="283022" y="1536253"/>
            <a:ext cx="10689778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3400" indent="-533400">
              <a:buFont typeface="+mj-lt"/>
              <a:buAutoNum type="arabicPeriod"/>
              <a:defRPr/>
            </a:pPr>
            <a:r>
              <a:rPr lang="ru-RU" sz="3300" b="1" spc="-30" dirty="0" err="1">
                <a:solidFill>
                  <a:schemeClr val="bg1"/>
                </a:solidFill>
                <a:cs typeface="Calibri"/>
              </a:rPr>
              <a:t>Напишіть</a:t>
            </a:r>
            <a:r>
              <a:rPr lang="ru-RU" sz="33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3300" b="1" spc="-30" dirty="0" err="1">
                <a:solidFill>
                  <a:schemeClr val="bg1"/>
                </a:solidFill>
                <a:cs typeface="Calibri"/>
              </a:rPr>
              <a:t>невелике</a:t>
            </a:r>
            <a:r>
              <a:rPr lang="ru-RU" sz="33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3300" b="1" spc="-30" dirty="0" err="1">
                <a:solidFill>
                  <a:schemeClr val="bg1"/>
                </a:solidFill>
                <a:cs typeface="Calibri"/>
              </a:rPr>
              <a:t>есе</a:t>
            </a:r>
            <a:r>
              <a:rPr lang="ru-RU" sz="3300" b="1" spc="-30" dirty="0">
                <a:solidFill>
                  <a:schemeClr val="bg1"/>
                </a:solidFill>
                <a:cs typeface="Calibri"/>
              </a:rPr>
              <a:t> (5-6 </a:t>
            </a:r>
            <a:r>
              <a:rPr lang="ru-RU" sz="3300" b="1" spc="-30" dirty="0" err="1">
                <a:solidFill>
                  <a:schemeClr val="bg1"/>
                </a:solidFill>
                <a:cs typeface="Calibri"/>
              </a:rPr>
              <a:t>речень</a:t>
            </a:r>
            <a:r>
              <a:rPr lang="ru-RU" sz="3300" b="1" spc="-30" dirty="0">
                <a:solidFill>
                  <a:schemeClr val="bg1"/>
                </a:solidFill>
                <a:cs typeface="Calibri"/>
              </a:rPr>
              <a:t>) на тему «</a:t>
            </a:r>
            <a:r>
              <a:rPr lang="ru-RU" sz="3300" b="1" spc="-30" dirty="0" err="1">
                <a:solidFill>
                  <a:schemeClr val="bg1"/>
                </a:solidFill>
                <a:cs typeface="Calibri"/>
              </a:rPr>
              <a:t>Якими</a:t>
            </a:r>
            <a:r>
              <a:rPr lang="ru-RU" sz="3300" b="1" spc="-30" dirty="0">
                <a:solidFill>
                  <a:schemeClr val="bg1"/>
                </a:solidFill>
                <a:cs typeface="Calibri"/>
              </a:rPr>
              <a:t> я  </a:t>
            </a:r>
            <a:r>
              <a:rPr lang="ru-RU" sz="3300" b="1" spc="-30" dirty="0" err="1">
                <a:solidFill>
                  <a:schemeClr val="bg1"/>
                </a:solidFill>
                <a:cs typeface="Calibri"/>
              </a:rPr>
              <a:t>уявляю</a:t>
            </a:r>
            <a:r>
              <a:rPr lang="ru-RU" sz="3300" b="1" spc="-30" dirty="0">
                <a:solidFill>
                  <a:schemeClr val="bg1"/>
                </a:solidFill>
                <a:cs typeface="Calibri"/>
              </a:rPr>
              <a:t> Санька та </a:t>
            </a:r>
            <a:r>
              <a:rPr lang="ru-RU" sz="3300" b="1" spc="-30" dirty="0" err="1">
                <a:solidFill>
                  <a:schemeClr val="bg1"/>
                </a:solidFill>
                <a:cs typeface="Calibri"/>
              </a:rPr>
              <a:t>Грицика</a:t>
            </a:r>
            <a:r>
              <a:rPr lang="ru-RU" sz="3300" b="1" spc="-30" dirty="0">
                <a:solidFill>
                  <a:schemeClr val="bg1"/>
                </a:solidFill>
                <a:cs typeface="Calibri"/>
              </a:rPr>
              <a:t> в </a:t>
            </a:r>
            <a:r>
              <a:rPr lang="ru-RU" sz="3300" b="1" spc="-30" dirty="0" err="1">
                <a:solidFill>
                  <a:schemeClr val="bg1"/>
                </a:solidFill>
                <a:cs typeface="Calibri"/>
              </a:rPr>
              <a:t>майбутньому</a:t>
            </a:r>
            <a:r>
              <a:rPr lang="ru-RU" sz="3300" b="1" spc="-30" dirty="0">
                <a:solidFill>
                  <a:schemeClr val="bg1"/>
                </a:solidFill>
                <a:cs typeface="Calibri"/>
              </a:rPr>
              <a:t>».</a:t>
            </a:r>
          </a:p>
          <a:p>
            <a:pPr marL="533400" indent="-533400">
              <a:buFont typeface="+mj-lt"/>
              <a:buAutoNum type="arabicPeriod"/>
              <a:defRPr/>
            </a:pPr>
            <a:r>
              <a:rPr lang="ru-RU" sz="3300" b="1" spc="-30" dirty="0">
                <a:solidFill>
                  <a:schemeClr val="bg1"/>
                </a:solidFill>
                <a:cs typeface="Calibri"/>
              </a:rPr>
              <a:t>Намалюйте </a:t>
            </a:r>
            <a:r>
              <a:rPr lang="ru-RU" sz="3300" b="1" spc="-30" dirty="0" err="1">
                <a:solidFill>
                  <a:schemeClr val="bg1"/>
                </a:solidFill>
                <a:cs typeface="Calibri"/>
              </a:rPr>
              <a:t>ілюстрацію</a:t>
            </a:r>
            <a:r>
              <a:rPr lang="ru-RU" sz="3300" b="1" spc="-30" dirty="0">
                <a:solidFill>
                  <a:schemeClr val="bg1"/>
                </a:solidFill>
                <a:cs typeface="Calibri"/>
              </a:rPr>
              <a:t> до </a:t>
            </a:r>
            <a:r>
              <a:rPr lang="ru-RU" sz="3300" b="1" spc="-30" dirty="0" err="1">
                <a:solidFill>
                  <a:schemeClr val="bg1"/>
                </a:solidFill>
                <a:cs typeface="Calibri"/>
              </a:rPr>
              <a:t>найцікавішого</a:t>
            </a:r>
            <a:r>
              <a:rPr lang="ru-RU" sz="3300" b="1" spc="-30" dirty="0">
                <a:solidFill>
                  <a:schemeClr val="bg1"/>
                </a:solidFill>
                <a:cs typeface="Calibri"/>
              </a:rPr>
              <a:t> фрагмента з </a:t>
            </a:r>
            <a:r>
              <a:rPr lang="ru-RU" sz="3300" b="1" spc="-30" dirty="0" err="1">
                <a:solidFill>
                  <a:schemeClr val="bg1"/>
                </a:solidFill>
                <a:cs typeface="Calibri"/>
              </a:rPr>
              <a:t>прочитаних</a:t>
            </a:r>
            <a:r>
              <a:rPr lang="ru-RU" sz="33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3300" b="1" spc="-30" dirty="0" err="1">
                <a:solidFill>
                  <a:schemeClr val="bg1"/>
                </a:solidFill>
                <a:cs typeface="Calibri"/>
              </a:rPr>
              <a:t>частин</a:t>
            </a:r>
            <a:r>
              <a:rPr lang="ru-RU" sz="33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3300" b="1" spc="-30" dirty="0" err="1">
                <a:solidFill>
                  <a:schemeClr val="bg1"/>
                </a:solidFill>
                <a:cs typeface="Calibri"/>
              </a:rPr>
              <a:t>твору</a:t>
            </a:r>
            <a:r>
              <a:rPr lang="ru-RU" sz="3300" b="1" spc="-30" dirty="0">
                <a:solidFill>
                  <a:schemeClr val="bg1"/>
                </a:solidFill>
                <a:cs typeface="Calibri"/>
              </a:rPr>
              <a:t> В. </a:t>
            </a:r>
            <a:r>
              <a:rPr lang="ru-RU" sz="3300" b="1" spc="-30" dirty="0" err="1">
                <a:solidFill>
                  <a:schemeClr val="bg1"/>
                </a:solidFill>
                <a:cs typeface="Calibri"/>
              </a:rPr>
              <a:t>Рутківського</a:t>
            </a:r>
            <a:r>
              <a:rPr lang="ru-RU" sz="3300" b="1" spc="-30" dirty="0">
                <a:solidFill>
                  <a:schemeClr val="bg1"/>
                </a:solidFill>
                <a:cs typeface="Calibri"/>
              </a:rPr>
              <a:t> (за  </a:t>
            </a:r>
            <a:r>
              <a:rPr lang="ru-RU" sz="3300" b="1" spc="-30" dirty="0" err="1">
                <a:solidFill>
                  <a:schemeClr val="bg1"/>
                </a:solidFill>
                <a:cs typeface="Calibri"/>
              </a:rPr>
              <a:t>бажанням</a:t>
            </a:r>
            <a:r>
              <a:rPr lang="ru-RU" sz="3300" b="1" spc="-30" dirty="0">
                <a:solidFill>
                  <a:schemeClr val="bg1"/>
                </a:solidFill>
                <a:cs typeface="Calibri"/>
              </a:rPr>
              <a:t>).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607B04-66E7-3944-1C08-607DDD30A8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3E42C52-CF8A-0EB1-D66A-67C8DF5893E3}"/>
              </a:ext>
            </a:extLst>
          </p:cNvPr>
          <p:cNvSpPr txBox="1"/>
          <p:nvPr/>
        </p:nvSpPr>
        <p:spPr>
          <a:xfrm>
            <a:off x="283018" y="883920"/>
            <a:ext cx="1160418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lvl="0" indent="-514350" algn="just">
              <a:buFont typeface="+mj-lt"/>
              <a:buAutoNum type="arabicPeriod"/>
              <a:defRPr/>
            </a:pPr>
            <a:r>
              <a:rPr lang="uk-UA" sz="3000" dirty="0">
                <a:solidFill>
                  <a:srgbClr val="5262CC"/>
                </a:solidFill>
              </a:rPr>
              <a:t>Авраменко О. 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Українська література : </a:t>
            </a:r>
            <a:r>
              <a:rPr kumimoji="0" lang="uk-UA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підруч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для 6 </a:t>
            </a:r>
            <a:r>
              <a:rPr kumimoji="0" lang="uk-UA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кл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uk-UA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закл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uk-UA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загальн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uk-UA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середн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освіти. Київ : Грамота, 2023. 224 с. : </a:t>
            </a:r>
            <a:r>
              <a:rPr kumimoji="0" lang="uk-UA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іл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</a:rPr>
              <a:t>.</a:t>
            </a:r>
            <a:endParaRPr lang="uk-UA" sz="3000" dirty="0">
              <a:solidFill>
                <a:srgbClr val="5262CC"/>
              </a:solidFill>
              <a:latin typeface="Calibri"/>
            </a:endParaRPr>
          </a:p>
          <a:p>
            <a:pPr marL="514350" indent="-514350" algn="just">
              <a:buFont typeface="+mj-lt"/>
              <a:buAutoNum type="arabicPeriod"/>
              <a:defRPr/>
            </a:pPr>
            <a:r>
              <a:rPr lang="ru-RU" sz="3000" dirty="0">
                <a:solidFill>
                  <a:srgbClr val="5262CC"/>
                </a:solidFill>
              </a:rPr>
              <a:t>Архипова В. П., </a:t>
            </a:r>
            <a:r>
              <a:rPr lang="ru-RU" sz="3000" dirty="0" err="1">
                <a:solidFill>
                  <a:srgbClr val="5262CC"/>
                </a:solidFill>
              </a:rPr>
              <a:t>Січкар</a:t>
            </a:r>
            <a:r>
              <a:rPr lang="ru-RU" sz="3000" dirty="0">
                <a:solidFill>
                  <a:srgbClr val="5262CC"/>
                </a:solidFill>
              </a:rPr>
              <a:t> С. І., Шило С. Б. </a:t>
            </a:r>
            <a:r>
              <a:rPr lang="ru-RU" sz="3000" dirty="0" err="1">
                <a:solidFill>
                  <a:srgbClr val="5262CC"/>
                </a:solidFill>
              </a:rPr>
              <a:t>Українська</a:t>
            </a:r>
            <a:r>
              <a:rPr lang="ru-RU" sz="3000" dirty="0">
                <a:solidFill>
                  <a:srgbClr val="5262CC"/>
                </a:solidFill>
              </a:rPr>
              <a:t> </a:t>
            </a:r>
            <a:r>
              <a:rPr lang="ru-RU" sz="3000" dirty="0" err="1">
                <a:solidFill>
                  <a:srgbClr val="5262CC"/>
                </a:solidFill>
              </a:rPr>
              <a:t>література</a:t>
            </a:r>
            <a:r>
              <a:rPr lang="ru-RU" sz="3000" dirty="0">
                <a:solidFill>
                  <a:srgbClr val="5262CC"/>
                </a:solidFill>
              </a:rPr>
              <a:t> : </a:t>
            </a:r>
            <a:r>
              <a:rPr lang="ru-RU" sz="3000" dirty="0" err="1">
                <a:solidFill>
                  <a:srgbClr val="5262CC"/>
                </a:solidFill>
              </a:rPr>
              <a:t>підруч</a:t>
            </a:r>
            <a:r>
              <a:rPr lang="ru-RU" sz="3000" dirty="0">
                <a:solidFill>
                  <a:srgbClr val="5262CC"/>
                </a:solidFill>
              </a:rPr>
              <a:t>. для 6 </a:t>
            </a:r>
            <a:r>
              <a:rPr lang="ru-RU" sz="3000" dirty="0" err="1">
                <a:solidFill>
                  <a:srgbClr val="5262CC"/>
                </a:solidFill>
              </a:rPr>
              <a:t>кл</a:t>
            </a:r>
            <a:r>
              <a:rPr lang="ru-RU" sz="3000" dirty="0">
                <a:solidFill>
                  <a:srgbClr val="5262CC"/>
                </a:solidFill>
              </a:rPr>
              <a:t>. </a:t>
            </a:r>
            <a:r>
              <a:rPr lang="ru-RU" sz="3000" dirty="0" err="1">
                <a:solidFill>
                  <a:srgbClr val="5262CC"/>
                </a:solidFill>
              </a:rPr>
              <a:t>закл</a:t>
            </a:r>
            <a:r>
              <a:rPr lang="ru-RU" sz="3000" dirty="0">
                <a:solidFill>
                  <a:srgbClr val="5262CC"/>
                </a:solidFill>
              </a:rPr>
              <a:t>. </a:t>
            </a:r>
            <a:r>
              <a:rPr lang="ru-RU" sz="3000" dirty="0" err="1">
                <a:solidFill>
                  <a:srgbClr val="5262CC"/>
                </a:solidFill>
              </a:rPr>
              <a:t>загальн</a:t>
            </a:r>
            <a:r>
              <a:rPr lang="ru-RU" sz="3000" dirty="0">
                <a:solidFill>
                  <a:srgbClr val="5262CC"/>
                </a:solidFill>
              </a:rPr>
              <a:t>. </a:t>
            </a:r>
            <a:r>
              <a:rPr lang="ru-RU" sz="3000" dirty="0" err="1">
                <a:solidFill>
                  <a:srgbClr val="5262CC"/>
                </a:solidFill>
              </a:rPr>
              <a:t>середн</a:t>
            </a:r>
            <a:r>
              <a:rPr lang="ru-RU" sz="3000" dirty="0">
                <a:solidFill>
                  <a:srgbClr val="5262CC"/>
                </a:solidFill>
              </a:rPr>
              <a:t>. </a:t>
            </a:r>
            <a:r>
              <a:rPr lang="ru-RU" sz="3000" dirty="0" err="1">
                <a:solidFill>
                  <a:srgbClr val="5262CC"/>
                </a:solidFill>
              </a:rPr>
              <a:t>Освіти</a:t>
            </a:r>
            <a:r>
              <a:rPr lang="ru-RU" sz="3000" dirty="0">
                <a:solidFill>
                  <a:srgbClr val="5262CC"/>
                </a:solidFill>
              </a:rPr>
              <a:t>. </a:t>
            </a:r>
            <a:r>
              <a:rPr lang="ru-RU" sz="3000" dirty="0" err="1">
                <a:solidFill>
                  <a:srgbClr val="5262CC"/>
                </a:solidFill>
              </a:rPr>
              <a:t>Чернівці</a:t>
            </a:r>
            <a:r>
              <a:rPr lang="ru-RU" sz="3000" dirty="0">
                <a:solidFill>
                  <a:srgbClr val="5262CC"/>
                </a:solidFill>
              </a:rPr>
              <a:t> : МПП «</a:t>
            </a:r>
            <a:r>
              <a:rPr lang="ru-RU" sz="3000" dirty="0" err="1">
                <a:solidFill>
                  <a:srgbClr val="5262CC"/>
                </a:solidFill>
              </a:rPr>
              <a:t>Букрек</a:t>
            </a:r>
            <a:r>
              <a:rPr lang="ru-RU" sz="3000" dirty="0">
                <a:solidFill>
                  <a:srgbClr val="5262CC"/>
                </a:solidFill>
              </a:rPr>
              <a:t>», 2023. 248 с. : </a:t>
            </a:r>
            <a:r>
              <a:rPr lang="ru-RU" sz="3000" dirty="0" err="1">
                <a:solidFill>
                  <a:srgbClr val="5262CC"/>
                </a:solidFill>
              </a:rPr>
              <a:t>іл</a:t>
            </a:r>
            <a:r>
              <a:rPr lang="ru-RU" sz="3000" dirty="0">
                <a:solidFill>
                  <a:srgbClr val="5262CC"/>
                </a:solidFill>
              </a:rPr>
              <a:t>. </a:t>
            </a:r>
          </a:p>
          <a:p>
            <a:pPr marL="514350" lvl="0" indent="-514350" algn="just">
              <a:buFont typeface="+mj-lt"/>
              <a:buAutoNum type="arabicPeriod"/>
              <a:defRPr/>
            </a:pPr>
            <a:r>
              <a:rPr lang="uk-UA" sz="3000" dirty="0">
                <a:solidFill>
                  <a:srgbClr val="5262CC"/>
                </a:solidFill>
              </a:rPr>
              <a:t>Заболотний В., Заболотний О. та ін. 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Українська література : </a:t>
            </a:r>
            <a:r>
              <a:rPr kumimoji="0" lang="uk-UA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підруч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для 6 </a:t>
            </a:r>
            <a:r>
              <a:rPr kumimoji="0" lang="uk-UA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кл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uk-UA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закл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uk-UA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загальн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uk-UA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середн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освіти.</a:t>
            </a:r>
            <a:r>
              <a:rPr kumimoji="0" lang="uk-UA" sz="3000" b="0" i="0" u="none" strike="noStrike" kern="1200" cap="none" spc="0" normalizeH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Київ : Літера ЛТД, 2023.</a:t>
            </a:r>
            <a:r>
              <a:rPr kumimoji="0" lang="uk-UA" sz="3000" b="0" i="0" u="none" strike="noStrike" kern="1200" cap="none" spc="0" normalizeH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313 с. : </a:t>
            </a:r>
            <a:r>
              <a:rPr kumimoji="0" lang="uk-UA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іл</a:t>
            </a:r>
            <a:r>
              <a:rPr kumimoji="0" lang="uk-UA" sz="3000" b="0" i="0" u="none" strike="noStrike" kern="1200" cap="none" spc="0" normalizeH="0" baseline="0" noProof="0" dirty="0">
                <a:ln>
                  <a:noFill/>
                </a:ln>
                <a:solidFill>
                  <a:srgbClr val="5262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F63F94-4951-379A-9493-8E8BCFD83E25}"/>
              </a:ext>
            </a:extLst>
          </p:cNvPr>
          <p:cNvSpPr txBox="1"/>
          <p:nvPr/>
        </p:nvSpPr>
        <p:spPr>
          <a:xfrm>
            <a:off x="283020" y="1760"/>
            <a:ext cx="38317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FAAF4A"/>
                </a:solidFill>
              </a:rPr>
              <a:t>Використані</a:t>
            </a:r>
            <a:r>
              <a:rPr lang="ru-RU" sz="3000" b="1" dirty="0">
                <a:solidFill>
                  <a:srgbClr val="FAAF4A"/>
                </a:solidFill>
              </a:rPr>
              <a:t> </a:t>
            </a:r>
            <a:r>
              <a:rPr lang="ru-RU" sz="3000" b="1" dirty="0" err="1">
                <a:solidFill>
                  <a:srgbClr val="FAAF4A"/>
                </a:solidFill>
              </a:rPr>
              <a:t>джерела</a:t>
            </a:r>
            <a:endParaRPr lang="ru-RU" sz="3000" b="1" dirty="0">
              <a:solidFill>
                <a:srgbClr val="FAAF4A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6E2553-AFE6-AB4F-BBEB-1C3E223F7E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320" y="5428151"/>
            <a:ext cx="2086082" cy="129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6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6098467F-D850-D55D-9703-BBD1186FE112}"/>
              </a:ext>
            </a:extLst>
          </p:cNvPr>
          <p:cNvSpPr txBox="1"/>
          <p:nvPr/>
        </p:nvSpPr>
        <p:spPr>
          <a:xfrm>
            <a:off x="283019" y="1760"/>
            <a:ext cx="505098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FAAF4A"/>
                </a:solidFill>
              </a:rPr>
              <a:t>Актуалізація</a:t>
            </a:r>
            <a:r>
              <a:rPr lang="ru-RU" sz="3000" b="1" dirty="0">
                <a:solidFill>
                  <a:srgbClr val="FAAF4A"/>
                </a:solidFill>
              </a:rPr>
              <a:t> </a:t>
            </a:r>
            <a:r>
              <a:rPr lang="ru-RU" sz="3000" b="1" dirty="0" err="1">
                <a:solidFill>
                  <a:srgbClr val="FAAF4A"/>
                </a:solidFill>
              </a:rPr>
              <a:t>опорних</a:t>
            </a:r>
            <a:r>
              <a:rPr lang="ru-RU" sz="3000" b="1" dirty="0">
                <a:solidFill>
                  <a:srgbClr val="FAAF4A"/>
                </a:solidFill>
              </a:rPr>
              <a:t> </a:t>
            </a:r>
            <a:r>
              <a:rPr lang="ru-RU" sz="3000" b="1" dirty="0" err="1">
                <a:solidFill>
                  <a:srgbClr val="FAAF4A"/>
                </a:solidFill>
              </a:rPr>
              <a:t>знань</a:t>
            </a:r>
            <a:endParaRPr lang="ru-RU" sz="3000" b="1" dirty="0">
              <a:solidFill>
                <a:srgbClr val="FAAF4A"/>
              </a:solidFill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371B3A4-2F2D-218A-A224-135D4678FA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774" y="1980949"/>
            <a:ext cx="4880226" cy="487705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C5AA149-3674-9F91-1DB7-FD1F0CE49D43}"/>
              </a:ext>
            </a:extLst>
          </p:cNvPr>
          <p:cNvSpPr txBox="1"/>
          <p:nvPr/>
        </p:nvSpPr>
        <p:spPr>
          <a:xfrm>
            <a:off x="283020" y="2101099"/>
            <a:ext cx="52795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buFontTx/>
              <a:buChar char="•"/>
              <a:defRPr/>
            </a:pP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Пригадайте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,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що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таке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FF9600"/>
                </a:solidFill>
                <a:cs typeface="Calibri"/>
              </a:rPr>
              <a:t>повість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. </a:t>
            </a:r>
          </a:p>
        </p:txBody>
      </p:sp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6078D9D6-C073-1BBE-FF49-83F1B9F38A8C}"/>
              </a:ext>
            </a:extLst>
          </p:cNvPr>
          <p:cNvGrpSpPr/>
          <p:nvPr/>
        </p:nvGrpSpPr>
        <p:grpSpPr>
          <a:xfrm>
            <a:off x="283465" y="1134658"/>
            <a:ext cx="3858768" cy="847343"/>
            <a:chOff x="283465" y="1134658"/>
            <a:chExt cx="3858768" cy="847343"/>
          </a:xfrm>
        </p:grpSpPr>
        <p:sp>
          <p:nvSpPr>
            <p:cNvPr id="2" name="object 2"/>
            <p:cNvSpPr/>
            <p:nvPr/>
          </p:nvSpPr>
          <p:spPr>
            <a:xfrm>
              <a:off x="283465" y="1134658"/>
              <a:ext cx="3813047" cy="84734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702F1F5-BF3F-5FCA-F764-6DA04274D7E9}"/>
                </a:ext>
              </a:extLst>
            </p:cNvPr>
            <p:cNvSpPr txBox="1"/>
            <p:nvPr/>
          </p:nvSpPr>
          <p:spPr>
            <a:xfrm>
              <a:off x="996253" y="1183464"/>
              <a:ext cx="3145980" cy="765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ts val="2500"/>
                </a:lnSpc>
                <a:defRPr/>
              </a:pPr>
              <a:r>
                <a:rPr lang="ru-RU" sz="3000" spc="-30" dirty="0" err="1">
                  <a:solidFill>
                    <a:schemeClr val="bg1"/>
                  </a:solidFill>
                  <a:cs typeface="Calibri"/>
                </a:rPr>
                <a:t>пригодницьким</a:t>
              </a:r>
              <a:r>
                <a:rPr lang="ru-RU" sz="3000" spc="-30" dirty="0">
                  <a:solidFill>
                    <a:schemeClr val="bg1"/>
                  </a:solidFill>
                  <a:cs typeface="Calibri"/>
                </a:rPr>
                <a:t> </a:t>
              </a:r>
              <a:r>
                <a:rPr lang="ru-RU" sz="3000" spc="-30" dirty="0" err="1">
                  <a:solidFill>
                    <a:schemeClr val="bg1"/>
                  </a:solidFill>
                  <a:cs typeface="Calibri"/>
                </a:rPr>
                <a:t>оповіданням</a:t>
              </a:r>
              <a:endParaRPr lang="ru-RU" sz="3000" spc="-30" dirty="0">
                <a:solidFill>
                  <a:schemeClr val="bg1"/>
                </a:solidFill>
                <a:cs typeface="Calibri"/>
              </a:endParaRPr>
            </a:p>
          </p:txBody>
        </p:sp>
      </p:grp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5123CE97-2803-7035-0CF5-F36770EF4822}"/>
              </a:ext>
            </a:extLst>
          </p:cNvPr>
          <p:cNvGrpSpPr/>
          <p:nvPr/>
        </p:nvGrpSpPr>
        <p:grpSpPr>
          <a:xfrm>
            <a:off x="4187953" y="1134658"/>
            <a:ext cx="3861815" cy="847343"/>
            <a:chOff x="4187953" y="1134658"/>
            <a:chExt cx="3861815" cy="847343"/>
          </a:xfrm>
        </p:grpSpPr>
        <p:sp>
          <p:nvSpPr>
            <p:cNvPr id="3" name="object 3"/>
            <p:cNvSpPr/>
            <p:nvPr/>
          </p:nvSpPr>
          <p:spPr>
            <a:xfrm>
              <a:off x="4187953" y="1134658"/>
              <a:ext cx="3816095" cy="84734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39696CD-9354-2532-B39C-E11983AF27FE}"/>
                </a:ext>
              </a:extLst>
            </p:cNvPr>
            <p:cNvSpPr txBox="1"/>
            <p:nvPr/>
          </p:nvSpPr>
          <p:spPr>
            <a:xfrm>
              <a:off x="4903788" y="1183464"/>
              <a:ext cx="3145980" cy="765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ts val="2500"/>
                </a:lnSpc>
                <a:defRPr/>
              </a:pPr>
              <a:r>
                <a:rPr lang="ru-RU" sz="3000" spc="-30" dirty="0" err="1">
                  <a:solidFill>
                    <a:schemeClr val="bg1"/>
                  </a:solidFill>
                  <a:cs typeface="Calibri"/>
                </a:rPr>
                <a:t>пригодницькою</a:t>
              </a:r>
              <a:r>
                <a:rPr lang="ru-RU" sz="3000" spc="-30" dirty="0">
                  <a:solidFill>
                    <a:schemeClr val="bg1"/>
                  </a:solidFill>
                  <a:cs typeface="Calibri"/>
                </a:rPr>
                <a:t>  </a:t>
              </a:r>
              <a:r>
                <a:rPr lang="ru-RU" sz="3000" spc="-30" dirty="0" err="1">
                  <a:solidFill>
                    <a:schemeClr val="bg1"/>
                  </a:solidFill>
                  <a:cs typeface="Calibri"/>
                </a:rPr>
                <a:t>повістю</a:t>
              </a:r>
              <a:endParaRPr lang="ru-RU" sz="3000" spc="-30" dirty="0">
                <a:solidFill>
                  <a:schemeClr val="bg1"/>
                </a:solidFill>
                <a:cs typeface="Calibri"/>
              </a:endParaRPr>
            </a:p>
          </p:txBody>
        </p:sp>
      </p:grpSp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1E713F6F-4503-BB20-7D0E-71DB910F2D82}"/>
              </a:ext>
            </a:extLst>
          </p:cNvPr>
          <p:cNvGrpSpPr/>
          <p:nvPr/>
        </p:nvGrpSpPr>
        <p:grpSpPr>
          <a:xfrm>
            <a:off x="8095489" y="1134658"/>
            <a:ext cx="3851623" cy="847343"/>
            <a:chOff x="8095489" y="1134658"/>
            <a:chExt cx="3851623" cy="847343"/>
          </a:xfrm>
        </p:grpSpPr>
        <p:sp>
          <p:nvSpPr>
            <p:cNvPr id="4" name="object 4"/>
            <p:cNvSpPr/>
            <p:nvPr/>
          </p:nvSpPr>
          <p:spPr>
            <a:xfrm>
              <a:off x="8095489" y="1134658"/>
              <a:ext cx="3813047" cy="84734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65A6EEC-1A93-A57A-12AA-E5B3584F9919}"/>
                </a:ext>
              </a:extLst>
            </p:cNvPr>
            <p:cNvSpPr txBox="1"/>
            <p:nvPr/>
          </p:nvSpPr>
          <p:spPr>
            <a:xfrm>
              <a:off x="8801132" y="1183464"/>
              <a:ext cx="3145980" cy="765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ts val="2500"/>
                </a:lnSpc>
                <a:defRPr/>
              </a:pPr>
              <a:r>
                <a:rPr lang="ru-RU" sz="3000" spc="-30" dirty="0" err="1">
                  <a:solidFill>
                    <a:schemeClr val="bg1"/>
                  </a:solidFill>
                  <a:cs typeface="Calibri"/>
                </a:rPr>
                <a:t>пригодницьким</a:t>
              </a:r>
              <a:r>
                <a:rPr lang="ru-RU" sz="3000" spc="-30" dirty="0">
                  <a:solidFill>
                    <a:schemeClr val="bg1"/>
                  </a:solidFill>
                  <a:cs typeface="Calibri"/>
                </a:rPr>
                <a:t>  романом</a:t>
              </a:r>
            </a:p>
          </p:txBody>
        </p:sp>
      </p:grpSp>
      <p:grpSp>
        <p:nvGrpSpPr>
          <p:cNvPr id="14" name="Групувати 13">
            <a:extLst>
              <a:ext uri="{FF2B5EF4-FFF2-40B4-BE49-F238E27FC236}">
                <a16:creationId xmlns:a16="http://schemas.microsoft.com/office/drawing/2014/main" id="{67345E62-0373-0E2B-FE8E-5B6F26612C01}"/>
              </a:ext>
            </a:extLst>
          </p:cNvPr>
          <p:cNvGrpSpPr/>
          <p:nvPr/>
        </p:nvGrpSpPr>
        <p:grpSpPr>
          <a:xfrm>
            <a:off x="248809" y="2607329"/>
            <a:ext cx="6992107" cy="4248911"/>
            <a:chOff x="248809" y="2607329"/>
            <a:chExt cx="6992107" cy="4248911"/>
          </a:xfrm>
        </p:grpSpPr>
        <p:sp>
          <p:nvSpPr>
            <p:cNvPr id="7" name="object 7"/>
            <p:cNvSpPr/>
            <p:nvPr/>
          </p:nvSpPr>
          <p:spPr>
            <a:xfrm>
              <a:off x="248809" y="2607329"/>
              <a:ext cx="6992107" cy="424891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E3DCE45-47F0-53B8-E110-A40A1D2094F6}"/>
                </a:ext>
              </a:extLst>
            </p:cNvPr>
            <p:cNvSpPr txBox="1"/>
            <p:nvPr/>
          </p:nvSpPr>
          <p:spPr>
            <a:xfrm>
              <a:off x="683114" y="3121729"/>
              <a:ext cx="5870086" cy="34137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ts val="3700"/>
                </a:lnSpc>
                <a:defRPr/>
              </a:pPr>
              <a:r>
                <a:rPr lang="ru-RU" sz="3300" b="1" spc="-30" dirty="0">
                  <a:solidFill>
                    <a:srgbClr val="94994D"/>
                  </a:solidFill>
                  <a:cs typeface="Calibri"/>
                </a:rPr>
                <a:t>          </a:t>
              </a:r>
              <a:r>
                <a:rPr lang="ru-RU" sz="3300" b="1" u="sng" spc="-30" dirty="0" err="1">
                  <a:solidFill>
                    <a:srgbClr val="94994D"/>
                  </a:solidFill>
                  <a:cs typeface="Calibri"/>
                </a:rPr>
                <a:t>Повість</a:t>
              </a:r>
              <a:r>
                <a:rPr lang="ru-RU" sz="3300" spc="-30" dirty="0">
                  <a:solidFill>
                    <a:srgbClr val="94994D"/>
                  </a:solidFill>
                  <a:cs typeface="Calibri"/>
                </a:rPr>
                <a:t> – </a:t>
              </a:r>
              <a:r>
                <a:rPr lang="ru-RU" sz="3300" spc="-30" dirty="0" err="1">
                  <a:solidFill>
                    <a:srgbClr val="94994D"/>
                  </a:solidFill>
                  <a:cs typeface="Calibri"/>
                </a:rPr>
                <a:t>прозовий</a:t>
              </a:r>
              <a:r>
                <a:rPr lang="ru-RU" sz="3300" spc="-30" dirty="0">
                  <a:solidFill>
                    <a:srgbClr val="94994D"/>
                  </a:solidFill>
                  <a:cs typeface="Calibri"/>
                </a:rPr>
                <a:t> </a:t>
              </a:r>
              <a:r>
                <a:rPr lang="ru-RU" sz="3300" spc="-30" dirty="0" err="1">
                  <a:solidFill>
                    <a:srgbClr val="94994D"/>
                  </a:solidFill>
                  <a:cs typeface="Calibri"/>
                </a:rPr>
                <a:t>твір</a:t>
              </a:r>
              <a:r>
                <a:rPr lang="ru-RU" sz="3300" spc="-30" dirty="0">
                  <a:solidFill>
                    <a:srgbClr val="94994D"/>
                  </a:solidFill>
                  <a:cs typeface="Calibri"/>
                </a:rPr>
                <a:t>,  </a:t>
              </a:r>
              <a:r>
                <a:rPr lang="ru-RU" sz="3300" b="1" spc="-30" dirty="0" err="1">
                  <a:solidFill>
                    <a:srgbClr val="94994D"/>
                  </a:solidFill>
                  <a:cs typeface="Calibri"/>
                </a:rPr>
                <a:t>більший</a:t>
              </a:r>
              <a:r>
                <a:rPr lang="ru-RU" sz="3300" b="1" spc="-30" dirty="0">
                  <a:solidFill>
                    <a:srgbClr val="94994D"/>
                  </a:solidFill>
                  <a:cs typeface="Calibri"/>
                </a:rPr>
                <a:t> за </a:t>
              </a:r>
              <a:r>
                <a:rPr lang="ru-RU" sz="3300" b="1" spc="-30" dirty="0" err="1">
                  <a:solidFill>
                    <a:srgbClr val="94994D"/>
                  </a:solidFill>
                  <a:cs typeface="Calibri"/>
                </a:rPr>
                <a:t>оповідання</a:t>
              </a:r>
              <a:r>
                <a:rPr lang="ru-RU" sz="3300" spc="-30" dirty="0">
                  <a:solidFill>
                    <a:srgbClr val="94994D"/>
                  </a:solidFill>
                  <a:cs typeface="Calibri"/>
                </a:rPr>
                <a:t>, але  </a:t>
              </a:r>
              <a:r>
                <a:rPr lang="ru-RU" sz="3300" b="1" spc="-30" dirty="0" err="1">
                  <a:solidFill>
                    <a:srgbClr val="94994D"/>
                  </a:solidFill>
                  <a:cs typeface="Calibri"/>
                </a:rPr>
                <a:t>менший</a:t>
              </a:r>
              <a:r>
                <a:rPr lang="ru-RU" sz="3300" b="1" spc="-30" dirty="0">
                  <a:solidFill>
                    <a:srgbClr val="94994D"/>
                  </a:solidFill>
                  <a:cs typeface="Calibri"/>
                </a:rPr>
                <a:t> за роман</a:t>
              </a:r>
              <a:r>
                <a:rPr lang="ru-RU" sz="3300" spc="-30" dirty="0">
                  <a:solidFill>
                    <a:srgbClr val="94994D"/>
                  </a:solidFill>
                  <a:cs typeface="Calibri"/>
                </a:rPr>
                <a:t>. У </a:t>
              </a:r>
              <a:r>
                <a:rPr lang="ru-RU" sz="3300" spc="-30" dirty="0" err="1">
                  <a:solidFill>
                    <a:srgbClr val="94994D"/>
                  </a:solidFill>
                  <a:cs typeface="Calibri"/>
                </a:rPr>
                <a:t>повісті</a:t>
              </a:r>
              <a:r>
                <a:rPr lang="ru-RU" sz="3300" spc="-30" dirty="0">
                  <a:solidFill>
                    <a:srgbClr val="94994D"/>
                  </a:solidFill>
                  <a:cs typeface="Calibri"/>
                </a:rPr>
                <a:t>  </a:t>
              </a:r>
              <a:r>
                <a:rPr lang="ru-RU" sz="3300" spc="-30" dirty="0" err="1">
                  <a:solidFill>
                    <a:srgbClr val="94994D"/>
                  </a:solidFill>
                  <a:cs typeface="Calibri"/>
                </a:rPr>
                <a:t>зображують</a:t>
              </a:r>
              <a:r>
                <a:rPr lang="ru-RU" sz="3300" spc="-30" dirty="0">
                  <a:solidFill>
                    <a:srgbClr val="94994D"/>
                  </a:solidFill>
                  <a:cs typeface="Calibri"/>
                </a:rPr>
                <a:t> низку </a:t>
              </a:r>
              <a:r>
                <a:rPr lang="ru-RU" sz="3300" spc="-30" dirty="0" err="1">
                  <a:solidFill>
                    <a:srgbClr val="94994D"/>
                  </a:solidFill>
                  <a:cs typeface="Calibri"/>
                </a:rPr>
                <a:t>подій</a:t>
              </a:r>
              <a:r>
                <a:rPr lang="ru-RU" sz="3300" spc="-30" dirty="0">
                  <a:solidFill>
                    <a:srgbClr val="94994D"/>
                  </a:solidFill>
                  <a:cs typeface="Calibri"/>
                </a:rPr>
                <a:t> у </a:t>
              </a:r>
              <a:r>
                <a:rPr lang="ru-RU" sz="3300" spc="-30" dirty="0" err="1">
                  <a:solidFill>
                    <a:srgbClr val="94994D"/>
                  </a:solidFill>
                  <a:cs typeface="Calibri"/>
                </a:rPr>
                <a:t>житті</a:t>
              </a:r>
              <a:r>
                <a:rPr lang="ru-RU" sz="3300" spc="-30" dirty="0">
                  <a:solidFill>
                    <a:srgbClr val="94994D"/>
                  </a:solidFill>
                  <a:cs typeface="Calibri"/>
                </a:rPr>
                <a:t>  головного героя, а також  детально </a:t>
              </a:r>
              <a:r>
                <a:rPr lang="ru-RU" sz="3300" spc="-30" dirty="0" err="1">
                  <a:solidFill>
                    <a:srgbClr val="94994D"/>
                  </a:solidFill>
                  <a:cs typeface="Calibri"/>
                </a:rPr>
                <a:t>змальовують</a:t>
              </a:r>
              <a:r>
                <a:rPr lang="ru-RU" sz="3300" spc="-30" dirty="0">
                  <a:solidFill>
                    <a:srgbClr val="94994D"/>
                  </a:solidFill>
                  <a:cs typeface="Calibri"/>
                </a:rPr>
                <a:t>  </a:t>
              </a:r>
              <a:r>
                <a:rPr lang="ru-RU" sz="3300" spc="-30" dirty="0" err="1">
                  <a:solidFill>
                    <a:srgbClr val="94994D"/>
                  </a:solidFill>
                  <a:cs typeface="Calibri"/>
                </a:rPr>
                <a:t>пов’язаних</a:t>
              </a:r>
              <a:r>
                <a:rPr lang="ru-RU" sz="3300" spc="-30" dirty="0">
                  <a:solidFill>
                    <a:srgbClr val="94994D"/>
                  </a:solidFill>
                  <a:cs typeface="Calibri"/>
                </a:rPr>
                <a:t> із ним </a:t>
              </a:r>
              <a:r>
                <a:rPr lang="ru-RU" sz="3300" spc="-30" dirty="0" err="1">
                  <a:solidFill>
                    <a:srgbClr val="94994D"/>
                  </a:solidFill>
                  <a:cs typeface="Calibri"/>
                </a:rPr>
                <a:t>персонажів</a:t>
              </a:r>
              <a:r>
                <a:rPr lang="ru-RU" sz="3300" spc="-30" dirty="0">
                  <a:solidFill>
                    <a:srgbClr val="94994D"/>
                  </a:solidFill>
                  <a:cs typeface="Calibri"/>
                </a:rPr>
                <a:t>.</a:t>
              </a:r>
            </a:p>
          </p:txBody>
        </p:sp>
        <p:sp>
          <p:nvSpPr>
            <p:cNvPr id="8" name="object 8"/>
            <p:cNvSpPr/>
            <p:nvPr/>
          </p:nvSpPr>
          <p:spPr>
            <a:xfrm>
              <a:off x="1096153" y="3006627"/>
              <a:ext cx="454151" cy="67969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C9FBAC5-7E2B-0171-D887-1994F70730A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86A1013-9B70-428F-97BD-9DAEE4B05765}"/>
              </a:ext>
            </a:extLst>
          </p:cNvPr>
          <p:cNvSpPr txBox="1"/>
          <p:nvPr/>
        </p:nvSpPr>
        <p:spPr>
          <a:xfrm>
            <a:off x="1970310" y="516160"/>
            <a:ext cx="82513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Твір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«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Джури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козака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 </a:t>
            </a:r>
            <a:r>
              <a:rPr lang="ru-RU" sz="3000" b="1" spc="-30" dirty="0" err="1">
                <a:solidFill>
                  <a:srgbClr val="94994D"/>
                </a:solidFill>
                <a:cs typeface="Calibri"/>
              </a:rPr>
              <a:t>Швайки</a:t>
            </a:r>
            <a:r>
              <a:rPr lang="ru-RU" sz="3000" b="1" spc="-30" dirty="0">
                <a:solidFill>
                  <a:srgbClr val="94994D"/>
                </a:solidFill>
                <a:cs typeface="Calibri"/>
              </a:rPr>
              <a:t>» за жанром є: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C516AF57-ED4B-A143-2A5E-4605294EBB1C}"/>
              </a:ext>
            </a:extLst>
          </p:cNvPr>
          <p:cNvGrpSpPr/>
          <p:nvPr/>
        </p:nvGrpSpPr>
        <p:grpSpPr>
          <a:xfrm>
            <a:off x="416310" y="637095"/>
            <a:ext cx="2706623" cy="1740407"/>
            <a:chOff x="416310" y="637095"/>
            <a:chExt cx="2706623" cy="1740407"/>
          </a:xfrm>
        </p:grpSpPr>
        <p:sp>
          <p:nvSpPr>
            <p:cNvPr id="4" name="object 4"/>
            <p:cNvSpPr/>
            <p:nvPr/>
          </p:nvSpPr>
          <p:spPr>
            <a:xfrm>
              <a:off x="416310" y="637095"/>
              <a:ext cx="2706623" cy="174040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A2B1409-0E82-D443-AA06-7A6F50ED8FAF}"/>
                </a:ext>
              </a:extLst>
            </p:cNvPr>
            <p:cNvSpPr txBox="1"/>
            <p:nvPr/>
          </p:nvSpPr>
          <p:spPr>
            <a:xfrm>
              <a:off x="838774" y="1027224"/>
              <a:ext cx="2002981" cy="9900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ru-RU" sz="3300" b="1" dirty="0" err="1">
                  <a:solidFill>
                    <a:schemeClr val="bg1"/>
                  </a:solidFill>
                </a:rPr>
                <a:t>прозова</a:t>
              </a:r>
              <a:r>
                <a:rPr lang="ru-RU" sz="3300" b="1" dirty="0">
                  <a:solidFill>
                    <a:schemeClr val="bg1"/>
                  </a:solidFill>
                </a:rPr>
                <a:t> мова</a:t>
              </a:r>
            </a:p>
          </p:txBody>
        </p:sp>
      </p:grpSp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7F9C3D1D-53DB-036E-06B5-501EEC441FED}"/>
              </a:ext>
            </a:extLst>
          </p:cNvPr>
          <p:cNvGrpSpPr/>
          <p:nvPr/>
        </p:nvGrpSpPr>
        <p:grpSpPr>
          <a:xfrm>
            <a:off x="3321101" y="637095"/>
            <a:ext cx="2706623" cy="1740407"/>
            <a:chOff x="3321101" y="637095"/>
            <a:chExt cx="2706623" cy="1740407"/>
          </a:xfrm>
        </p:grpSpPr>
        <p:sp>
          <p:nvSpPr>
            <p:cNvPr id="3" name="object 3"/>
            <p:cNvSpPr/>
            <p:nvPr/>
          </p:nvSpPr>
          <p:spPr>
            <a:xfrm>
              <a:off x="3321101" y="637095"/>
              <a:ext cx="2706623" cy="174040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7B1B9C2-2498-5D95-79BC-351BBD5C0FF6}"/>
                </a:ext>
              </a:extLst>
            </p:cNvPr>
            <p:cNvSpPr txBox="1"/>
            <p:nvPr/>
          </p:nvSpPr>
          <p:spPr>
            <a:xfrm>
              <a:off x="3585222" y="1027224"/>
              <a:ext cx="2320675" cy="9900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ru-RU" sz="3300" b="1" dirty="0" err="1">
                  <a:solidFill>
                    <a:schemeClr val="bg1"/>
                  </a:solidFill>
                </a:rPr>
                <a:t>насиченість</a:t>
              </a:r>
              <a:r>
                <a:rPr lang="ru-RU" sz="3300" b="1" dirty="0">
                  <a:solidFill>
                    <a:schemeClr val="bg1"/>
                  </a:solidFill>
                </a:rPr>
                <a:t>  </a:t>
              </a:r>
              <a:r>
                <a:rPr lang="ru-RU" sz="3300" b="1" dirty="0" err="1">
                  <a:solidFill>
                    <a:schemeClr val="bg1"/>
                  </a:solidFill>
                </a:rPr>
                <a:t>подіями</a:t>
              </a:r>
              <a:endParaRPr lang="ru-RU" sz="3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3BAA6F09-A16B-52A4-6DF1-7CF41006B7A9}"/>
              </a:ext>
            </a:extLst>
          </p:cNvPr>
          <p:cNvGrpSpPr/>
          <p:nvPr/>
        </p:nvGrpSpPr>
        <p:grpSpPr>
          <a:xfrm>
            <a:off x="6225891" y="637095"/>
            <a:ext cx="2706615" cy="1740407"/>
            <a:chOff x="6225891" y="637095"/>
            <a:chExt cx="2706615" cy="1740407"/>
          </a:xfrm>
        </p:grpSpPr>
        <p:sp>
          <p:nvSpPr>
            <p:cNvPr id="2" name="object 2"/>
            <p:cNvSpPr/>
            <p:nvPr/>
          </p:nvSpPr>
          <p:spPr>
            <a:xfrm>
              <a:off x="6225891" y="637095"/>
              <a:ext cx="2706615" cy="174040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439B5D6-4B7C-E03D-2FF6-8281FE81580E}"/>
                </a:ext>
              </a:extLst>
            </p:cNvPr>
            <p:cNvSpPr txBox="1"/>
            <p:nvPr/>
          </p:nvSpPr>
          <p:spPr>
            <a:xfrm>
              <a:off x="6467267" y="802804"/>
              <a:ext cx="2320675" cy="14388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ru-RU" sz="3300" b="1" dirty="0">
                  <a:solidFill>
                    <a:schemeClr val="bg1"/>
                  </a:solidFill>
                </a:rPr>
                <a:t>велика  </a:t>
              </a:r>
              <a:r>
                <a:rPr lang="ru-RU" sz="3300" b="1" dirty="0" err="1">
                  <a:solidFill>
                    <a:schemeClr val="bg1"/>
                  </a:solidFill>
                </a:rPr>
                <a:t>кількість</a:t>
              </a:r>
              <a:r>
                <a:rPr lang="ru-RU" sz="3300" b="1" dirty="0">
                  <a:solidFill>
                    <a:schemeClr val="bg1"/>
                  </a:solidFill>
                </a:rPr>
                <a:t>  </a:t>
              </a:r>
              <a:r>
                <a:rPr lang="ru-RU" sz="3300" b="1" dirty="0" err="1">
                  <a:solidFill>
                    <a:schemeClr val="bg1"/>
                  </a:solidFill>
                </a:rPr>
                <a:t>персонажів</a:t>
              </a:r>
              <a:endParaRPr lang="ru-RU" sz="3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A260F9A0-84F6-4A6D-B6BB-8DE775C752CC}"/>
              </a:ext>
            </a:extLst>
          </p:cNvPr>
          <p:cNvGrpSpPr/>
          <p:nvPr/>
        </p:nvGrpSpPr>
        <p:grpSpPr>
          <a:xfrm>
            <a:off x="9139826" y="637095"/>
            <a:ext cx="2706623" cy="1740407"/>
            <a:chOff x="9139826" y="637095"/>
            <a:chExt cx="2706623" cy="1740407"/>
          </a:xfrm>
        </p:grpSpPr>
        <p:sp>
          <p:nvSpPr>
            <p:cNvPr id="29" name="object 29"/>
            <p:cNvSpPr/>
            <p:nvPr/>
          </p:nvSpPr>
          <p:spPr>
            <a:xfrm>
              <a:off x="9139826" y="637095"/>
              <a:ext cx="2706623" cy="174040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5B5CB57-6DB5-6689-EE2E-B1CC0CCDCDD9}"/>
                </a:ext>
              </a:extLst>
            </p:cNvPr>
            <p:cNvSpPr txBox="1"/>
            <p:nvPr/>
          </p:nvSpPr>
          <p:spPr>
            <a:xfrm>
              <a:off x="9363820" y="1027224"/>
              <a:ext cx="2320675" cy="9900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ru-RU" sz="3300" b="1" dirty="0">
                  <a:solidFill>
                    <a:schemeClr val="bg1"/>
                  </a:solidFill>
                </a:rPr>
                <a:t>великий  </a:t>
              </a:r>
              <a:r>
                <a:rPr lang="ru-RU" sz="3300" b="1" dirty="0" err="1">
                  <a:solidFill>
                    <a:schemeClr val="bg1"/>
                  </a:solidFill>
                </a:rPr>
                <a:t>обсяг</a:t>
              </a:r>
              <a:endParaRPr lang="ru-RU" sz="3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Групувати 13">
            <a:extLst>
              <a:ext uri="{FF2B5EF4-FFF2-40B4-BE49-F238E27FC236}">
                <a16:creationId xmlns:a16="http://schemas.microsoft.com/office/drawing/2014/main" id="{A7AAB4F4-6230-2904-82F8-0B78091A816E}"/>
              </a:ext>
            </a:extLst>
          </p:cNvPr>
          <p:cNvGrpSpPr/>
          <p:nvPr/>
        </p:nvGrpSpPr>
        <p:grpSpPr>
          <a:xfrm>
            <a:off x="8164465" y="4584025"/>
            <a:ext cx="3721607" cy="2121407"/>
            <a:chOff x="8164465" y="4584025"/>
            <a:chExt cx="3721607" cy="2121407"/>
          </a:xfrm>
        </p:grpSpPr>
        <p:sp>
          <p:nvSpPr>
            <p:cNvPr id="8" name="object 8"/>
            <p:cNvSpPr/>
            <p:nvPr/>
          </p:nvSpPr>
          <p:spPr>
            <a:xfrm>
              <a:off x="8164465" y="4584025"/>
              <a:ext cx="3721607" cy="212140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D65094C-03CA-97B9-A60B-6F399936C3C5}"/>
                </a:ext>
              </a:extLst>
            </p:cNvPr>
            <p:cNvSpPr txBox="1"/>
            <p:nvPr/>
          </p:nvSpPr>
          <p:spPr>
            <a:xfrm>
              <a:off x="8202761" y="5154785"/>
              <a:ext cx="3645013" cy="9900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ru-RU" sz="3300" b="1" dirty="0" err="1">
                  <a:solidFill>
                    <a:schemeClr val="bg1"/>
                  </a:solidFill>
                </a:rPr>
                <a:t>наявність</a:t>
              </a:r>
              <a:r>
                <a:rPr lang="ru-RU" sz="3300" b="1" dirty="0">
                  <a:solidFill>
                    <a:schemeClr val="bg1"/>
                  </a:solidFill>
                </a:rPr>
                <a:t> </a:t>
              </a:r>
              <a:r>
                <a:rPr lang="ru-RU" sz="3300" b="1" dirty="0" err="1">
                  <a:solidFill>
                    <a:schemeClr val="bg1"/>
                  </a:solidFill>
                </a:rPr>
                <a:t>кількох</a:t>
              </a:r>
              <a:r>
                <a:rPr lang="ru-RU" sz="3300" b="1" dirty="0">
                  <a:solidFill>
                    <a:schemeClr val="bg1"/>
                  </a:solidFill>
                </a:rPr>
                <a:t>  </a:t>
              </a:r>
              <a:r>
                <a:rPr lang="ru-RU" sz="3300" b="1" dirty="0" err="1">
                  <a:solidFill>
                    <a:schemeClr val="bg1"/>
                  </a:solidFill>
                </a:rPr>
                <a:t>провідних</a:t>
              </a:r>
              <a:r>
                <a:rPr lang="ru-RU" sz="3300" b="1" dirty="0">
                  <a:solidFill>
                    <a:schemeClr val="bg1"/>
                  </a:solidFill>
                </a:rPr>
                <a:t> тем</a:t>
              </a:r>
            </a:p>
          </p:txBody>
        </p:sp>
      </p:grpSp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id="{6820E7F4-2BEA-8D53-95B0-FBE7F21591B7}"/>
              </a:ext>
            </a:extLst>
          </p:cNvPr>
          <p:cNvGrpSpPr/>
          <p:nvPr/>
        </p:nvGrpSpPr>
        <p:grpSpPr>
          <a:xfrm>
            <a:off x="4168537" y="4584025"/>
            <a:ext cx="3721607" cy="2121407"/>
            <a:chOff x="4168537" y="4584025"/>
            <a:chExt cx="3721607" cy="2121407"/>
          </a:xfrm>
        </p:grpSpPr>
        <p:sp>
          <p:nvSpPr>
            <p:cNvPr id="10" name="object 10"/>
            <p:cNvSpPr/>
            <p:nvPr/>
          </p:nvSpPr>
          <p:spPr>
            <a:xfrm>
              <a:off x="4168537" y="4584025"/>
              <a:ext cx="3721607" cy="212140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A103939-9218-0D67-70EF-495161D9F8E8}"/>
                </a:ext>
              </a:extLst>
            </p:cNvPr>
            <p:cNvSpPr txBox="1"/>
            <p:nvPr/>
          </p:nvSpPr>
          <p:spPr>
            <a:xfrm>
              <a:off x="4244933" y="4705944"/>
              <a:ext cx="3645013" cy="18876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ru-RU" sz="3300" b="1" dirty="0" err="1">
                  <a:solidFill>
                    <a:schemeClr val="bg1"/>
                  </a:solidFill>
                </a:rPr>
                <a:t>охоплення</a:t>
              </a:r>
              <a:r>
                <a:rPr lang="ru-RU" sz="3300" b="1" dirty="0">
                  <a:solidFill>
                    <a:schemeClr val="bg1"/>
                  </a:solidFill>
                </a:rPr>
                <a:t>  </a:t>
              </a:r>
              <a:r>
                <a:rPr lang="ru-RU" sz="3300" b="1" dirty="0" err="1">
                  <a:solidFill>
                    <a:schemeClr val="bg1"/>
                  </a:solidFill>
                </a:rPr>
                <a:t>відносно</a:t>
              </a:r>
              <a:r>
                <a:rPr lang="ru-RU" sz="3300" b="1" dirty="0">
                  <a:solidFill>
                    <a:schemeClr val="bg1"/>
                  </a:solidFill>
                </a:rPr>
                <a:t>  великого </a:t>
              </a:r>
              <a:r>
                <a:rPr lang="ru-RU" sz="3300" b="1" dirty="0" err="1">
                  <a:solidFill>
                    <a:schemeClr val="bg1"/>
                  </a:solidFill>
                </a:rPr>
                <a:t>відрізку</a:t>
              </a:r>
              <a:r>
                <a:rPr lang="ru-RU" sz="3300" b="1" dirty="0">
                  <a:solidFill>
                    <a:schemeClr val="bg1"/>
                  </a:solidFill>
                </a:rPr>
                <a:t>  </a:t>
              </a:r>
              <a:r>
                <a:rPr lang="ru-RU" sz="3300" b="1" dirty="0" err="1">
                  <a:solidFill>
                    <a:schemeClr val="bg1"/>
                  </a:solidFill>
                </a:rPr>
                <a:t>життя</a:t>
              </a:r>
              <a:r>
                <a:rPr lang="ru-RU" sz="3300" b="1" dirty="0">
                  <a:solidFill>
                    <a:schemeClr val="bg1"/>
                  </a:solidFill>
                </a:rPr>
                <a:t> </a:t>
              </a:r>
              <a:r>
                <a:rPr lang="ru-RU" sz="3300" b="1" dirty="0" err="1">
                  <a:solidFill>
                    <a:schemeClr val="bg1"/>
                  </a:solidFill>
                </a:rPr>
                <a:t>героїв</a:t>
              </a:r>
              <a:endParaRPr lang="ru-RU" sz="3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7E9C721C-F9DF-00BA-BFBE-20D91F2E4D05}"/>
              </a:ext>
            </a:extLst>
          </p:cNvPr>
          <p:cNvGrpSpPr/>
          <p:nvPr/>
        </p:nvGrpSpPr>
        <p:grpSpPr>
          <a:xfrm>
            <a:off x="169561" y="4584025"/>
            <a:ext cx="3750575" cy="2121407"/>
            <a:chOff x="169561" y="4584025"/>
            <a:chExt cx="3750575" cy="2121407"/>
          </a:xfrm>
        </p:grpSpPr>
        <p:sp>
          <p:nvSpPr>
            <p:cNvPr id="9" name="object 9"/>
            <p:cNvSpPr/>
            <p:nvPr/>
          </p:nvSpPr>
          <p:spPr>
            <a:xfrm>
              <a:off x="169561" y="4584025"/>
              <a:ext cx="3721607" cy="212140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DF0A280-E4C9-DB03-AE39-E6549B585E68}"/>
                </a:ext>
              </a:extLst>
            </p:cNvPr>
            <p:cNvSpPr txBox="1"/>
            <p:nvPr/>
          </p:nvSpPr>
          <p:spPr>
            <a:xfrm>
              <a:off x="275123" y="4930365"/>
              <a:ext cx="3645013" cy="14388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ru-RU" sz="3300" b="1" dirty="0" err="1">
                  <a:solidFill>
                    <a:schemeClr val="bg1"/>
                  </a:solidFill>
                </a:rPr>
                <a:t>наявність</a:t>
              </a:r>
              <a:r>
                <a:rPr lang="ru-RU" sz="3300" b="1" dirty="0">
                  <a:solidFill>
                    <a:schemeClr val="bg1"/>
                  </a:solidFill>
                </a:rPr>
                <a:t>  </a:t>
              </a:r>
              <a:r>
                <a:rPr lang="ru-RU" sz="3300" b="1" dirty="0" err="1">
                  <a:solidFill>
                    <a:schemeClr val="bg1"/>
                  </a:solidFill>
                </a:rPr>
                <a:t>багатьох</a:t>
              </a:r>
              <a:r>
                <a:rPr lang="ru-RU" sz="3300" b="1" dirty="0">
                  <a:solidFill>
                    <a:schemeClr val="bg1"/>
                  </a:solidFill>
                </a:rPr>
                <a:t>  </a:t>
              </a:r>
              <a:r>
                <a:rPr lang="ru-RU" sz="3300" b="1" dirty="0" err="1">
                  <a:solidFill>
                    <a:schemeClr val="bg1"/>
                  </a:solidFill>
                </a:rPr>
                <a:t>сюжетних</a:t>
              </a:r>
              <a:r>
                <a:rPr lang="ru-RU" sz="3300" b="1" dirty="0">
                  <a:solidFill>
                    <a:schemeClr val="bg1"/>
                  </a:solidFill>
                </a:rPr>
                <a:t> </a:t>
              </a:r>
              <a:r>
                <a:rPr lang="ru-RU" sz="3300" b="1" dirty="0" err="1">
                  <a:solidFill>
                    <a:schemeClr val="bg1"/>
                  </a:solidFill>
                </a:rPr>
                <a:t>ліній</a:t>
              </a:r>
              <a:endParaRPr lang="ru-RU" sz="3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id="{87C3C4C4-564A-F2AB-DAA0-2E3C4AA9E15C}"/>
              </a:ext>
            </a:extLst>
          </p:cNvPr>
          <p:cNvGrpSpPr/>
          <p:nvPr/>
        </p:nvGrpSpPr>
        <p:grpSpPr>
          <a:xfrm>
            <a:off x="1231393" y="2810089"/>
            <a:ext cx="9729215" cy="1504843"/>
            <a:chOff x="1231393" y="2810089"/>
            <a:chExt cx="9729215" cy="1504843"/>
          </a:xfrm>
        </p:grpSpPr>
        <p:sp>
          <p:nvSpPr>
            <p:cNvPr id="5" name="object 5"/>
            <p:cNvSpPr/>
            <p:nvPr/>
          </p:nvSpPr>
          <p:spPr>
            <a:xfrm>
              <a:off x="1231393" y="2810089"/>
              <a:ext cx="9729215" cy="144170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424705" y="3937742"/>
              <a:ext cx="356235" cy="377190"/>
            </a:xfrm>
            <a:custGeom>
              <a:avLst/>
              <a:gdLst/>
              <a:ahLst/>
              <a:cxnLst/>
              <a:rect l="l" t="t" r="r" b="b"/>
              <a:pathLst>
                <a:path w="356234" h="377189">
                  <a:moveTo>
                    <a:pt x="325335" y="0"/>
                  </a:moveTo>
                  <a:lnTo>
                    <a:pt x="285838" y="294068"/>
                  </a:lnTo>
                  <a:lnTo>
                    <a:pt x="0" y="351497"/>
                  </a:lnTo>
                  <a:lnTo>
                    <a:pt x="37528" y="376948"/>
                  </a:lnTo>
                  <a:lnTo>
                    <a:pt x="321716" y="321945"/>
                  </a:lnTo>
                  <a:lnTo>
                    <a:pt x="356146" y="47320"/>
                  </a:lnTo>
                  <a:lnTo>
                    <a:pt x="325335" y="0"/>
                  </a:lnTo>
                  <a:close/>
                </a:path>
              </a:pathLst>
            </a:custGeom>
            <a:solidFill>
              <a:srgbClr val="FBB8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76AA72B-3423-E675-C6DB-812775A29F6C}"/>
                </a:ext>
              </a:extLst>
            </p:cNvPr>
            <p:cNvSpPr txBox="1"/>
            <p:nvPr/>
          </p:nvSpPr>
          <p:spPr>
            <a:xfrm>
              <a:off x="1422725" y="3081995"/>
              <a:ext cx="9346551" cy="9900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ru-RU" sz="3300" b="1" dirty="0">
                  <a:solidFill>
                    <a:schemeClr val="bg1"/>
                  </a:solidFill>
                </a:rPr>
                <a:t>ЯКІ </a:t>
              </a:r>
              <a:r>
                <a:rPr lang="ru-RU" sz="3300" b="1" dirty="0">
                  <a:solidFill>
                    <a:srgbClr val="FAAF4A"/>
                  </a:solidFill>
                </a:rPr>
                <a:t>ОЗНАКИ ПОВІСТІ </a:t>
              </a:r>
              <a:r>
                <a:rPr lang="ru-RU" sz="3300" b="1" dirty="0">
                  <a:solidFill>
                    <a:schemeClr val="bg1"/>
                  </a:solidFill>
                </a:rPr>
                <a:t>ВИ ПОМІТИЛИ У ТВОРІ </a:t>
              </a:r>
            </a:p>
            <a:p>
              <a:pPr algn="ctr">
                <a:lnSpc>
                  <a:spcPts val="3500"/>
                </a:lnSpc>
              </a:pPr>
              <a:r>
                <a:rPr lang="ru-RU" sz="3300" b="1" dirty="0">
                  <a:solidFill>
                    <a:schemeClr val="bg1"/>
                  </a:solidFill>
                </a:rPr>
                <a:t>В. РУТКІВСЬКОГО «ДЖУРИ КОЗАКА ШВАЙКИ»?</a:t>
              </a:r>
            </a:p>
          </p:txBody>
        </p:sp>
      </p:grpSp>
      <p:sp>
        <p:nvSpPr>
          <p:cNvPr id="22" name="object 22"/>
          <p:cNvSpPr/>
          <p:nvPr/>
        </p:nvSpPr>
        <p:spPr>
          <a:xfrm>
            <a:off x="9953498" y="4492683"/>
            <a:ext cx="267970" cy="231140"/>
          </a:xfrm>
          <a:custGeom>
            <a:avLst/>
            <a:gdLst/>
            <a:ahLst/>
            <a:cxnLst/>
            <a:rect l="l" t="t" r="r" b="b"/>
            <a:pathLst>
              <a:path w="267970" h="231139">
                <a:moveTo>
                  <a:pt x="255015" y="0"/>
                </a:moveTo>
                <a:lnTo>
                  <a:pt x="0" y="218821"/>
                </a:lnTo>
                <a:lnTo>
                  <a:pt x="10579" y="231063"/>
                </a:lnTo>
                <a:lnTo>
                  <a:pt x="267766" y="14795"/>
                </a:lnTo>
                <a:lnTo>
                  <a:pt x="255015" y="0"/>
                </a:lnTo>
                <a:close/>
              </a:path>
            </a:pathLst>
          </a:custGeom>
          <a:solidFill>
            <a:srgbClr val="FBB8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464120" y="3981518"/>
            <a:ext cx="791210" cy="861694"/>
          </a:xfrm>
          <a:custGeom>
            <a:avLst/>
            <a:gdLst/>
            <a:ahLst/>
            <a:cxnLst/>
            <a:rect l="l" t="t" r="r" b="b"/>
            <a:pathLst>
              <a:path w="791209" h="861695">
                <a:moveTo>
                  <a:pt x="308825" y="0"/>
                </a:moveTo>
                <a:lnTo>
                  <a:pt x="276682" y="279057"/>
                </a:lnTo>
                <a:lnTo>
                  <a:pt x="0" y="327621"/>
                </a:lnTo>
                <a:lnTo>
                  <a:pt x="297065" y="500240"/>
                </a:lnTo>
                <a:lnTo>
                  <a:pt x="338542" y="524886"/>
                </a:lnTo>
                <a:lnTo>
                  <a:pt x="379629" y="549803"/>
                </a:lnTo>
                <a:lnTo>
                  <a:pt x="420312" y="575095"/>
                </a:lnTo>
                <a:lnTo>
                  <a:pt x="460572" y="600870"/>
                </a:lnTo>
                <a:lnTo>
                  <a:pt x="500393" y="627234"/>
                </a:lnTo>
                <a:lnTo>
                  <a:pt x="539758" y="654294"/>
                </a:lnTo>
                <a:lnTo>
                  <a:pt x="578650" y="682155"/>
                </a:lnTo>
                <a:lnTo>
                  <a:pt x="509866" y="739952"/>
                </a:lnTo>
                <a:lnTo>
                  <a:pt x="545418" y="751894"/>
                </a:lnTo>
                <a:lnTo>
                  <a:pt x="616298" y="778093"/>
                </a:lnTo>
                <a:lnTo>
                  <a:pt x="651649" y="792492"/>
                </a:lnTo>
                <a:lnTo>
                  <a:pt x="686659" y="808019"/>
                </a:lnTo>
                <a:lnTo>
                  <a:pt x="721704" y="824542"/>
                </a:lnTo>
                <a:lnTo>
                  <a:pt x="756589" y="842239"/>
                </a:lnTo>
                <a:lnTo>
                  <a:pt x="791121" y="861288"/>
                </a:lnTo>
                <a:lnTo>
                  <a:pt x="790337" y="821336"/>
                </a:lnTo>
                <a:lnTo>
                  <a:pt x="788166" y="781118"/>
                </a:lnTo>
                <a:lnTo>
                  <a:pt x="784822" y="740593"/>
                </a:lnTo>
                <a:lnTo>
                  <a:pt x="780516" y="699719"/>
                </a:lnTo>
                <a:lnTo>
                  <a:pt x="774979" y="658848"/>
                </a:lnTo>
                <a:lnTo>
                  <a:pt x="768516" y="617829"/>
                </a:lnTo>
                <a:lnTo>
                  <a:pt x="761180" y="576725"/>
                </a:lnTo>
                <a:lnTo>
                  <a:pt x="753021" y="535597"/>
                </a:lnTo>
                <a:lnTo>
                  <a:pt x="681774" y="595477"/>
                </a:lnTo>
                <a:lnTo>
                  <a:pt x="657960" y="550567"/>
                </a:lnTo>
                <a:lnTo>
                  <a:pt x="633238" y="506081"/>
                </a:lnTo>
                <a:lnTo>
                  <a:pt x="607732" y="462017"/>
                </a:lnTo>
                <a:lnTo>
                  <a:pt x="581568" y="418376"/>
                </a:lnTo>
                <a:lnTo>
                  <a:pt x="554871" y="375158"/>
                </a:lnTo>
                <a:lnTo>
                  <a:pt x="527767" y="332363"/>
                </a:lnTo>
                <a:lnTo>
                  <a:pt x="500379" y="289991"/>
                </a:lnTo>
                <a:lnTo>
                  <a:pt x="3088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464120" y="3981518"/>
            <a:ext cx="791210" cy="861694"/>
          </a:xfrm>
          <a:custGeom>
            <a:avLst/>
            <a:gdLst/>
            <a:ahLst/>
            <a:cxnLst/>
            <a:rect l="l" t="t" r="r" b="b"/>
            <a:pathLst>
              <a:path w="791209" h="861695">
                <a:moveTo>
                  <a:pt x="578650" y="682155"/>
                </a:moveTo>
                <a:lnTo>
                  <a:pt x="509866" y="739952"/>
                </a:lnTo>
                <a:lnTo>
                  <a:pt x="545418" y="751894"/>
                </a:lnTo>
                <a:lnTo>
                  <a:pt x="580891" y="764584"/>
                </a:lnTo>
                <a:lnTo>
                  <a:pt x="651649" y="792492"/>
                </a:lnTo>
                <a:lnTo>
                  <a:pt x="686659" y="808019"/>
                </a:lnTo>
                <a:lnTo>
                  <a:pt x="721704" y="824542"/>
                </a:lnTo>
                <a:lnTo>
                  <a:pt x="756589" y="842239"/>
                </a:lnTo>
                <a:lnTo>
                  <a:pt x="791121" y="861288"/>
                </a:lnTo>
                <a:lnTo>
                  <a:pt x="790337" y="821336"/>
                </a:lnTo>
                <a:lnTo>
                  <a:pt x="788166" y="781118"/>
                </a:lnTo>
                <a:lnTo>
                  <a:pt x="784822" y="740593"/>
                </a:lnTo>
                <a:lnTo>
                  <a:pt x="780516" y="699719"/>
                </a:lnTo>
                <a:lnTo>
                  <a:pt x="774979" y="658848"/>
                </a:lnTo>
                <a:lnTo>
                  <a:pt x="768516" y="617829"/>
                </a:lnTo>
                <a:lnTo>
                  <a:pt x="761180" y="576725"/>
                </a:lnTo>
                <a:lnTo>
                  <a:pt x="753021" y="535597"/>
                </a:lnTo>
                <a:lnTo>
                  <a:pt x="681774" y="595477"/>
                </a:lnTo>
                <a:lnTo>
                  <a:pt x="657960" y="550567"/>
                </a:lnTo>
                <a:lnTo>
                  <a:pt x="633238" y="506081"/>
                </a:lnTo>
                <a:lnTo>
                  <a:pt x="607732" y="462017"/>
                </a:lnTo>
                <a:lnTo>
                  <a:pt x="581568" y="418376"/>
                </a:lnTo>
                <a:lnTo>
                  <a:pt x="554871" y="375158"/>
                </a:lnTo>
                <a:lnTo>
                  <a:pt x="527767" y="332363"/>
                </a:lnTo>
                <a:lnTo>
                  <a:pt x="500379" y="289991"/>
                </a:lnTo>
                <a:lnTo>
                  <a:pt x="308825" y="0"/>
                </a:lnTo>
                <a:lnTo>
                  <a:pt x="276682" y="279057"/>
                </a:lnTo>
                <a:lnTo>
                  <a:pt x="0" y="327621"/>
                </a:lnTo>
                <a:lnTo>
                  <a:pt x="297065" y="500240"/>
                </a:lnTo>
                <a:lnTo>
                  <a:pt x="338542" y="524886"/>
                </a:lnTo>
                <a:lnTo>
                  <a:pt x="379629" y="549803"/>
                </a:lnTo>
                <a:lnTo>
                  <a:pt x="420312" y="575095"/>
                </a:lnTo>
                <a:lnTo>
                  <a:pt x="460572" y="600870"/>
                </a:lnTo>
                <a:lnTo>
                  <a:pt x="500393" y="627234"/>
                </a:lnTo>
                <a:lnTo>
                  <a:pt x="539758" y="654294"/>
                </a:lnTo>
                <a:lnTo>
                  <a:pt x="578650" y="682155"/>
                </a:lnTo>
                <a:close/>
              </a:path>
            </a:pathLst>
          </a:custGeom>
          <a:ln w="11455">
            <a:solidFill>
              <a:srgbClr val="FBB8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905897" y="4117681"/>
            <a:ext cx="280415" cy="58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58234E3-5BFB-DEE1-C971-854E650D77BE}"/>
              </a:ext>
            </a:extLst>
          </p:cNvPr>
          <p:cNvSpPr txBox="1"/>
          <p:nvPr/>
        </p:nvSpPr>
        <p:spPr>
          <a:xfrm>
            <a:off x="283019" y="1760"/>
            <a:ext cx="505098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FAAF4A"/>
                </a:solidFill>
              </a:rPr>
              <a:t>Актуалізація</a:t>
            </a:r>
            <a:r>
              <a:rPr lang="ru-RU" sz="3000" b="1" dirty="0">
                <a:solidFill>
                  <a:srgbClr val="FAAF4A"/>
                </a:solidFill>
              </a:rPr>
              <a:t> </a:t>
            </a:r>
            <a:r>
              <a:rPr lang="ru-RU" sz="3000" b="1" dirty="0" err="1">
                <a:solidFill>
                  <a:srgbClr val="FAAF4A"/>
                </a:solidFill>
              </a:rPr>
              <a:t>опорних</a:t>
            </a:r>
            <a:r>
              <a:rPr lang="ru-RU" sz="3000" b="1" dirty="0">
                <a:solidFill>
                  <a:srgbClr val="FAAF4A"/>
                </a:solidFill>
              </a:rPr>
              <a:t> </a:t>
            </a:r>
            <a:r>
              <a:rPr lang="ru-RU" sz="3000" b="1" dirty="0" err="1">
                <a:solidFill>
                  <a:srgbClr val="FAAF4A"/>
                </a:solidFill>
              </a:rPr>
              <a:t>знань</a:t>
            </a:r>
            <a:endParaRPr lang="ru-RU" sz="3000" b="1" dirty="0">
              <a:solidFill>
                <a:srgbClr val="FAAF4A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097665" y="2139529"/>
            <a:ext cx="591311" cy="6857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509913" y="2139529"/>
            <a:ext cx="588263" cy="68884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05753" y="2020657"/>
            <a:ext cx="984503" cy="10271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922161" y="3937849"/>
            <a:ext cx="847343" cy="92049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502537" y="2020657"/>
            <a:ext cx="990599" cy="10241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6F2D3E-9C69-C1FD-634A-67A46AC00C4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239665" y="555758"/>
            <a:ext cx="6199627" cy="62239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313817" y="6194539"/>
            <a:ext cx="2142740" cy="6634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C309ED-9980-4DCC-1AD7-B823FE732F52}"/>
              </a:ext>
            </a:extLst>
          </p:cNvPr>
          <p:cNvSpPr txBox="1"/>
          <p:nvPr/>
        </p:nvSpPr>
        <p:spPr>
          <a:xfrm>
            <a:off x="283019" y="1760"/>
            <a:ext cx="406038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FAAF4A"/>
                </a:solidFill>
              </a:rPr>
              <a:t>Моделювання</a:t>
            </a:r>
            <a:r>
              <a:rPr lang="ru-RU" sz="3000" b="1" dirty="0">
                <a:solidFill>
                  <a:srgbClr val="FAAF4A"/>
                </a:solidFill>
              </a:rPr>
              <a:t> </a:t>
            </a:r>
            <a:r>
              <a:rPr lang="ru-RU" sz="3000" b="1" dirty="0" err="1">
                <a:solidFill>
                  <a:srgbClr val="FAAF4A"/>
                </a:solidFill>
              </a:rPr>
              <a:t>ситуації</a:t>
            </a:r>
            <a:endParaRPr lang="ru-RU" sz="3000" b="1" dirty="0">
              <a:solidFill>
                <a:srgbClr val="FAAF4A"/>
              </a:solidFill>
            </a:endParaRPr>
          </a:p>
        </p:txBody>
      </p:sp>
      <p:grpSp>
        <p:nvGrpSpPr>
          <p:cNvPr id="38" name="Групувати 37">
            <a:extLst>
              <a:ext uri="{FF2B5EF4-FFF2-40B4-BE49-F238E27FC236}">
                <a16:creationId xmlns:a16="http://schemas.microsoft.com/office/drawing/2014/main" id="{37DB62FE-7854-65B7-0583-A8F6A1686BD5}"/>
              </a:ext>
            </a:extLst>
          </p:cNvPr>
          <p:cNvGrpSpPr/>
          <p:nvPr/>
        </p:nvGrpSpPr>
        <p:grpSpPr>
          <a:xfrm>
            <a:off x="6372241" y="159493"/>
            <a:ext cx="5711951" cy="859573"/>
            <a:chOff x="6372241" y="159493"/>
            <a:chExt cx="5711951" cy="859573"/>
          </a:xfrm>
        </p:grpSpPr>
        <p:sp>
          <p:nvSpPr>
            <p:cNvPr id="5" name="object 5"/>
            <p:cNvSpPr/>
            <p:nvPr/>
          </p:nvSpPr>
          <p:spPr>
            <a:xfrm>
              <a:off x="6372241" y="159493"/>
              <a:ext cx="5711951" cy="80467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92DECFC-0F0D-309E-EEE3-7E7BA2496C40}"/>
                </a:ext>
              </a:extLst>
            </p:cNvPr>
            <p:cNvSpPr txBox="1"/>
            <p:nvPr/>
          </p:nvSpPr>
          <p:spPr>
            <a:xfrm>
              <a:off x="6500824" y="219232"/>
              <a:ext cx="4800600" cy="7998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700"/>
                </a:lnSpc>
              </a:pPr>
              <a:r>
                <a:rPr lang="ru-RU" sz="3000" dirty="0">
                  <a:solidFill>
                    <a:srgbClr val="FCECD9"/>
                  </a:solidFill>
                </a:rPr>
                <a:t>Козак </a:t>
              </a:r>
              <a:r>
                <a:rPr lang="ru-RU" sz="3000" dirty="0" err="1">
                  <a:solidFill>
                    <a:srgbClr val="FCECD9"/>
                  </a:solidFill>
                </a:rPr>
                <a:t>Швайка</a:t>
              </a:r>
              <a:r>
                <a:rPr lang="ru-RU" sz="3000" dirty="0">
                  <a:solidFill>
                    <a:srgbClr val="FCECD9"/>
                  </a:solidFill>
                </a:rPr>
                <a:t> </a:t>
              </a:r>
              <a:r>
                <a:rPr lang="ru-RU" sz="3000" dirty="0" err="1">
                  <a:solidFill>
                    <a:srgbClr val="FCECD9"/>
                  </a:solidFill>
                </a:rPr>
                <a:t>женеться</a:t>
              </a:r>
              <a:r>
                <a:rPr lang="ru-RU" sz="3000" dirty="0">
                  <a:solidFill>
                    <a:srgbClr val="FCECD9"/>
                  </a:solidFill>
                </a:rPr>
                <a:t> за </a:t>
              </a:r>
              <a:r>
                <a:rPr lang="ru-RU" sz="3000" dirty="0" err="1">
                  <a:solidFill>
                    <a:srgbClr val="FCECD9"/>
                  </a:solidFill>
                </a:rPr>
                <a:t>Тишкевичем</a:t>
              </a:r>
              <a:r>
                <a:rPr lang="ru-RU" sz="3000" dirty="0">
                  <a:solidFill>
                    <a:srgbClr val="FCECD9"/>
                  </a:solidFill>
                </a:rPr>
                <a:t>.</a:t>
              </a:r>
            </a:p>
          </p:txBody>
        </p:sp>
      </p:grpSp>
      <p:grpSp>
        <p:nvGrpSpPr>
          <p:cNvPr id="39" name="Групувати 38">
            <a:extLst>
              <a:ext uri="{FF2B5EF4-FFF2-40B4-BE49-F238E27FC236}">
                <a16:creationId xmlns:a16="http://schemas.microsoft.com/office/drawing/2014/main" id="{78D338A6-D1A0-0752-0EAB-1EC2F46EC0F8}"/>
              </a:ext>
            </a:extLst>
          </p:cNvPr>
          <p:cNvGrpSpPr/>
          <p:nvPr/>
        </p:nvGrpSpPr>
        <p:grpSpPr>
          <a:xfrm>
            <a:off x="6372241" y="1034269"/>
            <a:ext cx="5711951" cy="856155"/>
            <a:chOff x="6372241" y="1034269"/>
            <a:chExt cx="5711951" cy="856155"/>
          </a:xfrm>
        </p:grpSpPr>
        <p:sp>
          <p:nvSpPr>
            <p:cNvPr id="11" name="object 11"/>
            <p:cNvSpPr/>
            <p:nvPr/>
          </p:nvSpPr>
          <p:spPr>
            <a:xfrm>
              <a:off x="6372241" y="1034269"/>
              <a:ext cx="5711951" cy="80162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9A3B341-FBDF-9EA0-3264-786EEB040B80}"/>
                </a:ext>
              </a:extLst>
            </p:cNvPr>
            <p:cNvSpPr txBox="1"/>
            <p:nvPr/>
          </p:nvSpPr>
          <p:spPr>
            <a:xfrm>
              <a:off x="6500824" y="1090590"/>
              <a:ext cx="4800600" cy="7998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700"/>
                </a:lnSpc>
              </a:pPr>
              <a:r>
                <a:rPr lang="ru-RU" sz="3000" dirty="0">
                  <a:solidFill>
                    <a:srgbClr val="FCECD9"/>
                  </a:solidFill>
                </a:rPr>
                <a:t>Санько </a:t>
              </a:r>
              <a:r>
                <a:rPr lang="ru-RU" sz="3000" dirty="0" err="1">
                  <a:solidFill>
                    <a:srgbClr val="FCECD9"/>
                  </a:solidFill>
                </a:rPr>
                <a:t>подумки</a:t>
              </a:r>
              <a:r>
                <a:rPr lang="ru-RU" sz="3000" dirty="0">
                  <a:solidFill>
                    <a:srgbClr val="FCECD9"/>
                  </a:solidFill>
                </a:rPr>
                <a:t> </a:t>
              </a:r>
              <a:r>
                <a:rPr lang="ru-RU" sz="3000" dirty="0" err="1">
                  <a:solidFill>
                    <a:srgbClr val="FCECD9"/>
                  </a:solidFill>
                </a:rPr>
                <a:t>розмовляє</a:t>
              </a:r>
              <a:r>
                <a:rPr lang="ru-RU" sz="3000" dirty="0">
                  <a:solidFill>
                    <a:srgbClr val="FCECD9"/>
                  </a:solidFill>
                </a:rPr>
                <a:t>  з татарином.</a:t>
              </a:r>
            </a:p>
          </p:txBody>
        </p:sp>
      </p:grpSp>
      <p:grpSp>
        <p:nvGrpSpPr>
          <p:cNvPr id="40" name="Групувати 39">
            <a:extLst>
              <a:ext uri="{FF2B5EF4-FFF2-40B4-BE49-F238E27FC236}">
                <a16:creationId xmlns:a16="http://schemas.microsoft.com/office/drawing/2014/main" id="{2E6ACE1B-1908-B437-EDCE-02ECA5ABBCE6}"/>
              </a:ext>
            </a:extLst>
          </p:cNvPr>
          <p:cNvGrpSpPr/>
          <p:nvPr/>
        </p:nvGrpSpPr>
        <p:grpSpPr>
          <a:xfrm>
            <a:off x="6372241" y="1905997"/>
            <a:ext cx="5711951" cy="855785"/>
            <a:chOff x="6372241" y="1905997"/>
            <a:chExt cx="5711951" cy="855785"/>
          </a:xfrm>
        </p:grpSpPr>
        <p:sp>
          <p:nvSpPr>
            <p:cNvPr id="9" name="object 9"/>
            <p:cNvSpPr/>
            <p:nvPr/>
          </p:nvSpPr>
          <p:spPr>
            <a:xfrm>
              <a:off x="6372241" y="1905997"/>
              <a:ext cx="5711951" cy="80467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42FB45E-FC37-C0C9-11FE-2F28BA94E1DB}"/>
                </a:ext>
              </a:extLst>
            </p:cNvPr>
            <p:cNvSpPr txBox="1"/>
            <p:nvPr/>
          </p:nvSpPr>
          <p:spPr>
            <a:xfrm>
              <a:off x="6500824" y="1961948"/>
              <a:ext cx="5365511" cy="7998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700"/>
                </a:lnSpc>
              </a:pPr>
              <a:r>
                <a:rPr lang="ru-RU" sz="3000" dirty="0">
                  <a:solidFill>
                    <a:srgbClr val="FCECD9"/>
                  </a:solidFill>
                </a:rPr>
                <a:t>Хлопчики </a:t>
              </a:r>
              <a:r>
                <a:rPr lang="ru-RU" sz="3000" dirty="0" err="1">
                  <a:solidFill>
                    <a:srgbClr val="FCECD9"/>
                  </a:solidFill>
                </a:rPr>
                <a:t>потоваришували</a:t>
              </a:r>
              <a:r>
                <a:rPr lang="ru-RU" sz="3000" dirty="0">
                  <a:solidFill>
                    <a:srgbClr val="FCECD9"/>
                  </a:solidFill>
                </a:rPr>
                <a:t> з  </a:t>
              </a:r>
              <a:r>
                <a:rPr lang="ru-RU" sz="3000" dirty="0" err="1">
                  <a:solidFill>
                    <a:srgbClr val="FCECD9"/>
                  </a:solidFill>
                </a:rPr>
                <a:t>Барвінком</a:t>
              </a:r>
              <a:r>
                <a:rPr lang="ru-RU" sz="3000" dirty="0">
                  <a:solidFill>
                    <a:srgbClr val="FCECD9"/>
                  </a:solidFill>
                </a:rPr>
                <a:t>.</a:t>
              </a:r>
            </a:p>
          </p:txBody>
        </p:sp>
      </p:grpSp>
      <p:grpSp>
        <p:nvGrpSpPr>
          <p:cNvPr id="41" name="Групувати 40">
            <a:extLst>
              <a:ext uri="{FF2B5EF4-FFF2-40B4-BE49-F238E27FC236}">
                <a16:creationId xmlns:a16="http://schemas.microsoft.com/office/drawing/2014/main" id="{03175C84-7FEF-3297-3247-BB583234AAD4}"/>
              </a:ext>
            </a:extLst>
          </p:cNvPr>
          <p:cNvGrpSpPr/>
          <p:nvPr/>
        </p:nvGrpSpPr>
        <p:grpSpPr>
          <a:xfrm>
            <a:off x="6372241" y="2777725"/>
            <a:ext cx="5711951" cy="855415"/>
            <a:chOff x="6372241" y="2777725"/>
            <a:chExt cx="5711951" cy="855415"/>
          </a:xfrm>
        </p:grpSpPr>
        <p:sp>
          <p:nvSpPr>
            <p:cNvPr id="8" name="object 8"/>
            <p:cNvSpPr/>
            <p:nvPr/>
          </p:nvSpPr>
          <p:spPr>
            <a:xfrm>
              <a:off x="6372241" y="2777725"/>
              <a:ext cx="5711951" cy="80467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B36AFF0-298B-DCAD-E0F5-B16D89BCDC7C}"/>
                </a:ext>
              </a:extLst>
            </p:cNvPr>
            <p:cNvSpPr txBox="1"/>
            <p:nvPr/>
          </p:nvSpPr>
          <p:spPr>
            <a:xfrm>
              <a:off x="6500824" y="2833306"/>
              <a:ext cx="5365511" cy="7998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700"/>
                </a:lnSpc>
              </a:pPr>
              <a:r>
                <a:rPr lang="ru-RU" sz="3000" dirty="0" err="1">
                  <a:solidFill>
                    <a:srgbClr val="FCECD9"/>
                  </a:solidFill>
                </a:rPr>
                <a:t>Швайка</a:t>
              </a:r>
              <a:r>
                <a:rPr lang="ru-RU" sz="3000" dirty="0">
                  <a:solidFill>
                    <a:srgbClr val="FCECD9"/>
                  </a:solidFill>
                </a:rPr>
                <a:t> перехитрив </a:t>
              </a:r>
              <a:r>
                <a:rPr lang="ru-RU" sz="3000" dirty="0" err="1">
                  <a:solidFill>
                    <a:srgbClr val="FCECD9"/>
                  </a:solidFill>
                </a:rPr>
                <a:t>татарських</a:t>
              </a:r>
              <a:r>
                <a:rPr lang="ru-RU" sz="3000" dirty="0">
                  <a:solidFill>
                    <a:srgbClr val="FCECD9"/>
                  </a:solidFill>
                </a:rPr>
                <a:t> </a:t>
              </a:r>
              <a:r>
                <a:rPr lang="ru-RU" sz="3000" dirty="0" err="1">
                  <a:solidFill>
                    <a:srgbClr val="FCECD9"/>
                  </a:solidFill>
                </a:rPr>
                <a:t>переслідувачів</a:t>
              </a:r>
              <a:r>
                <a:rPr lang="ru-RU" sz="3000" dirty="0">
                  <a:solidFill>
                    <a:srgbClr val="FCECD9"/>
                  </a:solidFill>
                </a:rPr>
                <a:t>.</a:t>
              </a:r>
            </a:p>
          </p:txBody>
        </p:sp>
      </p:grpSp>
      <p:grpSp>
        <p:nvGrpSpPr>
          <p:cNvPr id="42" name="Групувати 41">
            <a:extLst>
              <a:ext uri="{FF2B5EF4-FFF2-40B4-BE49-F238E27FC236}">
                <a16:creationId xmlns:a16="http://schemas.microsoft.com/office/drawing/2014/main" id="{C5B01575-EDB9-2EF6-DBB8-28DF9999E93E}"/>
              </a:ext>
            </a:extLst>
          </p:cNvPr>
          <p:cNvGrpSpPr/>
          <p:nvPr/>
        </p:nvGrpSpPr>
        <p:grpSpPr>
          <a:xfrm>
            <a:off x="6372241" y="3652501"/>
            <a:ext cx="5711951" cy="851997"/>
            <a:chOff x="6372241" y="3652501"/>
            <a:chExt cx="5711951" cy="851997"/>
          </a:xfrm>
        </p:grpSpPr>
        <p:sp>
          <p:nvSpPr>
            <p:cNvPr id="7" name="object 7"/>
            <p:cNvSpPr/>
            <p:nvPr/>
          </p:nvSpPr>
          <p:spPr>
            <a:xfrm>
              <a:off x="6372241" y="3652501"/>
              <a:ext cx="5711951" cy="80467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6A1A828-0913-776E-1AB3-FAB3DAE4397D}"/>
                </a:ext>
              </a:extLst>
            </p:cNvPr>
            <p:cNvSpPr txBox="1"/>
            <p:nvPr/>
          </p:nvSpPr>
          <p:spPr>
            <a:xfrm>
              <a:off x="6500824" y="3704664"/>
              <a:ext cx="5365511" cy="7998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700"/>
                </a:lnSpc>
              </a:pPr>
              <a:r>
                <a:rPr lang="ru-RU" sz="3000" dirty="0">
                  <a:solidFill>
                    <a:srgbClr val="FCECD9"/>
                  </a:solidFill>
                </a:rPr>
                <a:t>Рашит </a:t>
              </a:r>
              <a:r>
                <a:rPr lang="ru-RU" sz="3000" dirty="0" err="1">
                  <a:solidFill>
                    <a:srgbClr val="FCECD9"/>
                  </a:solidFill>
                </a:rPr>
                <a:t>допомагає</a:t>
              </a:r>
              <a:r>
                <a:rPr lang="ru-RU" sz="3000" dirty="0">
                  <a:solidFill>
                    <a:srgbClr val="FCECD9"/>
                  </a:solidFill>
                </a:rPr>
                <a:t> </a:t>
              </a:r>
              <a:r>
                <a:rPr lang="ru-RU" sz="3000" dirty="0" err="1">
                  <a:solidFill>
                    <a:srgbClr val="FCECD9"/>
                  </a:solidFill>
                </a:rPr>
                <a:t>вилікувати</a:t>
              </a:r>
              <a:r>
                <a:rPr lang="ru-RU" sz="3000" dirty="0">
                  <a:solidFill>
                    <a:srgbClr val="FCECD9"/>
                  </a:solidFill>
                </a:rPr>
                <a:t>  Санька.</a:t>
              </a:r>
            </a:p>
          </p:txBody>
        </p:sp>
      </p:grpSp>
      <p:grpSp>
        <p:nvGrpSpPr>
          <p:cNvPr id="43" name="Групувати 42">
            <a:extLst>
              <a:ext uri="{FF2B5EF4-FFF2-40B4-BE49-F238E27FC236}">
                <a16:creationId xmlns:a16="http://schemas.microsoft.com/office/drawing/2014/main" id="{F97BB403-6D69-50C1-D1E6-FE544EAFB923}"/>
              </a:ext>
            </a:extLst>
          </p:cNvPr>
          <p:cNvGrpSpPr/>
          <p:nvPr/>
        </p:nvGrpSpPr>
        <p:grpSpPr>
          <a:xfrm>
            <a:off x="6372241" y="4524228"/>
            <a:ext cx="5711951" cy="851628"/>
            <a:chOff x="6372241" y="4524228"/>
            <a:chExt cx="5711951" cy="851628"/>
          </a:xfrm>
        </p:grpSpPr>
        <p:sp>
          <p:nvSpPr>
            <p:cNvPr id="6" name="object 6"/>
            <p:cNvSpPr/>
            <p:nvPr/>
          </p:nvSpPr>
          <p:spPr>
            <a:xfrm>
              <a:off x="6372241" y="4524228"/>
              <a:ext cx="5711951" cy="80467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BBBAAEA-A4E9-2456-4530-9FBFA730D8D7}"/>
                </a:ext>
              </a:extLst>
            </p:cNvPr>
            <p:cNvSpPr txBox="1"/>
            <p:nvPr/>
          </p:nvSpPr>
          <p:spPr>
            <a:xfrm>
              <a:off x="6500824" y="4576022"/>
              <a:ext cx="5365511" cy="7998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700"/>
                </a:lnSpc>
              </a:pPr>
              <a:r>
                <a:rPr lang="ru-RU" sz="3000" dirty="0" err="1">
                  <a:solidFill>
                    <a:srgbClr val="FCECD9"/>
                  </a:solidFill>
                </a:rPr>
                <a:t>Маленькі</a:t>
              </a:r>
              <a:r>
                <a:rPr lang="ru-RU" sz="3000" dirty="0">
                  <a:solidFill>
                    <a:srgbClr val="FCECD9"/>
                  </a:solidFill>
                </a:rPr>
                <a:t> </a:t>
              </a:r>
              <a:r>
                <a:rPr lang="ru-RU" sz="3000" dirty="0" err="1">
                  <a:solidFill>
                    <a:srgbClr val="FCECD9"/>
                  </a:solidFill>
                </a:rPr>
                <a:t>козачата</a:t>
              </a:r>
              <a:r>
                <a:rPr lang="ru-RU" sz="3000" dirty="0">
                  <a:solidFill>
                    <a:srgbClr val="FCECD9"/>
                  </a:solidFill>
                </a:rPr>
                <a:t> взяли  </a:t>
              </a:r>
              <a:r>
                <a:rPr lang="ru-RU" sz="3000" dirty="0" err="1">
                  <a:solidFill>
                    <a:srgbClr val="FCECD9"/>
                  </a:solidFill>
                </a:rPr>
                <a:t>Тишкевича</a:t>
              </a:r>
              <a:r>
                <a:rPr lang="ru-RU" sz="3000" dirty="0">
                  <a:solidFill>
                    <a:srgbClr val="FCECD9"/>
                  </a:solidFill>
                </a:rPr>
                <a:t> в полон.</a:t>
              </a:r>
            </a:p>
          </p:txBody>
        </p:sp>
      </p:grpSp>
      <p:grpSp>
        <p:nvGrpSpPr>
          <p:cNvPr id="44" name="Групувати 43">
            <a:extLst>
              <a:ext uri="{FF2B5EF4-FFF2-40B4-BE49-F238E27FC236}">
                <a16:creationId xmlns:a16="http://schemas.microsoft.com/office/drawing/2014/main" id="{A66A60E7-204C-BF74-9F39-920A4EB377C6}"/>
              </a:ext>
            </a:extLst>
          </p:cNvPr>
          <p:cNvGrpSpPr/>
          <p:nvPr/>
        </p:nvGrpSpPr>
        <p:grpSpPr>
          <a:xfrm>
            <a:off x="6372241" y="5399004"/>
            <a:ext cx="5711951" cy="848208"/>
            <a:chOff x="6372241" y="5399004"/>
            <a:chExt cx="5711951" cy="848208"/>
          </a:xfrm>
        </p:grpSpPr>
        <p:sp>
          <p:nvSpPr>
            <p:cNvPr id="10" name="object 10"/>
            <p:cNvSpPr/>
            <p:nvPr/>
          </p:nvSpPr>
          <p:spPr>
            <a:xfrm>
              <a:off x="6372241" y="5399004"/>
              <a:ext cx="5711951" cy="80467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371C4D8-CB08-0844-9EFC-8BA7632E6AB9}"/>
                </a:ext>
              </a:extLst>
            </p:cNvPr>
            <p:cNvSpPr txBox="1"/>
            <p:nvPr/>
          </p:nvSpPr>
          <p:spPr>
            <a:xfrm>
              <a:off x="6500824" y="5447378"/>
              <a:ext cx="5365511" cy="7998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700"/>
                </a:lnSpc>
              </a:pPr>
              <a:r>
                <a:rPr lang="ru-RU" sz="3000" dirty="0">
                  <a:solidFill>
                    <a:srgbClr val="FCECD9"/>
                  </a:solidFill>
                </a:rPr>
                <a:t>Санько й </a:t>
              </a:r>
              <a:r>
                <a:rPr lang="ru-RU" sz="3000" dirty="0" err="1">
                  <a:solidFill>
                    <a:srgbClr val="FCECD9"/>
                  </a:solidFill>
                </a:rPr>
                <a:t>Грицик</a:t>
              </a:r>
              <a:r>
                <a:rPr lang="ru-RU" sz="3000" dirty="0">
                  <a:solidFill>
                    <a:srgbClr val="FCECD9"/>
                  </a:solidFill>
                </a:rPr>
                <a:t> </a:t>
              </a:r>
              <a:r>
                <a:rPr lang="ru-RU" sz="3000" dirty="0" err="1">
                  <a:solidFill>
                    <a:srgbClr val="FCECD9"/>
                  </a:solidFill>
                </a:rPr>
                <a:t>потрапили</a:t>
              </a:r>
              <a:r>
                <a:rPr lang="ru-RU" sz="3000" dirty="0">
                  <a:solidFill>
                    <a:srgbClr val="FCECD9"/>
                  </a:solidFill>
                </a:rPr>
                <a:t> на </a:t>
              </a:r>
              <a:r>
                <a:rPr lang="ru-RU" sz="3000" dirty="0" err="1">
                  <a:solidFill>
                    <a:srgbClr val="FCECD9"/>
                  </a:solidFill>
                </a:rPr>
                <a:t>Кам'яний</a:t>
              </a:r>
              <a:r>
                <a:rPr lang="ru-RU" sz="3000" dirty="0">
                  <a:solidFill>
                    <a:srgbClr val="FCECD9"/>
                  </a:solidFill>
                </a:rPr>
                <a:t> </a:t>
              </a:r>
              <a:r>
                <a:rPr lang="ru-RU" sz="3000" dirty="0" err="1">
                  <a:solidFill>
                    <a:srgbClr val="FCECD9"/>
                  </a:solidFill>
                </a:rPr>
                <a:t>острів</a:t>
              </a:r>
              <a:r>
                <a:rPr lang="ru-RU" sz="3000" dirty="0">
                  <a:solidFill>
                    <a:srgbClr val="FCECD9"/>
                  </a:solidFill>
                </a:rPr>
                <a:t>.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D65A108E-2E9D-CA0E-676D-71A92B49676A}"/>
              </a:ext>
            </a:extLst>
          </p:cNvPr>
          <p:cNvSpPr txBox="1"/>
          <p:nvPr/>
        </p:nvSpPr>
        <p:spPr>
          <a:xfrm>
            <a:off x="301197" y="523803"/>
            <a:ext cx="6082855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000" b="1" dirty="0" err="1">
                <a:solidFill>
                  <a:srgbClr val="5262CC"/>
                </a:solidFill>
              </a:rPr>
              <a:t>Уявіть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ситуацію</a:t>
            </a:r>
            <a:r>
              <a:rPr lang="ru-RU" sz="3000" b="1" dirty="0">
                <a:solidFill>
                  <a:srgbClr val="5262CC"/>
                </a:solidFill>
              </a:rPr>
              <a:t>. </a:t>
            </a:r>
            <a:r>
              <a:rPr lang="ru-RU" sz="3000" b="1" dirty="0" err="1">
                <a:solidFill>
                  <a:srgbClr val="5262CC"/>
                </a:solidFill>
              </a:rPr>
              <a:t>Будинок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біля</a:t>
            </a:r>
            <a:r>
              <a:rPr lang="ru-RU" sz="3000" b="1" dirty="0">
                <a:solidFill>
                  <a:srgbClr val="5262CC"/>
                </a:solidFill>
              </a:rPr>
              <a:t> моря. Погода </a:t>
            </a:r>
            <a:r>
              <a:rPr lang="ru-RU" sz="3000" b="1" dirty="0" err="1">
                <a:solidFill>
                  <a:srgbClr val="5262CC"/>
                </a:solidFill>
              </a:rPr>
              <a:t>вітряна</a:t>
            </a:r>
            <a:r>
              <a:rPr lang="ru-RU" sz="3000" b="1" dirty="0">
                <a:solidFill>
                  <a:srgbClr val="5262CC"/>
                </a:solidFill>
              </a:rPr>
              <a:t>, але тепла. У </a:t>
            </a:r>
            <a:r>
              <a:rPr lang="ru-RU" sz="3000" b="1" dirty="0" err="1">
                <a:solidFill>
                  <a:srgbClr val="5262CC"/>
                </a:solidFill>
              </a:rPr>
              <a:t>будинку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біля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вікна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сидить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чоловік</a:t>
            </a:r>
            <a:r>
              <a:rPr lang="ru-RU" sz="3000" b="1" dirty="0">
                <a:solidFill>
                  <a:srgbClr val="5262CC"/>
                </a:solidFill>
              </a:rPr>
              <a:t>. </a:t>
            </a:r>
            <a:r>
              <a:rPr lang="ru-RU" sz="3000" b="1" dirty="0" err="1">
                <a:solidFill>
                  <a:srgbClr val="5262CC"/>
                </a:solidFill>
              </a:rPr>
              <a:t>Він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пише</a:t>
            </a:r>
            <a:r>
              <a:rPr lang="ru-RU" sz="3000" b="1" dirty="0">
                <a:solidFill>
                  <a:srgbClr val="5262CC"/>
                </a:solidFill>
              </a:rPr>
              <a:t> роман. Ви </a:t>
            </a:r>
            <a:r>
              <a:rPr lang="ru-RU" sz="3000" b="1" dirty="0" err="1">
                <a:solidFill>
                  <a:srgbClr val="5262CC"/>
                </a:solidFill>
              </a:rPr>
              <a:t>розумієте</a:t>
            </a:r>
            <a:r>
              <a:rPr lang="ru-RU" sz="3000" b="1" dirty="0">
                <a:solidFill>
                  <a:srgbClr val="5262CC"/>
                </a:solidFill>
              </a:rPr>
              <a:t>, </a:t>
            </a:r>
            <a:r>
              <a:rPr lang="ru-RU" sz="3000" b="1" dirty="0" err="1">
                <a:solidFill>
                  <a:srgbClr val="5262CC"/>
                </a:solidFill>
              </a:rPr>
              <a:t>що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це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Володимир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Рутківський</a:t>
            </a:r>
            <a:r>
              <a:rPr lang="ru-RU" sz="3000" b="1" dirty="0">
                <a:solidFill>
                  <a:srgbClr val="5262CC"/>
                </a:solidFill>
              </a:rPr>
              <a:t>. </a:t>
            </a:r>
            <a:r>
              <a:rPr lang="ru-RU" sz="3000" b="1" dirty="0" err="1">
                <a:solidFill>
                  <a:srgbClr val="5262CC"/>
                </a:solidFill>
              </a:rPr>
              <a:t>Раптом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вітер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здійнявся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такий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сильний</a:t>
            </a:r>
            <a:r>
              <a:rPr lang="ru-RU" sz="3000" b="1" dirty="0">
                <a:solidFill>
                  <a:srgbClr val="5262CC"/>
                </a:solidFill>
              </a:rPr>
              <a:t>, </a:t>
            </a:r>
            <a:r>
              <a:rPr lang="ru-RU" sz="3000" b="1" dirty="0" err="1">
                <a:solidFill>
                  <a:srgbClr val="5262CC"/>
                </a:solidFill>
              </a:rPr>
              <a:t>що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аркуші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паперу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закружляли</a:t>
            </a:r>
            <a:r>
              <a:rPr lang="ru-RU" sz="3000" b="1" dirty="0">
                <a:solidFill>
                  <a:srgbClr val="5262CC"/>
                </a:solidFill>
              </a:rPr>
              <a:t> в </a:t>
            </a:r>
            <a:r>
              <a:rPr lang="ru-RU" sz="3000" b="1" dirty="0" err="1">
                <a:solidFill>
                  <a:srgbClr val="5262CC"/>
                </a:solidFill>
              </a:rPr>
              <a:t>повітрі</a:t>
            </a:r>
            <a:r>
              <a:rPr lang="ru-RU" sz="3000" b="1" dirty="0">
                <a:solidFill>
                  <a:srgbClr val="5262CC"/>
                </a:solidFill>
              </a:rPr>
              <a:t> і </a:t>
            </a:r>
            <a:r>
              <a:rPr lang="ru-RU" sz="3000" b="1" dirty="0" err="1">
                <a:solidFill>
                  <a:srgbClr val="5262CC"/>
                </a:solidFill>
              </a:rPr>
              <a:t>безладно</a:t>
            </a:r>
            <a:r>
              <a:rPr lang="ru-RU" sz="3000" b="1" dirty="0">
                <a:solidFill>
                  <a:srgbClr val="5262CC"/>
                </a:solidFill>
              </a:rPr>
              <a:t> впали на </a:t>
            </a:r>
            <a:r>
              <a:rPr lang="ru-RU" sz="3000" b="1" dirty="0" err="1">
                <a:solidFill>
                  <a:srgbClr val="5262CC"/>
                </a:solidFill>
              </a:rPr>
              <a:t>підлогу</a:t>
            </a:r>
            <a:r>
              <a:rPr lang="ru-RU" sz="3000" b="1" dirty="0">
                <a:solidFill>
                  <a:srgbClr val="5262CC"/>
                </a:solidFill>
              </a:rPr>
              <a:t>. Перед вами </a:t>
            </a:r>
            <a:r>
              <a:rPr lang="ru-RU" sz="3000" b="1" dirty="0" err="1">
                <a:solidFill>
                  <a:srgbClr val="5262CC"/>
                </a:solidFill>
              </a:rPr>
              <a:t>фрагменти</a:t>
            </a:r>
            <a:r>
              <a:rPr lang="ru-RU" sz="3000" b="1" dirty="0">
                <a:solidFill>
                  <a:srgbClr val="5262CC"/>
                </a:solidFill>
              </a:rPr>
              <a:t> з </a:t>
            </a:r>
            <a:r>
              <a:rPr lang="ru-RU" sz="3000" b="1" dirty="0" err="1">
                <a:solidFill>
                  <a:srgbClr val="5262CC"/>
                </a:solidFill>
              </a:rPr>
              <a:t>цих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аркушів</a:t>
            </a:r>
            <a:r>
              <a:rPr lang="ru-RU" sz="3000" b="1" dirty="0">
                <a:solidFill>
                  <a:srgbClr val="5262CC"/>
                </a:solidFill>
              </a:rPr>
              <a:t>. </a:t>
            </a:r>
            <a:r>
              <a:rPr lang="ru-RU" sz="3000" b="1" dirty="0" err="1">
                <a:solidFill>
                  <a:srgbClr val="5262CC"/>
                </a:solidFill>
              </a:rPr>
              <a:t>Допоможіть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письменнику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розмістити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їх</a:t>
            </a:r>
            <a:r>
              <a:rPr lang="ru-RU" sz="3000" b="1" dirty="0">
                <a:solidFill>
                  <a:srgbClr val="5262CC"/>
                </a:solidFill>
              </a:rPr>
              <a:t> в </a:t>
            </a:r>
            <a:r>
              <a:rPr lang="ru-RU" sz="3000" b="1" dirty="0" err="1">
                <a:solidFill>
                  <a:srgbClr val="5262CC"/>
                </a:solidFill>
              </a:rPr>
              <a:t>правильній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послідовності</a:t>
            </a:r>
            <a:r>
              <a:rPr lang="ru-RU" sz="3000" b="1" dirty="0">
                <a:solidFill>
                  <a:srgbClr val="5262CC"/>
                </a:solidFill>
              </a:rPr>
              <a:t>, </a:t>
            </a:r>
            <a:r>
              <a:rPr lang="ru-RU" sz="3000" b="1" dirty="0" err="1">
                <a:solidFill>
                  <a:srgbClr val="5262CC"/>
                </a:solidFill>
              </a:rPr>
              <a:t>упорядкувавши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подані</a:t>
            </a:r>
            <a:r>
              <a:rPr lang="ru-RU" sz="3000" b="1" dirty="0">
                <a:solidFill>
                  <a:srgbClr val="5262CC"/>
                </a:solidFill>
              </a:rPr>
              <a:t> </a:t>
            </a:r>
            <a:r>
              <a:rPr lang="ru-RU" sz="3000" b="1" dirty="0" err="1">
                <a:solidFill>
                  <a:srgbClr val="5262CC"/>
                </a:solidFill>
              </a:rPr>
              <a:t>пункти</a:t>
            </a:r>
            <a:r>
              <a:rPr lang="ru-RU" sz="3000" b="1" dirty="0">
                <a:solidFill>
                  <a:srgbClr val="5262CC"/>
                </a:solidFill>
              </a:rPr>
              <a:t> плану.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6D3069-A9B5-558A-681D-C77F746518E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07407E-6 L -1.04167E-6 -0.7680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40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22222E-6 L -1.04167E-6 -0.1291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458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7.40741E-7 L -1.04167E-6 -0.3814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86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7 L -1.04167E-6 0.3807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02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11111E-6 L 1.47994E-16 0.1273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648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44444E-6 L -1.04167E-6 0.5085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44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07407E-6 L -1.04167E-6 0.2543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>
            <a:extLst>
              <a:ext uri="{FF2B5EF4-FFF2-40B4-BE49-F238E27FC236}">
                <a16:creationId xmlns:a16="http://schemas.microsoft.com/office/drawing/2014/main" id="{637C6559-C00F-BA72-B7A5-EA16EBC37000}"/>
              </a:ext>
            </a:extLst>
          </p:cNvPr>
          <p:cNvSpPr/>
          <p:nvPr/>
        </p:nvSpPr>
        <p:spPr>
          <a:xfrm>
            <a:off x="5473090" y="2079015"/>
            <a:ext cx="3922767" cy="47789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09104E-199E-580F-95D3-B11D18FCB031}"/>
              </a:ext>
            </a:extLst>
          </p:cNvPr>
          <p:cNvSpPr txBox="1"/>
          <p:nvPr/>
        </p:nvSpPr>
        <p:spPr>
          <a:xfrm>
            <a:off x="5572013" y="2452523"/>
            <a:ext cx="3510895" cy="106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lnSpc>
                <a:spcPts val="1500"/>
              </a:lnSpc>
              <a:buFontTx/>
              <a:buChar char="•"/>
              <a:defRPr/>
            </a:pP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Яку роль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відіграв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пастух Рашит у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долі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головних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героїв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? Як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ви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оцінюєте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його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поведінку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?</a:t>
            </a:r>
          </a:p>
          <a:p>
            <a:pPr marL="717550" lvl="0" indent="-265113">
              <a:lnSpc>
                <a:spcPts val="1500"/>
              </a:lnSpc>
              <a:buFontTx/>
              <a:buChar char="•"/>
              <a:defRPr/>
            </a:pP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Хто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з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хлопців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сміливіший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– Сашко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чи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Грицик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?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Чому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?</a:t>
            </a:r>
          </a:p>
        </p:txBody>
      </p:sp>
      <p:sp>
        <p:nvSpPr>
          <p:cNvPr id="11" name="object 11"/>
          <p:cNvSpPr/>
          <p:nvPr/>
        </p:nvSpPr>
        <p:spPr>
          <a:xfrm>
            <a:off x="5473090" y="2077848"/>
            <a:ext cx="3922767" cy="47801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4EE2363-3286-FE95-5562-1FD2C8FCE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15" y="1773495"/>
            <a:ext cx="4529721" cy="5084505"/>
          </a:xfrm>
          <a:prstGeom prst="rect">
            <a:avLst/>
          </a:prstGeom>
        </p:spPr>
      </p:pic>
      <p:sp>
        <p:nvSpPr>
          <p:cNvPr id="2" name="object 15">
            <a:extLst>
              <a:ext uri="{FF2B5EF4-FFF2-40B4-BE49-F238E27FC236}">
                <a16:creationId xmlns:a16="http://schemas.microsoft.com/office/drawing/2014/main" id="{71719E17-D710-E0F4-638E-E19BEEE48A13}"/>
              </a:ext>
            </a:extLst>
          </p:cNvPr>
          <p:cNvSpPr/>
          <p:nvPr/>
        </p:nvSpPr>
        <p:spPr>
          <a:xfrm>
            <a:off x="9493393" y="1551711"/>
            <a:ext cx="2696205" cy="53062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935AF9-F563-1BF1-6395-EBD4BF047899}"/>
              </a:ext>
            </a:extLst>
          </p:cNvPr>
          <p:cNvSpPr txBox="1"/>
          <p:nvPr/>
        </p:nvSpPr>
        <p:spPr>
          <a:xfrm>
            <a:off x="2048241" y="2556899"/>
            <a:ext cx="2445499" cy="1448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lnSpc>
                <a:spcPts val="1500"/>
              </a:lnSpc>
              <a:buFontTx/>
              <a:buChar char="•"/>
              <a:defRPr/>
            </a:pP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Як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змінилася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б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ситуація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, 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якби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Іслам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-бек не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допомагав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 би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Тишкевичу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?</a:t>
            </a:r>
          </a:p>
          <a:p>
            <a:pPr marL="265113" lvl="0" indent="-265113">
              <a:lnSpc>
                <a:spcPts val="1500"/>
              </a:lnSpc>
              <a:buFontTx/>
              <a:buChar char="•"/>
              <a:defRPr/>
            </a:pP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Що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буде,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якщо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люди не 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захищатимуть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свою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батьківщину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F4FC02-C8DC-FE96-9BAC-6C7C1B733145}"/>
              </a:ext>
            </a:extLst>
          </p:cNvPr>
          <p:cNvSpPr txBox="1"/>
          <p:nvPr/>
        </p:nvSpPr>
        <p:spPr>
          <a:xfrm>
            <a:off x="9660144" y="2208630"/>
            <a:ext cx="2512758" cy="1640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lnSpc>
                <a:spcPts val="1500"/>
              </a:lnSpc>
              <a:buFontTx/>
              <a:buChar char="•"/>
              <a:defRPr/>
            </a:pP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Чи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справді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козаки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були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вільними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людьми?</a:t>
            </a:r>
          </a:p>
          <a:p>
            <a:pPr marL="717550" lvl="0" indent="-265113">
              <a:lnSpc>
                <a:spcPts val="1500"/>
              </a:lnSpc>
              <a:buFontTx/>
              <a:buChar char="•"/>
              <a:defRPr/>
            </a:pP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Хто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служив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двом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 господарям 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одночасно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? </a:t>
            </a:r>
          </a:p>
          <a:p>
            <a:pPr marL="1071563" lvl="0">
              <a:lnSpc>
                <a:spcPts val="1500"/>
              </a:lnSpc>
              <a:defRPr/>
            </a:pP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Як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називають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таких людей?</a:t>
            </a:r>
          </a:p>
        </p:txBody>
      </p:sp>
      <p:sp>
        <p:nvSpPr>
          <p:cNvPr id="8" name="object 8"/>
          <p:cNvSpPr/>
          <p:nvPr/>
        </p:nvSpPr>
        <p:spPr>
          <a:xfrm>
            <a:off x="9493393" y="1553592"/>
            <a:ext cx="2696205" cy="53044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13186" y="4400424"/>
            <a:ext cx="1127747" cy="24575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81497" y="1724280"/>
            <a:ext cx="1472183" cy="11155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49153" y="1840104"/>
            <a:ext cx="3072383" cy="66751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249554" y="1321944"/>
            <a:ext cx="2828526" cy="106070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25ABE9-5402-DEEC-3EB2-FA6A77EE45D5}"/>
              </a:ext>
            </a:extLst>
          </p:cNvPr>
          <p:cNvSpPr txBox="1"/>
          <p:nvPr/>
        </p:nvSpPr>
        <p:spPr>
          <a:xfrm>
            <a:off x="283019" y="1760"/>
            <a:ext cx="453237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FAAF4A"/>
                </a:solidFill>
              </a:rPr>
              <a:t>Вправа</a:t>
            </a:r>
            <a:r>
              <a:rPr lang="ru-RU" sz="3000" b="1" dirty="0">
                <a:solidFill>
                  <a:srgbClr val="FAAF4A"/>
                </a:solidFill>
              </a:rPr>
              <a:t> «Ромашка Блума»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A3ADA06-3AAC-ABC1-D787-71BD0796116D}"/>
              </a:ext>
            </a:extLst>
          </p:cNvPr>
          <p:cNvSpPr txBox="1"/>
          <p:nvPr/>
        </p:nvSpPr>
        <p:spPr>
          <a:xfrm>
            <a:off x="283018" y="390306"/>
            <a:ext cx="10232581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</a:pPr>
            <a:r>
              <a:rPr lang="ru-RU" sz="3000" b="1" dirty="0" err="1">
                <a:solidFill>
                  <a:srgbClr val="94994D"/>
                </a:solidFill>
              </a:rPr>
              <a:t>Об’єднайтеся</a:t>
            </a:r>
            <a:r>
              <a:rPr lang="ru-RU" sz="3000" b="1" dirty="0">
                <a:solidFill>
                  <a:srgbClr val="94994D"/>
                </a:solidFill>
              </a:rPr>
              <a:t> в 6 </a:t>
            </a:r>
            <a:r>
              <a:rPr lang="ru-RU" sz="3000" b="1" dirty="0" err="1">
                <a:solidFill>
                  <a:srgbClr val="94994D"/>
                </a:solidFill>
              </a:rPr>
              <a:t>груп</a:t>
            </a:r>
            <a:r>
              <a:rPr lang="ru-RU" sz="3000" b="1" dirty="0">
                <a:solidFill>
                  <a:srgbClr val="94994D"/>
                </a:solidFill>
              </a:rPr>
              <a:t>. </a:t>
            </a:r>
            <a:r>
              <a:rPr lang="ru-RU" sz="3000" b="1" dirty="0" err="1">
                <a:solidFill>
                  <a:srgbClr val="94994D"/>
                </a:solidFill>
              </a:rPr>
              <a:t>Кожна</a:t>
            </a:r>
            <a:r>
              <a:rPr lang="ru-RU" sz="3000" b="1" dirty="0">
                <a:solidFill>
                  <a:srgbClr val="94994D"/>
                </a:solidFill>
              </a:rPr>
              <a:t> з </a:t>
            </a:r>
            <a:r>
              <a:rPr lang="ru-RU" sz="3000" b="1" dirty="0" err="1">
                <a:solidFill>
                  <a:srgbClr val="94994D"/>
                </a:solidFill>
              </a:rPr>
              <a:t>яких</a:t>
            </a:r>
            <a:r>
              <a:rPr lang="ru-RU" sz="3000" b="1" dirty="0">
                <a:solidFill>
                  <a:srgbClr val="94994D"/>
                </a:solidFill>
              </a:rPr>
              <a:t>:</a:t>
            </a:r>
          </a:p>
          <a:p>
            <a:pPr marL="541338" indent="-354013">
              <a:lnSpc>
                <a:spcPts val="3400"/>
              </a:lnSpc>
              <a:buFont typeface="Wingdings" panose="05000000000000000000" pitchFamily="2" charset="2"/>
              <a:buChar char="ü"/>
            </a:pPr>
            <a:r>
              <a:rPr lang="ru-RU" sz="3000" b="1" dirty="0" err="1">
                <a:solidFill>
                  <a:srgbClr val="94994D"/>
                </a:solidFill>
              </a:rPr>
              <a:t>відкриває</a:t>
            </a:r>
            <a:r>
              <a:rPr lang="ru-RU" sz="3000" b="1" dirty="0">
                <a:solidFill>
                  <a:srgbClr val="94994D"/>
                </a:solidFill>
              </a:rPr>
              <a:t> одну </a:t>
            </a:r>
            <a:r>
              <a:rPr lang="ru-RU" sz="3000" b="1" dirty="0" err="1">
                <a:solidFill>
                  <a:srgbClr val="94994D"/>
                </a:solidFill>
              </a:rPr>
              <a:t>квітку</a:t>
            </a:r>
            <a:r>
              <a:rPr lang="ru-RU" sz="3000" b="1" dirty="0">
                <a:solidFill>
                  <a:srgbClr val="94994D"/>
                </a:solidFill>
              </a:rPr>
              <a:t> (на </a:t>
            </a:r>
            <a:r>
              <a:rPr lang="ru-RU" sz="3000" b="1" dirty="0" err="1">
                <a:solidFill>
                  <a:srgbClr val="94994D"/>
                </a:solidFill>
              </a:rPr>
              <a:t>вибір</a:t>
            </a:r>
            <a:r>
              <a:rPr lang="ru-RU" sz="3000" b="1" dirty="0">
                <a:solidFill>
                  <a:srgbClr val="94994D"/>
                </a:solidFill>
              </a:rPr>
              <a:t>), </a:t>
            </a:r>
            <a:r>
              <a:rPr lang="ru-RU" sz="3000" b="1" dirty="0" err="1">
                <a:solidFill>
                  <a:srgbClr val="94994D"/>
                </a:solidFill>
              </a:rPr>
              <a:t>натискаючи</a:t>
            </a:r>
            <a:r>
              <a:rPr lang="ru-RU" sz="3000" b="1" dirty="0">
                <a:solidFill>
                  <a:srgbClr val="94994D"/>
                </a:solidFill>
              </a:rPr>
              <a:t> на </a:t>
            </a:r>
            <a:r>
              <a:rPr lang="ru-RU" sz="3000" b="1" dirty="0" err="1">
                <a:solidFill>
                  <a:srgbClr val="94994D"/>
                </a:solidFill>
              </a:rPr>
              <a:t>неї</a:t>
            </a:r>
            <a:r>
              <a:rPr lang="ru-RU" sz="3000" b="1" dirty="0">
                <a:solidFill>
                  <a:srgbClr val="94994D"/>
                </a:solidFill>
              </a:rPr>
              <a:t>; </a:t>
            </a:r>
          </a:p>
          <a:p>
            <a:pPr marL="541338" indent="-354013">
              <a:lnSpc>
                <a:spcPts val="3400"/>
              </a:lnSpc>
              <a:buFont typeface="Wingdings" panose="05000000000000000000" pitchFamily="2" charset="2"/>
              <a:buChar char="ü"/>
            </a:pPr>
            <a:r>
              <a:rPr lang="ru-RU" sz="3000" b="1" dirty="0" err="1">
                <a:solidFill>
                  <a:srgbClr val="94994D"/>
                </a:solidFill>
              </a:rPr>
              <a:t>готується</a:t>
            </a:r>
            <a:r>
              <a:rPr lang="ru-RU" sz="3000" b="1" dirty="0">
                <a:solidFill>
                  <a:srgbClr val="94994D"/>
                </a:solidFill>
              </a:rPr>
              <a:t> і </a:t>
            </a:r>
            <a:r>
              <a:rPr lang="ru-RU" sz="3000" b="1" dirty="0" err="1">
                <a:solidFill>
                  <a:srgbClr val="94994D"/>
                </a:solidFill>
              </a:rPr>
              <a:t>дає</a:t>
            </a:r>
            <a:r>
              <a:rPr lang="ru-RU" sz="3000" b="1" dirty="0">
                <a:solidFill>
                  <a:srgbClr val="94994D"/>
                </a:solidFill>
              </a:rPr>
              <a:t> </a:t>
            </a:r>
            <a:r>
              <a:rPr lang="ru-RU" sz="3000" b="1" dirty="0" err="1">
                <a:solidFill>
                  <a:srgbClr val="94994D"/>
                </a:solidFill>
              </a:rPr>
              <a:t>відповіді</a:t>
            </a:r>
            <a:r>
              <a:rPr lang="ru-RU" sz="3000" b="1" dirty="0">
                <a:solidFill>
                  <a:srgbClr val="94994D"/>
                </a:solidFill>
              </a:rPr>
              <a:t> на </a:t>
            </a:r>
            <a:r>
              <a:rPr lang="ru-RU" sz="3000" b="1" dirty="0" err="1">
                <a:solidFill>
                  <a:srgbClr val="94994D"/>
                </a:solidFill>
              </a:rPr>
              <a:t>запитання</a:t>
            </a:r>
            <a:r>
              <a:rPr lang="ru-RU" sz="3000" b="1" dirty="0">
                <a:solidFill>
                  <a:srgbClr val="94994D"/>
                </a:solidFill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9AFA47-CDBE-469E-AFC7-A615E821C94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34E47D2-7635-337B-C07C-021BDFA3C6B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342" y="1773495"/>
            <a:ext cx="3286294" cy="2638561"/>
          </a:xfrm>
          <a:prstGeom prst="rect">
            <a:avLst/>
          </a:prstGeom>
        </p:spPr>
      </p:pic>
      <p:sp>
        <p:nvSpPr>
          <p:cNvPr id="5" name="object 12">
            <a:extLst>
              <a:ext uri="{FF2B5EF4-FFF2-40B4-BE49-F238E27FC236}">
                <a16:creationId xmlns:a16="http://schemas.microsoft.com/office/drawing/2014/main" id="{1FE088F0-9428-2CED-540E-FA0E8160D5C1}"/>
              </a:ext>
            </a:extLst>
          </p:cNvPr>
          <p:cNvSpPr/>
          <p:nvPr/>
        </p:nvSpPr>
        <p:spPr>
          <a:xfrm>
            <a:off x="4368228" y="3586608"/>
            <a:ext cx="3314652" cy="318820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96D087-F85A-D8BC-EC9B-C4043C4AF71F}"/>
              </a:ext>
            </a:extLst>
          </p:cNvPr>
          <p:cNvSpPr txBox="1"/>
          <p:nvPr/>
        </p:nvSpPr>
        <p:spPr>
          <a:xfrm>
            <a:off x="4831101" y="4204855"/>
            <a:ext cx="2445499" cy="2025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lnSpc>
                <a:spcPts val="1500"/>
              </a:lnSpc>
              <a:buFontTx/>
              <a:buChar char="•"/>
              <a:defRPr/>
            </a:pP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Як ми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можемо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застосувати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знання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про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козаків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у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зв’язку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з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сучасними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подіями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?</a:t>
            </a:r>
          </a:p>
          <a:p>
            <a:pPr marL="265113" lvl="0" indent="-265113">
              <a:lnSpc>
                <a:spcPts val="1500"/>
              </a:lnSpc>
              <a:buFontTx/>
              <a:buChar char="•"/>
              <a:defRPr/>
            </a:pP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Як могли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розгорнутися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події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, 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якщо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б татарин все-таки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помітив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схованку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під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перекотиполем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?</a:t>
            </a:r>
          </a:p>
        </p:txBody>
      </p:sp>
      <p:sp>
        <p:nvSpPr>
          <p:cNvPr id="16" name="object 16"/>
          <p:cNvSpPr/>
          <p:nvPr/>
        </p:nvSpPr>
        <p:spPr>
          <a:xfrm>
            <a:off x="4235593" y="3345816"/>
            <a:ext cx="2773679" cy="129844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0">
            <a:extLst>
              <a:ext uri="{FF2B5EF4-FFF2-40B4-BE49-F238E27FC236}">
                <a16:creationId xmlns:a16="http://schemas.microsoft.com/office/drawing/2014/main" id="{A41D4664-6E4C-8194-86EF-5A35FBA707E3}"/>
              </a:ext>
            </a:extLst>
          </p:cNvPr>
          <p:cNvSpPr/>
          <p:nvPr/>
        </p:nvSpPr>
        <p:spPr>
          <a:xfrm>
            <a:off x="4363609" y="3586608"/>
            <a:ext cx="3319271" cy="318820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BEB80672-C280-D11C-DA41-6C72EE8242B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225" y="3434208"/>
            <a:ext cx="3429176" cy="342600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6AC6D65-45EA-7293-2454-FD794A0DA2FC}"/>
              </a:ext>
            </a:extLst>
          </p:cNvPr>
          <p:cNvSpPr txBox="1"/>
          <p:nvPr/>
        </p:nvSpPr>
        <p:spPr>
          <a:xfrm>
            <a:off x="8166543" y="4033421"/>
            <a:ext cx="3111057" cy="1448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lnSpc>
                <a:spcPts val="1500"/>
              </a:lnSpc>
              <a:buFontTx/>
              <a:buChar char="•"/>
              <a:defRPr/>
            </a:pP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Чому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Пилип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Швайка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,  повернувшись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після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битви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з  татарами, наказав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козакам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негайно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покинути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Кам'яний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острів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?</a:t>
            </a:r>
          </a:p>
          <a:p>
            <a:pPr marL="265113" lvl="0" indent="-265113">
              <a:lnSpc>
                <a:spcPts val="1500"/>
              </a:lnSpc>
              <a:buFontTx/>
              <a:buChar char="•"/>
              <a:defRPr/>
            </a:pP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Чому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Пилип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Швайка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називав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 Рашита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своїм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братом?</a:t>
            </a:r>
          </a:p>
        </p:txBody>
      </p:sp>
      <p:sp>
        <p:nvSpPr>
          <p:cNvPr id="18" name="object 18"/>
          <p:cNvSpPr/>
          <p:nvPr/>
        </p:nvSpPr>
        <p:spPr>
          <a:xfrm>
            <a:off x="8066930" y="3178176"/>
            <a:ext cx="3066287" cy="8686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9">
            <a:extLst>
              <a:ext uri="{FF2B5EF4-FFF2-40B4-BE49-F238E27FC236}">
                <a16:creationId xmlns:a16="http://schemas.microsoft.com/office/drawing/2014/main" id="{D786C3B4-B239-33F4-ED01-7EFE1B50B96C}"/>
              </a:ext>
            </a:extLst>
          </p:cNvPr>
          <p:cNvSpPr/>
          <p:nvPr/>
        </p:nvSpPr>
        <p:spPr>
          <a:xfrm>
            <a:off x="8033410" y="3434208"/>
            <a:ext cx="3428991" cy="342379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DFF2BD7-0ED6-5916-204A-8BFA3C55AF5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326" y="4449193"/>
            <a:ext cx="3572059" cy="2409949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AB1817F6-65F3-C668-450D-252AB61FFD5A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/>
          <a:stretch/>
        </p:blipFill>
        <p:spPr>
          <a:xfrm>
            <a:off x="0" y="4449193"/>
            <a:ext cx="3482733" cy="23337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E02AFE0-562A-8CEA-068C-95418E45C9FA}"/>
              </a:ext>
            </a:extLst>
          </p:cNvPr>
          <p:cNvSpPr txBox="1"/>
          <p:nvPr/>
        </p:nvSpPr>
        <p:spPr>
          <a:xfrm>
            <a:off x="619662" y="5244352"/>
            <a:ext cx="2445499" cy="678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0" indent="-265113">
              <a:lnSpc>
                <a:spcPts val="1500"/>
              </a:lnSpc>
              <a:buFontTx/>
              <a:buChar char="•"/>
              <a:defRPr/>
            </a:pP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Від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кого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захищали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козаки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рідну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землю?</a:t>
            </a:r>
          </a:p>
          <a:p>
            <a:pPr marL="265113" lvl="0" indent="-265113">
              <a:lnSpc>
                <a:spcPts val="1500"/>
              </a:lnSpc>
              <a:buFontTx/>
              <a:buChar char="•"/>
              <a:defRPr/>
            </a:pP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Де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відбувалися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700" b="1" spc="-30" dirty="0" err="1">
                <a:solidFill>
                  <a:schemeClr val="bg1"/>
                </a:solidFill>
                <a:cs typeface="Calibri"/>
              </a:rPr>
              <a:t>події</a:t>
            </a:r>
            <a:r>
              <a:rPr lang="ru-RU" sz="1700" b="1" spc="-30" dirty="0">
                <a:solidFill>
                  <a:schemeClr val="bg1"/>
                </a:solidFill>
                <a:cs typeface="Calibri"/>
              </a:rPr>
              <a:t>?</a:t>
            </a:r>
          </a:p>
        </p:txBody>
      </p:sp>
      <p:sp>
        <p:nvSpPr>
          <p:cNvPr id="14" name="object 14"/>
          <p:cNvSpPr/>
          <p:nvPr/>
        </p:nvSpPr>
        <p:spPr>
          <a:xfrm>
            <a:off x="68986" y="4308984"/>
            <a:ext cx="2517635" cy="100888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D710C11-478C-51D7-F723-0BDAED7BD6D5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326" y="4449193"/>
            <a:ext cx="3572059" cy="233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4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29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8140611" y="5949086"/>
            <a:ext cx="3874007" cy="8625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73556" y="3330854"/>
            <a:ext cx="4053839" cy="25298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439828" y="4513478"/>
            <a:ext cx="1496567" cy="15544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F46A7EE-78B2-99E1-9A5C-9AA824B753C0}"/>
              </a:ext>
            </a:extLst>
          </p:cNvPr>
          <p:cNvSpPr txBox="1"/>
          <p:nvPr/>
        </p:nvSpPr>
        <p:spPr>
          <a:xfrm>
            <a:off x="283019" y="70998"/>
            <a:ext cx="1091838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94994D"/>
                </a:solidFill>
              </a:rPr>
              <a:t>Колорит </a:t>
            </a:r>
            <a:r>
              <a:rPr lang="ru-RU" sz="3000" b="1" dirty="0" err="1">
                <a:solidFill>
                  <a:srgbClr val="94994D"/>
                </a:solidFill>
              </a:rPr>
              <a:t>місцевості</a:t>
            </a:r>
            <a:r>
              <a:rPr lang="ru-RU" sz="3000" b="1" dirty="0">
                <a:solidFill>
                  <a:srgbClr val="94994D"/>
                </a:solidFill>
              </a:rPr>
              <a:t>, у </a:t>
            </a:r>
            <a:r>
              <a:rPr lang="ru-RU" sz="3000" b="1" dirty="0" err="1">
                <a:solidFill>
                  <a:srgbClr val="94994D"/>
                </a:solidFill>
              </a:rPr>
              <a:t>якій</a:t>
            </a:r>
            <a:r>
              <a:rPr lang="ru-RU" sz="3000" b="1" dirty="0">
                <a:solidFill>
                  <a:srgbClr val="94994D"/>
                </a:solidFill>
              </a:rPr>
              <a:t> </a:t>
            </a:r>
            <a:r>
              <a:rPr lang="ru-RU" sz="3000" b="1" dirty="0" err="1">
                <a:solidFill>
                  <a:srgbClr val="94994D"/>
                </a:solidFill>
              </a:rPr>
              <a:t>відбуваються</a:t>
            </a:r>
            <a:r>
              <a:rPr lang="ru-RU" sz="3000" b="1" dirty="0">
                <a:solidFill>
                  <a:srgbClr val="94994D"/>
                </a:solidFill>
              </a:rPr>
              <a:t> </a:t>
            </a:r>
            <a:r>
              <a:rPr lang="ru-RU" sz="3000" b="1" dirty="0" err="1">
                <a:solidFill>
                  <a:srgbClr val="94994D"/>
                </a:solidFill>
              </a:rPr>
              <a:t>події</a:t>
            </a:r>
            <a:r>
              <a:rPr lang="ru-RU" sz="3000" b="1" dirty="0">
                <a:solidFill>
                  <a:srgbClr val="94994D"/>
                </a:solidFill>
              </a:rPr>
              <a:t> </a:t>
            </a:r>
            <a:r>
              <a:rPr lang="ru-RU" sz="3000" b="1" dirty="0" err="1">
                <a:solidFill>
                  <a:srgbClr val="94994D"/>
                </a:solidFill>
              </a:rPr>
              <a:t>твору</a:t>
            </a:r>
            <a:r>
              <a:rPr lang="ru-RU" sz="3000" b="1" dirty="0">
                <a:solidFill>
                  <a:srgbClr val="94994D"/>
                </a:solidFill>
              </a:rPr>
              <a:t>, автор  </a:t>
            </a:r>
            <a:r>
              <a:rPr lang="ru-RU" sz="3000" b="1" dirty="0" err="1">
                <a:solidFill>
                  <a:srgbClr val="94994D"/>
                </a:solidFill>
              </a:rPr>
              <a:t>передає</a:t>
            </a:r>
            <a:r>
              <a:rPr lang="ru-RU" sz="3000" b="1" dirty="0">
                <a:solidFill>
                  <a:srgbClr val="94994D"/>
                </a:solidFill>
              </a:rPr>
              <a:t>, </a:t>
            </a:r>
            <a:r>
              <a:rPr lang="ru-RU" sz="3000" b="1" dirty="0" err="1">
                <a:solidFill>
                  <a:srgbClr val="94994D"/>
                </a:solidFill>
              </a:rPr>
              <a:t>використовуючи</a:t>
            </a:r>
            <a:r>
              <a:rPr lang="ru-RU" sz="3000" b="1" dirty="0">
                <a:solidFill>
                  <a:srgbClr val="94994D"/>
                </a:solidFill>
              </a:rPr>
              <a:t> </a:t>
            </a:r>
            <a:r>
              <a:rPr lang="ru-RU" sz="3000" b="1" dirty="0" err="1">
                <a:solidFill>
                  <a:srgbClr val="FF9600"/>
                </a:solidFill>
              </a:rPr>
              <a:t>застарілі</a:t>
            </a:r>
            <a:r>
              <a:rPr lang="ru-RU" sz="3000" b="1" dirty="0">
                <a:solidFill>
                  <a:srgbClr val="FF9600"/>
                </a:solidFill>
              </a:rPr>
              <a:t> слова</a:t>
            </a:r>
            <a:r>
              <a:rPr lang="ru-RU" sz="3000" b="1" dirty="0">
                <a:solidFill>
                  <a:srgbClr val="94994D"/>
                </a:solidFill>
              </a:rPr>
              <a:t>:</a:t>
            </a:r>
          </a:p>
        </p:txBody>
      </p: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FB26A0D6-A90E-378F-E60C-342626923C9A}"/>
              </a:ext>
            </a:extLst>
          </p:cNvPr>
          <p:cNvGrpSpPr/>
          <p:nvPr/>
        </p:nvGrpSpPr>
        <p:grpSpPr>
          <a:xfrm>
            <a:off x="340779" y="1200302"/>
            <a:ext cx="5696711" cy="1996439"/>
            <a:chOff x="340779" y="1200302"/>
            <a:chExt cx="5696711" cy="1996439"/>
          </a:xfrm>
        </p:grpSpPr>
        <p:sp>
          <p:nvSpPr>
            <p:cNvPr id="6" name="object 6"/>
            <p:cNvSpPr/>
            <p:nvPr/>
          </p:nvSpPr>
          <p:spPr>
            <a:xfrm>
              <a:off x="340779" y="1200302"/>
              <a:ext cx="5696711" cy="199643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E215C67-DF1E-E9A7-F61E-A16E2C94286B}"/>
                </a:ext>
              </a:extLst>
            </p:cNvPr>
            <p:cNvSpPr txBox="1"/>
            <p:nvPr/>
          </p:nvSpPr>
          <p:spPr>
            <a:xfrm>
              <a:off x="553827" y="1248206"/>
              <a:ext cx="5313573" cy="18994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ru-RU" sz="3300" b="1" dirty="0" err="1">
                  <a:solidFill>
                    <a:srgbClr val="FF9600"/>
                  </a:solidFill>
                </a:rPr>
                <a:t>архаїзми</a:t>
              </a:r>
              <a:r>
                <a:rPr lang="ru-RU" sz="3000" b="1" dirty="0">
                  <a:solidFill>
                    <a:srgbClr val="94994D"/>
                  </a:solidFill>
                </a:rPr>
                <a:t>  </a:t>
              </a:r>
            </a:p>
            <a:p>
              <a:pPr>
                <a:lnSpc>
                  <a:spcPts val="2800"/>
                </a:lnSpc>
              </a:pPr>
              <a:r>
                <a:rPr lang="ru-RU" sz="3000" dirty="0" err="1">
                  <a:solidFill>
                    <a:srgbClr val="94994D"/>
                  </a:solidFill>
                </a:rPr>
                <a:t>позначають</a:t>
              </a:r>
              <a:r>
                <a:rPr lang="ru-RU" sz="3000" dirty="0">
                  <a:solidFill>
                    <a:srgbClr val="94994D"/>
                  </a:solidFill>
                </a:rPr>
                <a:t> </a:t>
              </a:r>
              <a:r>
                <a:rPr lang="ru-RU" sz="3000" dirty="0" err="1">
                  <a:solidFill>
                    <a:srgbClr val="94994D"/>
                  </a:solidFill>
                </a:rPr>
                <a:t>предмети</a:t>
              </a:r>
              <a:r>
                <a:rPr lang="ru-RU" sz="3000" dirty="0">
                  <a:solidFill>
                    <a:srgbClr val="94994D"/>
                  </a:solidFill>
                </a:rPr>
                <a:t> </a:t>
              </a:r>
              <a:r>
                <a:rPr lang="ru-RU" sz="3000" dirty="0" err="1">
                  <a:solidFill>
                    <a:srgbClr val="94994D"/>
                  </a:solidFill>
                </a:rPr>
                <a:t>чи</a:t>
              </a:r>
              <a:r>
                <a:rPr lang="ru-RU" sz="3000" dirty="0">
                  <a:solidFill>
                    <a:srgbClr val="94994D"/>
                  </a:solidFill>
                </a:rPr>
                <a:t>  </a:t>
              </a:r>
              <a:r>
                <a:rPr lang="ru-RU" sz="3000" dirty="0" err="1">
                  <a:solidFill>
                    <a:srgbClr val="94994D"/>
                  </a:solidFill>
                </a:rPr>
                <a:t>явища</a:t>
              </a:r>
              <a:r>
                <a:rPr lang="ru-RU" sz="3000" dirty="0">
                  <a:solidFill>
                    <a:srgbClr val="94994D"/>
                  </a:solidFill>
                </a:rPr>
                <a:t>, </a:t>
              </a:r>
              <a:r>
                <a:rPr lang="ru-RU" sz="3000" dirty="0" err="1">
                  <a:solidFill>
                    <a:srgbClr val="94994D"/>
                  </a:solidFill>
                </a:rPr>
                <a:t>які</a:t>
              </a:r>
              <a:r>
                <a:rPr lang="ru-RU" sz="3000" dirty="0">
                  <a:solidFill>
                    <a:srgbClr val="94994D"/>
                  </a:solidFill>
                </a:rPr>
                <a:t> є </a:t>
              </a:r>
              <a:r>
                <a:rPr lang="ru-RU" sz="3000" b="1" dirty="0" err="1">
                  <a:solidFill>
                    <a:srgbClr val="94994D"/>
                  </a:solidFill>
                </a:rPr>
                <a:t>дотепер</a:t>
              </a:r>
              <a:r>
                <a:rPr lang="ru-RU" sz="3000" dirty="0">
                  <a:solidFill>
                    <a:srgbClr val="94994D"/>
                  </a:solidFill>
                </a:rPr>
                <a:t>, але </a:t>
              </a:r>
              <a:r>
                <a:rPr lang="ru-RU" sz="3000" b="1" dirty="0" err="1">
                  <a:solidFill>
                    <a:srgbClr val="94994D"/>
                  </a:solidFill>
                </a:rPr>
                <a:t>називаються</a:t>
              </a:r>
              <a:r>
                <a:rPr lang="ru-RU" sz="3000" b="1" dirty="0">
                  <a:solidFill>
                    <a:srgbClr val="94994D"/>
                  </a:solidFill>
                </a:rPr>
                <a:t> </a:t>
              </a:r>
              <a:r>
                <a:rPr lang="ru-RU" sz="3000" b="1" dirty="0" err="1">
                  <a:solidFill>
                    <a:srgbClr val="94994D"/>
                  </a:solidFill>
                </a:rPr>
                <a:t>інакше</a:t>
              </a:r>
              <a:r>
                <a:rPr lang="ru-RU" sz="3000" dirty="0">
                  <a:solidFill>
                    <a:srgbClr val="94994D"/>
                  </a:solidFill>
                </a:rPr>
                <a:t> (уста,</a:t>
              </a:r>
            </a:p>
            <a:p>
              <a:pPr>
                <a:lnSpc>
                  <a:spcPts val="2800"/>
                </a:lnSpc>
              </a:pPr>
              <a:r>
                <a:rPr lang="ru-RU" sz="3000" dirty="0" err="1">
                  <a:solidFill>
                    <a:srgbClr val="94994D"/>
                  </a:solidFill>
                </a:rPr>
                <a:t>товмач</a:t>
              </a:r>
              <a:r>
                <a:rPr lang="ru-RU" sz="3000" dirty="0">
                  <a:solidFill>
                    <a:srgbClr val="94994D"/>
                  </a:solidFill>
                </a:rPr>
                <a:t>)</a:t>
              </a:r>
            </a:p>
          </p:txBody>
        </p:sp>
      </p:grp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D75715CF-6ABD-79A4-055F-194043DB74F2}"/>
              </a:ext>
            </a:extLst>
          </p:cNvPr>
          <p:cNvGrpSpPr/>
          <p:nvPr/>
        </p:nvGrpSpPr>
        <p:grpSpPr>
          <a:xfrm>
            <a:off x="6150267" y="1200302"/>
            <a:ext cx="5699759" cy="1996439"/>
            <a:chOff x="6150267" y="1200302"/>
            <a:chExt cx="5699759" cy="1996439"/>
          </a:xfrm>
        </p:grpSpPr>
        <p:sp>
          <p:nvSpPr>
            <p:cNvPr id="5" name="object 5"/>
            <p:cNvSpPr/>
            <p:nvPr/>
          </p:nvSpPr>
          <p:spPr>
            <a:xfrm>
              <a:off x="6150267" y="1200302"/>
              <a:ext cx="5699759" cy="199643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3C13FF-4623-A489-7CF0-261E7DF6E012}"/>
                </a:ext>
              </a:extLst>
            </p:cNvPr>
            <p:cNvSpPr txBox="1"/>
            <p:nvPr/>
          </p:nvSpPr>
          <p:spPr>
            <a:xfrm>
              <a:off x="6325629" y="1427742"/>
              <a:ext cx="5337644" cy="15404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ru-RU" sz="3300" b="1" dirty="0" err="1">
                  <a:solidFill>
                    <a:srgbClr val="FF9600"/>
                  </a:solidFill>
                </a:rPr>
                <a:t>історизми</a:t>
              </a:r>
              <a:endParaRPr lang="ru-RU" sz="3300" b="1" dirty="0">
                <a:solidFill>
                  <a:srgbClr val="FF9600"/>
                </a:solidFill>
              </a:endParaRPr>
            </a:p>
            <a:p>
              <a:pPr>
                <a:lnSpc>
                  <a:spcPts val="2800"/>
                </a:lnSpc>
              </a:pPr>
              <a:r>
                <a:rPr lang="ru-RU" sz="3000" b="1" dirty="0" err="1">
                  <a:solidFill>
                    <a:srgbClr val="94994D"/>
                  </a:solidFill>
                </a:rPr>
                <a:t>вийшли</a:t>
              </a:r>
              <a:r>
                <a:rPr lang="ru-RU" sz="3000" b="1" dirty="0">
                  <a:solidFill>
                    <a:srgbClr val="94994D"/>
                  </a:solidFill>
                </a:rPr>
                <a:t> з </a:t>
              </a:r>
              <a:r>
                <a:rPr lang="ru-RU" sz="3000" b="1" dirty="0" err="1">
                  <a:solidFill>
                    <a:srgbClr val="94994D"/>
                  </a:solidFill>
                </a:rPr>
                <a:t>ужитку</a:t>
              </a:r>
              <a:r>
                <a:rPr lang="ru-RU" sz="3000" b="1" dirty="0">
                  <a:solidFill>
                    <a:srgbClr val="94994D"/>
                  </a:solidFill>
                </a:rPr>
                <a:t> </a:t>
              </a:r>
              <a:r>
                <a:rPr lang="ru-RU" sz="3000" dirty="0" err="1">
                  <a:solidFill>
                    <a:srgbClr val="94994D"/>
                  </a:solidFill>
                </a:rPr>
                <a:t>зі</a:t>
              </a:r>
              <a:r>
                <a:rPr lang="ru-RU" sz="3000" dirty="0">
                  <a:solidFill>
                    <a:srgbClr val="94994D"/>
                  </a:solidFill>
                </a:rPr>
                <a:t>  </a:t>
              </a:r>
              <a:r>
                <a:rPr lang="ru-RU" sz="3000" b="1" dirty="0" err="1">
                  <a:solidFill>
                    <a:srgbClr val="94994D"/>
                  </a:solidFill>
                </a:rPr>
                <a:t>зникненням</a:t>
              </a:r>
              <a:r>
                <a:rPr lang="ru-RU" sz="3000" b="1" dirty="0">
                  <a:solidFill>
                    <a:srgbClr val="94994D"/>
                  </a:solidFill>
                </a:rPr>
                <a:t> понять</a:t>
              </a:r>
              <a:r>
                <a:rPr lang="ru-RU" sz="3000" dirty="0">
                  <a:solidFill>
                    <a:srgbClr val="94994D"/>
                  </a:solidFill>
                </a:rPr>
                <a:t>, </a:t>
              </a:r>
              <a:r>
                <a:rPr lang="ru-RU" sz="3000" dirty="0" err="1">
                  <a:solidFill>
                    <a:srgbClr val="94994D"/>
                  </a:solidFill>
                </a:rPr>
                <a:t>що</a:t>
              </a:r>
              <a:r>
                <a:rPr lang="ru-RU" sz="3000" dirty="0">
                  <a:solidFill>
                    <a:srgbClr val="94994D"/>
                  </a:solidFill>
                </a:rPr>
                <a:t> ними  </a:t>
              </a:r>
              <a:r>
                <a:rPr lang="ru-RU" sz="3000" dirty="0" err="1">
                  <a:solidFill>
                    <a:srgbClr val="94994D"/>
                  </a:solidFill>
                </a:rPr>
                <a:t>позначалися</a:t>
              </a:r>
              <a:r>
                <a:rPr lang="ru-RU" sz="3000" dirty="0">
                  <a:solidFill>
                    <a:srgbClr val="94994D"/>
                  </a:solidFill>
                </a:rPr>
                <a:t> (князь, </a:t>
              </a:r>
              <a:r>
                <a:rPr lang="ru-RU" sz="3000" dirty="0" err="1">
                  <a:solidFill>
                    <a:srgbClr val="94994D"/>
                  </a:solidFill>
                </a:rPr>
                <a:t>козак</a:t>
              </a:r>
              <a:r>
                <a:rPr lang="ru-RU" sz="3000" dirty="0">
                  <a:solidFill>
                    <a:srgbClr val="94994D"/>
                  </a:solidFill>
                </a:rPr>
                <a:t>)</a:t>
              </a:r>
            </a:p>
          </p:txBody>
        </p:sp>
      </p:grpSp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C4CB8050-D751-5436-C6C3-634B26502FDB}"/>
              </a:ext>
            </a:extLst>
          </p:cNvPr>
          <p:cNvGrpSpPr/>
          <p:nvPr/>
        </p:nvGrpSpPr>
        <p:grpSpPr>
          <a:xfrm>
            <a:off x="197523" y="3333902"/>
            <a:ext cx="7711439" cy="865631"/>
            <a:chOff x="197523" y="3333902"/>
            <a:chExt cx="7711439" cy="865631"/>
          </a:xfrm>
        </p:grpSpPr>
        <p:sp>
          <p:nvSpPr>
            <p:cNvPr id="9" name="object 9"/>
            <p:cNvSpPr/>
            <p:nvPr/>
          </p:nvSpPr>
          <p:spPr>
            <a:xfrm>
              <a:off x="197523" y="3333902"/>
              <a:ext cx="7711439" cy="86563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4F05206-B7CD-6831-FA40-38536266CAA5}"/>
                </a:ext>
              </a:extLst>
            </p:cNvPr>
            <p:cNvSpPr txBox="1"/>
            <p:nvPr/>
          </p:nvSpPr>
          <p:spPr>
            <a:xfrm>
              <a:off x="340779" y="3489718"/>
              <a:ext cx="7467600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000" b="1" dirty="0" err="1">
                  <a:solidFill>
                    <a:schemeClr val="bg1"/>
                  </a:solidFill>
                </a:rPr>
                <a:t>Визначте</a:t>
              </a:r>
              <a:r>
                <a:rPr lang="ru-RU" sz="3000" b="1" dirty="0">
                  <a:solidFill>
                    <a:schemeClr val="bg1"/>
                  </a:solidFill>
                </a:rPr>
                <a:t>, як </a:t>
              </a:r>
              <a:r>
                <a:rPr lang="ru-RU" sz="3000" b="1" dirty="0" err="1">
                  <a:solidFill>
                    <a:schemeClr val="bg1"/>
                  </a:solidFill>
                </a:rPr>
                <a:t>називалося</a:t>
              </a:r>
              <a:r>
                <a:rPr lang="ru-RU" sz="3000" b="1" dirty="0">
                  <a:solidFill>
                    <a:schemeClr val="bg1"/>
                  </a:solidFill>
                </a:rPr>
                <a:t> </a:t>
              </a:r>
              <a:r>
                <a:rPr lang="ru-RU" sz="3000" b="1" dirty="0" err="1">
                  <a:solidFill>
                    <a:schemeClr val="bg1"/>
                  </a:solidFill>
                </a:rPr>
                <a:t>житло</a:t>
              </a:r>
              <a:r>
                <a:rPr lang="ru-RU" sz="3000" b="1" dirty="0">
                  <a:solidFill>
                    <a:schemeClr val="bg1"/>
                  </a:solidFill>
                </a:rPr>
                <a:t> </a:t>
              </a:r>
              <a:r>
                <a:rPr lang="ru-RU" sz="3000" b="1" dirty="0" err="1">
                  <a:solidFill>
                    <a:schemeClr val="bg1"/>
                  </a:solidFill>
                </a:rPr>
                <a:t>козаків</a:t>
              </a:r>
              <a:r>
                <a:rPr lang="ru-RU" sz="3000" b="1" dirty="0">
                  <a:solidFill>
                    <a:schemeClr val="bg1"/>
                  </a:solidFill>
                </a:rPr>
                <a:t>.</a:t>
              </a:r>
            </a:p>
          </p:txBody>
        </p:sp>
      </p:grpSp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57660052-11F0-A79B-50AC-634B539D9422}"/>
              </a:ext>
            </a:extLst>
          </p:cNvPr>
          <p:cNvGrpSpPr/>
          <p:nvPr/>
        </p:nvGrpSpPr>
        <p:grpSpPr>
          <a:xfrm>
            <a:off x="261531" y="4400702"/>
            <a:ext cx="2862071" cy="862583"/>
            <a:chOff x="261531" y="4400702"/>
            <a:chExt cx="2862071" cy="862583"/>
          </a:xfrm>
        </p:grpSpPr>
        <p:sp>
          <p:nvSpPr>
            <p:cNvPr id="8" name="object 8"/>
            <p:cNvSpPr/>
            <p:nvPr/>
          </p:nvSpPr>
          <p:spPr>
            <a:xfrm>
              <a:off x="261531" y="4400702"/>
              <a:ext cx="2862071" cy="86258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4273C0-9F94-A236-D8F4-36355C01579A}"/>
                </a:ext>
              </a:extLst>
            </p:cNvPr>
            <p:cNvSpPr txBox="1"/>
            <p:nvPr/>
          </p:nvSpPr>
          <p:spPr>
            <a:xfrm>
              <a:off x="553827" y="4562078"/>
              <a:ext cx="2274335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3300" b="1" dirty="0">
                  <a:solidFill>
                    <a:schemeClr val="bg1"/>
                  </a:solidFill>
                </a:rPr>
                <a:t>КОМОРА</a:t>
              </a:r>
            </a:p>
          </p:txBody>
        </p:sp>
      </p:grpSp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523DC33A-BE27-D8CA-4381-64C668C32579}"/>
              </a:ext>
            </a:extLst>
          </p:cNvPr>
          <p:cNvGrpSpPr/>
          <p:nvPr/>
        </p:nvGrpSpPr>
        <p:grpSpPr>
          <a:xfrm>
            <a:off x="261531" y="5424830"/>
            <a:ext cx="2862071" cy="862583"/>
            <a:chOff x="261531" y="5424830"/>
            <a:chExt cx="2862071" cy="862583"/>
          </a:xfrm>
        </p:grpSpPr>
        <p:sp>
          <p:nvSpPr>
            <p:cNvPr id="10" name="object 10"/>
            <p:cNvSpPr/>
            <p:nvPr/>
          </p:nvSpPr>
          <p:spPr>
            <a:xfrm>
              <a:off x="261531" y="5424830"/>
              <a:ext cx="2862071" cy="86258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832651-A585-50B6-E90D-9772BA3EE658}"/>
                </a:ext>
              </a:extLst>
            </p:cNvPr>
            <p:cNvSpPr txBox="1"/>
            <p:nvPr/>
          </p:nvSpPr>
          <p:spPr>
            <a:xfrm>
              <a:off x="1107457" y="5590721"/>
              <a:ext cx="1167074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3300" b="1" dirty="0">
                  <a:solidFill>
                    <a:schemeClr val="bg1"/>
                  </a:solidFill>
                </a:rPr>
                <a:t>ХАТА</a:t>
              </a:r>
            </a:p>
          </p:txBody>
        </p:sp>
      </p:grpSp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89C5811E-E9DC-C587-9640-FED4137D6982}"/>
              </a:ext>
            </a:extLst>
          </p:cNvPr>
          <p:cNvGrpSpPr/>
          <p:nvPr/>
        </p:nvGrpSpPr>
        <p:grpSpPr>
          <a:xfrm>
            <a:off x="3291243" y="5424830"/>
            <a:ext cx="2862071" cy="862583"/>
            <a:chOff x="3291243" y="5424830"/>
            <a:chExt cx="2862071" cy="862583"/>
          </a:xfrm>
        </p:grpSpPr>
        <p:sp>
          <p:nvSpPr>
            <p:cNvPr id="12" name="object 12"/>
            <p:cNvSpPr/>
            <p:nvPr/>
          </p:nvSpPr>
          <p:spPr>
            <a:xfrm>
              <a:off x="3291243" y="5424830"/>
              <a:ext cx="2862071" cy="86258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EA87DDF-44BA-885F-0B45-F134E5E03BDA}"/>
                </a:ext>
              </a:extLst>
            </p:cNvPr>
            <p:cNvSpPr txBox="1"/>
            <p:nvPr/>
          </p:nvSpPr>
          <p:spPr>
            <a:xfrm>
              <a:off x="3740353" y="5590721"/>
              <a:ext cx="1949881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3300" b="1" dirty="0">
                  <a:solidFill>
                    <a:schemeClr val="bg1"/>
                  </a:solidFill>
                </a:rPr>
                <a:t>СІЧ</a:t>
              </a:r>
            </a:p>
          </p:txBody>
        </p:sp>
      </p:grpSp>
      <p:grpSp>
        <p:nvGrpSpPr>
          <p:cNvPr id="19" name="Групувати 18">
            <a:extLst>
              <a:ext uri="{FF2B5EF4-FFF2-40B4-BE49-F238E27FC236}">
                <a16:creationId xmlns:a16="http://schemas.microsoft.com/office/drawing/2014/main" id="{6CBA24C4-E929-E19C-C59D-371BAC9DBCF8}"/>
              </a:ext>
            </a:extLst>
          </p:cNvPr>
          <p:cNvGrpSpPr/>
          <p:nvPr/>
        </p:nvGrpSpPr>
        <p:grpSpPr>
          <a:xfrm>
            <a:off x="3291243" y="4400702"/>
            <a:ext cx="2862071" cy="862583"/>
            <a:chOff x="3291243" y="4400702"/>
            <a:chExt cx="2862071" cy="862583"/>
          </a:xfrm>
        </p:grpSpPr>
        <p:sp>
          <p:nvSpPr>
            <p:cNvPr id="11" name="object 11"/>
            <p:cNvSpPr/>
            <p:nvPr/>
          </p:nvSpPr>
          <p:spPr>
            <a:xfrm>
              <a:off x="3291243" y="4400702"/>
              <a:ext cx="2862071" cy="862583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0D9CAC2-7078-EEDC-7AA4-5F0615050CAA}"/>
                </a:ext>
              </a:extLst>
            </p:cNvPr>
            <p:cNvSpPr txBox="1"/>
            <p:nvPr/>
          </p:nvSpPr>
          <p:spPr>
            <a:xfrm>
              <a:off x="3740353" y="4562078"/>
              <a:ext cx="1949881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3300" b="1" dirty="0">
                  <a:solidFill>
                    <a:schemeClr val="bg1"/>
                  </a:solidFill>
                </a:rPr>
                <a:t>КУРІНЬ</a:t>
              </a:r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DF7A31-C7F8-EC30-D6BA-7D2C23A3D04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>
            <a:extLst>
              <a:ext uri="{FF2B5EF4-FFF2-40B4-BE49-F238E27FC236}">
                <a16:creationId xmlns:a16="http://schemas.microsoft.com/office/drawing/2014/main" id="{BA24ACAE-2383-975F-2114-D65BE7B28B43}"/>
              </a:ext>
            </a:extLst>
          </p:cNvPr>
          <p:cNvSpPr txBox="1"/>
          <p:nvPr/>
        </p:nvSpPr>
        <p:spPr>
          <a:xfrm>
            <a:off x="283020" y="1760"/>
            <a:ext cx="29868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FAAF4A"/>
                </a:solidFill>
              </a:rPr>
              <a:t>Гра «</a:t>
            </a:r>
            <a:r>
              <a:rPr lang="ru-RU" sz="3000" b="1" dirty="0" err="1">
                <a:solidFill>
                  <a:srgbClr val="FAAF4A"/>
                </a:solidFill>
              </a:rPr>
              <a:t>Павутинка</a:t>
            </a:r>
            <a:r>
              <a:rPr lang="ru-RU" sz="3000" b="1" dirty="0">
                <a:solidFill>
                  <a:srgbClr val="FAAF4A"/>
                </a:solidFill>
              </a:rPr>
              <a:t>»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28E23C7-ACC2-21D7-6A07-F1B040CE9736}"/>
              </a:ext>
            </a:extLst>
          </p:cNvPr>
          <p:cNvSpPr txBox="1"/>
          <p:nvPr/>
        </p:nvSpPr>
        <p:spPr>
          <a:xfrm>
            <a:off x="283019" y="440703"/>
            <a:ext cx="665118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94994D"/>
                </a:solidFill>
              </a:rPr>
              <a:t>Увідповідніть</a:t>
            </a:r>
            <a:r>
              <a:rPr lang="ru-RU" sz="3000" b="1" dirty="0">
                <a:solidFill>
                  <a:srgbClr val="94994D"/>
                </a:solidFill>
              </a:rPr>
              <a:t> слово з </a:t>
            </a:r>
            <a:r>
              <a:rPr lang="ru-RU" sz="3000" b="1" dirty="0" err="1">
                <a:solidFill>
                  <a:srgbClr val="94994D"/>
                </a:solidFill>
              </a:rPr>
              <a:t>його</a:t>
            </a:r>
            <a:r>
              <a:rPr lang="ru-RU" sz="3000" b="1" dirty="0">
                <a:solidFill>
                  <a:srgbClr val="94994D"/>
                </a:solidFill>
              </a:rPr>
              <a:t> </a:t>
            </a:r>
            <a:r>
              <a:rPr lang="ru-RU" sz="3000" b="1" dirty="0" err="1">
                <a:solidFill>
                  <a:srgbClr val="94994D"/>
                </a:solidFill>
              </a:rPr>
              <a:t>значенням</a:t>
            </a:r>
            <a:r>
              <a:rPr lang="ru-RU" sz="3000" b="1" dirty="0">
                <a:solidFill>
                  <a:srgbClr val="94994D"/>
                </a:solidFill>
              </a:rPr>
              <a:t>. </a:t>
            </a:r>
            <a:endParaRPr lang="ru-RU" sz="3000" b="1" dirty="0">
              <a:solidFill>
                <a:srgbClr val="5262CC"/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A4496C87-5EFF-6958-1473-B81A1968D6F7}"/>
              </a:ext>
            </a:extLst>
          </p:cNvPr>
          <p:cNvSpPr txBox="1"/>
          <p:nvPr/>
        </p:nvSpPr>
        <p:spPr>
          <a:xfrm>
            <a:off x="2552700" y="2781592"/>
            <a:ext cx="7086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5262CC"/>
                </a:solidFill>
              </a:rPr>
              <a:t>ДЛЯ ЗДІЙСНЕННЯ ПЕРЕВІРКИ НАТИСНІТЬ НА ВІДПОВІДНЕ СЛОВО ↑</a:t>
            </a:r>
            <a:endParaRPr lang="ru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409E5D-A552-91C5-5D53-F6A6A7878A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53040"/>
            <a:ext cx="1096733" cy="247503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57B8EE52-42B6-E5F2-2938-8C0D5EFD2C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571" y="1893361"/>
            <a:ext cx="1914623" cy="581055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48FD9F1D-1802-DCBE-5E72-4C7F98DC08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523" y="1100882"/>
            <a:ext cx="3978479" cy="581055"/>
          </a:xfrm>
          <a:prstGeom prst="rect">
            <a:avLst/>
          </a:prstGeom>
        </p:spPr>
      </p:pic>
      <p:pic>
        <p:nvPicPr>
          <p:cNvPr id="98" name="Рисунок 97">
            <a:extLst>
              <a:ext uri="{FF2B5EF4-FFF2-40B4-BE49-F238E27FC236}">
                <a16:creationId xmlns:a16="http://schemas.microsoft.com/office/drawing/2014/main" id="{63F6E386-457E-4463-ECDA-513501C697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489" y="2643170"/>
            <a:ext cx="2079732" cy="577880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9728FB46-8BE0-6BD1-EAA5-F6F73F804D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074" y="1893361"/>
            <a:ext cx="1911448" cy="581055"/>
          </a:xfrm>
          <a:prstGeom prst="rect">
            <a:avLst/>
          </a:prstGeom>
        </p:spPr>
      </p:pic>
      <p:pic>
        <p:nvPicPr>
          <p:cNvPr id="100" name="Рисунок 99">
            <a:extLst>
              <a:ext uri="{FF2B5EF4-FFF2-40B4-BE49-F238E27FC236}">
                <a16:creationId xmlns:a16="http://schemas.microsoft.com/office/drawing/2014/main" id="{F10268C2-9F46-41FA-E404-4F84E21C73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740" y="1100882"/>
            <a:ext cx="1676486" cy="581055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8E965F71-D628-44F6-BB0F-C78114650B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266" y="1893361"/>
            <a:ext cx="2248016" cy="581055"/>
          </a:xfrm>
          <a:prstGeom prst="rect">
            <a:avLst/>
          </a:prstGeom>
        </p:spPr>
      </p:pic>
      <p:pic>
        <p:nvPicPr>
          <p:cNvPr id="102" name="Рисунок 101">
            <a:extLst>
              <a:ext uri="{FF2B5EF4-FFF2-40B4-BE49-F238E27FC236}">
                <a16:creationId xmlns:a16="http://schemas.microsoft.com/office/drawing/2014/main" id="{FAC0B1AF-1F66-3959-35AB-DFF6092CE58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91" y="1100882"/>
            <a:ext cx="1914623" cy="581055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0E8243C1-E059-B19E-2BED-798022BA4D3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91" y="1893361"/>
            <a:ext cx="1612983" cy="581055"/>
          </a:xfrm>
          <a:prstGeom prst="rect">
            <a:avLst/>
          </a:prstGeom>
        </p:spPr>
      </p:pic>
      <p:pic>
        <p:nvPicPr>
          <p:cNvPr id="104" name="Рисунок 103">
            <a:extLst>
              <a:ext uri="{FF2B5EF4-FFF2-40B4-BE49-F238E27FC236}">
                <a16:creationId xmlns:a16="http://schemas.microsoft.com/office/drawing/2014/main" id="{A229BD76-1C1B-5C86-7AAA-AC991F4B267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62" y="2643170"/>
            <a:ext cx="1409772" cy="577880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47E11502-D881-4591-8B1C-1C827FAE6B0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37" y="4427227"/>
            <a:ext cx="3305345" cy="584230"/>
          </a:xfrm>
          <a:prstGeom prst="rect">
            <a:avLst/>
          </a:prstGeom>
        </p:spPr>
      </p:pic>
      <p:pic>
        <p:nvPicPr>
          <p:cNvPr id="106" name="Рисунок 105">
            <a:extLst>
              <a:ext uri="{FF2B5EF4-FFF2-40B4-BE49-F238E27FC236}">
                <a16:creationId xmlns:a16="http://schemas.microsoft.com/office/drawing/2014/main" id="{AB538509-8173-D2B7-FA06-438312FBCEE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64" y="5259466"/>
            <a:ext cx="2876698" cy="581055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8E31BD69-5E3C-E1A9-5CF7-75DBC361FB5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30" y="6048898"/>
            <a:ext cx="3975304" cy="581055"/>
          </a:xfrm>
          <a:prstGeom prst="rect">
            <a:avLst/>
          </a:prstGeom>
        </p:spPr>
      </p:pic>
      <p:pic>
        <p:nvPicPr>
          <p:cNvPr id="108" name="Рисунок 107">
            <a:extLst>
              <a:ext uri="{FF2B5EF4-FFF2-40B4-BE49-F238E27FC236}">
                <a16:creationId xmlns:a16="http://schemas.microsoft.com/office/drawing/2014/main" id="{93393471-7FD5-98C8-F5EA-621EE43E3C2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226" y="4415296"/>
            <a:ext cx="1638384" cy="577880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:a16="http://schemas.microsoft.com/office/drawing/2014/main" id="{2532066E-D72C-324E-8AA9-F379AA87F9C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812" y="5207650"/>
            <a:ext cx="1587582" cy="581055"/>
          </a:xfrm>
          <a:prstGeom prst="rect">
            <a:avLst/>
          </a:prstGeom>
        </p:spPr>
      </p:pic>
      <p:pic>
        <p:nvPicPr>
          <p:cNvPr id="110" name="Рисунок 109">
            <a:extLst>
              <a:ext uri="{FF2B5EF4-FFF2-40B4-BE49-F238E27FC236}">
                <a16:creationId xmlns:a16="http://schemas.microsoft.com/office/drawing/2014/main" id="{E9F82AE0-4E21-4771-2727-A7EE3DED936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208" y="6048771"/>
            <a:ext cx="2571882" cy="584230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:a16="http://schemas.microsoft.com/office/drawing/2014/main" id="{6413E560-EED0-8517-ED7D-F0FA99D6897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472" y="4430402"/>
            <a:ext cx="2876698" cy="581055"/>
          </a:xfrm>
          <a:prstGeom prst="rect">
            <a:avLst/>
          </a:prstGeom>
        </p:spPr>
      </p:pic>
      <p:pic>
        <p:nvPicPr>
          <p:cNvPr id="112" name="Рисунок 111">
            <a:extLst>
              <a:ext uri="{FF2B5EF4-FFF2-40B4-BE49-F238E27FC236}">
                <a16:creationId xmlns:a16="http://schemas.microsoft.com/office/drawing/2014/main" id="{E29EB2DB-CB73-701F-C956-B1115CCB8E1C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830" y="5250322"/>
            <a:ext cx="3264068" cy="581055"/>
          </a:xfrm>
          <a:prstGeom prst="rect">
            <a:avLst/>
          </a:prstGeom>
        </p:spPr>
      </p:pic>
      <p:pic>
        <p:nvPicPr>
          <p:cNvPr id="113" name="Рисунок 112">
            <a:extLst>
              <a:ext uri="{FF2B5EF4-FFF2-40B4-BE49-F238E27FC236}">
                <a16:creationId xmlns:a16="http://schemas.microsoft.com/office/drawing/2014/main" id="{FD3F2F91-E80C-3BE8-D5A7-170DC5E489C6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732" y="6027562"/>
            <a:ext cx="4772270" cy="581055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10588156" y="2835193"/>
            <a:ext cx="1002791" cy="118871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74051" y="2966258"/>
            <a:ext cx="1033271" cy="7467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22222E-6 L 0.15677 0.3377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39" y="1687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0.44843 -0.1516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22" y="-75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22222E-6 L -0.10183 0.3377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91" y="1687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-0.18646 -0.3807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-1905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48148E-6 L -0.19401 0.2219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01" y="11088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7 L 0.03073 -0.1453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6" y="-726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22222E-6 L -0.47513 0.33773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63" y="16875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4.44444E-6 L 0.48946 -0.3838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66" y="-1919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48148E-6 L 0.04596 0.22199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11088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-0.23594 -0.15139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97" y="-7569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-0.45365 0.2219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82" y="11088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-0.18008 -0.26736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10" y="-1338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30651 0.22199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26" y="11088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L 0.44427 -0.26875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14" y="-13449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6 L 0.3138 0.11296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90" y="5648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7037E-7 L 0.07669 -0.26111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8" y="-13056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6 L -0.49193 0.11296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96" y="5648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96296E-6 L 0.125 -0.38403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-19213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9B5E2DE-AA71-3320-7D64-0399BF028A52}"/>
              </a:ext>
            </a:extLst>
          </p:cNvPr>
          <p:cNvSpPr txBox="1"/>
          <p:nvPr/>
        </p:nvSpPr>
        <p:spPr>
          <a:xfrm>
            <a:off x="283020" y="1760"/>
            <a:ext cx="36031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FAAF4A"/>
                </a:solidFill>
              </a:rPr>
              <a:t>Вибірковий</a:t>
            </a:r>
            <a:r>
              <a:rPr lang="ru-RU" sz="3000" b="1" dirty="0">
                <a:solidFill>
                  <a:srgbClr val="FAAF4A"/>
                </a:solidFill>
              </a:rPr>
              <a:t> </a:t>
            </a:r>
            <a:r>
              <a:rPr lang="ru-RU" sz="3000" b="1" dirty="0" err="1">
                <a:solidFill>
                  <a:srgbClr val="FAAF4A"/>
                </a:solidFill>
              </a:rPr>
              <a:t>переказ</a:t>
            </a:r>
            <a:endParaRPr lang="ru-RU" sz="3000" b="1" dirty="0">
              <a:solidFill>
                <a:srgbClr val="FAAF4A"/>
              </a:solidFill>
            </a:endParaRPr>
          </a:p>
        </p:txBody>
      </p:sp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65EAABF0-33F5-5865-84D9-87A8A07C1907}"/>
              </a:ext>
            </a:extLst>
          </p:cNvPr>
          <p:cNvGrpSpPr/>
          <p:nvPr/>
        </p:nvGrpSpPr>
        <p:grpSpPr>
          <a:xfrm>
            <a:off x="264579" y="544261"/>
            <a:ext cx="5791199" cy="3051047"/>
            <a:chOff x="264579" y="544261"/>
            <a:chExt cx="5791199" cy="3051047"/>
          </a:xfrm>
        </p:grpSpPr>
        <p:sp>
          <p:nvSpPr>
            <p:cNvPr id="6" name="object 6"/>
            <p:cNvSpPr/>
            <p:nvPr/>
          </p:nvSpPr>
          <p:spPr>
            <a:xfrm>
              <a:off x="264579" y="544261"/>
              <a:ext cx="5791199" cy="305104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0D9CA8-68B2-042E-382C-5130AF8C47AC}"/>
                </a:ext>
              </a:extLst>
            </p:cNvPr>
            <p:cNvSpPr txBox="1"/>
            <p:nvPr/>
          </p:nvSpPr>
          <p:spPr>
            <a:xfrm>
              <a:off x="417549" y="708159"/>
              <a:ext cx="3603180" cy="26373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ru-RU" sz="3000" i="1" dirty="0">
                  <a:solidFill>
                    <a:srgbClr val="5262CC"/>
                  </a:solidFill>
                </a:rPr>
                <a:t>Куди </a:t>
              </a:r>
              <a:r>
                <a:rPr lang="ru-RU" sz="3000" i="1" dirty="0" err="1">
                  <a:solidFill>
                    <a:srgbClr val="5262CC"/>
                  </a:solidFill>
                </a:rPr>
                <a:t>попрямував</a:t>
              </a:r>
              <a:r>
                <a:rPr lang="ru-RU" sz="3000" i="1" dirty="0">
                  <a:solidFill>
                    <a:srgbClr val="5262CC"/>
                  </a:solidFill>
                </a:rPr>
                <a:t>  </a:t>
              </a:r>
              <a:r>
                <a:rPr lang="ru-RU" sz="3000" i="1" dirty="0" err="1">
                  <a:solidFill>
                    <a:srgbClr val="5262CC"/>
                  </a:solidFill>
                </a:rPr>
                <a:t>Тишкевич</a:t>
              </a:r>
              <a:r>
                <a:rPr lang="ru-RU" sz="3000" i="1" dirty="0">
                  <a:solidFill>
                    <a:srgbClr val="5262CC"/>
                  </a:solidFill>
                </a:rPr>
                <a:t>,  </a:t>
              </a:r>
              <a:r>
                <a:rPr lang="ru-RU" sz="3000" i="1" dirty="0" err="1">
                  <a:solidFill>
                    <a:srgbClr val="5262CC"/>
                  </a:solidFill>
                </a:rPr>
                <a:t>намагаючись</a:t>
              </a:r>
              <a:r>
                <a:rPr lang="ru-RU" sz="3000" i="1" dirty="0">
                  <a:solidFill>
                    <a:srgbClr val="5262CC"/>
                  </a:solidFill>
                </a:rPr>
                <a:t>  </a:t>
              </a:r>
              <a:r>
                <a:rPr lang="ru-RU" sz="3000" i="1" dirty="0" err="1">
                  <a:solidFill>
                    <a:srgbClr val="5262CC"/>
                  </a:solidFill>
                </a:rPr>
                <a:t>утекти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від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козаків</a:t>
              </a:r>
              <a:r>
                <a:rPr lang="ru-RU" sz="3000" i="1" dirty="0">
                  <a:solidFill>
                    <a:srgbClr val="5262CC"/>
                  </a:solidFill>
                </a:rPr>
                <a:t>?</a:t>
              </a:r>
            </a:p>
            <a:p>
              <a:pPr>
                <a:lnSpc>
                  <a:spcPts val="3300"/>
                </a:lnSpc>
              </a:pPr>
              <a:r>
                <a:rPr lang="ru-RU" sz="3000" i="1" dirty="0" err="1">
                  <a:solidFill>
                    <a:srgbClr val="5262CC"/>
                  </a:solidFill>
                </a:rPr>
                <a:t>Що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пов'язувало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його</a:t>
              </a:r>
              <a:r>
                <a:rPr lang="ru-RU" sz="3000" i="1" dirty="0">
                  <a:solidFill>
                    <a:srgbClr val="5262CC"/>
                  </a:solidFill>
                </a:rPr>
                <a:t> з татарами?</a:t>
              </a:r>
            </a:p>
          </p:txBody>
        </p:sp>
      </p:grpSp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A400BE21-CBC9-B6D6-8677-A4ADF756334C}"/>
              </a:ext>
            </a:extLst>
          </p:cNvPr>
          <p:cNvGrpSpPr/>
          <p:nvPr/>
        </p:nvGrpSpPr>
        <p:grpSpPr>
          <a:xfrm>
            <a:off x="6199035" y="544261"/>
            <a:ext cx="5809487" cy="3051047"/>
            <a:chOff x="6199035" y="544261"/>
            <a:chExt cx="5809487" cy="3051047"/>
          </a:xfrm>
        </p:grpSpPr>
        <p:sp>
          <p:nvSpPr>
            <p:cNvPr id="5" name="object 5"/>
            <p:cNvSpPr/>
            <p:nvPr/>
          </p:nvSpPr>
          <p:spPr>
            <a:xfrm>
              <a:off x="6199035" y="544261"/>
              <a:ext cx="5809487" cy="305104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B51E110-4190-BE37-2F0B-B14EE6C5A8AE}"/>
                </a:ext>
              </a:extLst>
            </p:cNvPr>
            <p:cNvSpPr txBox="1"/>
            <p:nvPr/>
          </p:nvSpPr>
          <p:spPr>
            <a:xfrm>
              <a:off x="6349909" y="919755"/>
              <a:ext cx="5232491" cy="22141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ru-RU" sz="3000" i="1" dirty="0">
                  <a:solidFill>
                    <a:srgbClr val="5262CC"/>
                  </a:solidFill>
                </a:rPr>
                <a:t>Зачитайте </a:t>
              </a:r>
              <a:r>
                <a:rPr lang="ru-RU" sz="3000" i="1" dirty="0" err="1">
                  <a:solidFill>
                    <a:srgbClr val="5262CC"/>
                  </a:solidFill>
                </a:rPr>
                <a:t>виразно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вголос</a:t>
              </a:r>
              <a:r>
                <a:rPr lang="ru-RU" sz="3000" i="1" dirty="0">
                  <a:solidFill>
                    <a:srgbClr val="5262CC"/>
                  </a:solidFill>
                </a:rPr>
                <a:t>  </a:t>
              </a:r>
              <a:r>
                <a:rPr lang="ru-RU" sz="3000" i="1" dirty="0" err="1">
                  <a:solidFill>
                    <a:srgbClr val="5262CC"/>
                  </a:solidFill>
                </a:rPr>
                <a:t>уривок</a:t>
              </a:r>
              <a:r>
                <a:rPr lang="ru-RU" sz="3000" i="1" dirty="0">
                  <a:solidFill>
                    <a:srgbClr val="5262CC"/>
                  </a:solidFill>
                </a:rPr>
                <a:t>, у </a:t>
              </a:r>
              <a:r>
                <a:rPr lang="ru-RU" sz="3000" i="1" dirty="0" err="1">
                  <a:solidFill>
                    <a:srgbClr val="5262CC"/>
                  </a:solidFill>
                </a:rPr>
                <a:t>якому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йдеться</a:t>
              </a:r>
              <a:r>
                <a:rPr lang="ru-RU" sz="3000" i="1" dirty="0">
                  <a:solidFill>
                    <a:srgbClr val="5262CC"/>
                  </a:solidFill>
                </a:rPr>
                <a:t> про  те, як </a:t>
              </a:r>
              <a:r>
                <a:rPr lang="ru-RU" sz="3000" i="1" dirty="0" err="1">
                  <a:solidFill>
                    <a:srgbClr val="5262CC"/>
                  </a:solidFill>
                </a:rPr>
                <a:t>Пилип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Швайка</a:t>
              </a:r>
              <a:r>
                <a:rPr lang="ru-RU" sz="3000" i="1" dirty="0">
                  <a:solidFill>
                    <a:srgbClr val="5262CC"/>
                  </a:solidFill>
                </a:rPr>
                <a:t>  </a:t>
              </a:r>
              <a:r>
                <a:rPr lang="ru-RU" sz="3000" i="1" dirty="0" err="1">
                  <a:solidFill>
                    <a:srgbClr val="5262CC"/>
                  </a:solidFill>
                </a:rPr>
                <a:t>переслідував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Тишкевича</a:t>
              </a:r>
              <a:r>
                <a:rPr lang="ru-RU" sz="3000" i="1" dirty="0">
                  <a:solidFill>
                    <a:srgbClr val="5262CC"/>
                  </a:solidFill>
                </a:rPr>
                <a:t>. Чим </a:t>
              </a:r>
              <a:r>
                <a:rPr lang="ru-RU" sz="3000" i="1" dirty="0" err="1">
                  <a:solidFill>
                    <a:srgbClr val="5262CC"/>
                  </a:solidFill>
                </a:rPr>
                <a:t>ця</a:t>
              </a:r>
              <a:r>
                <a:rPr lang="ru-RU" sz="3000" i="1" dirty="0">
                  <a:solidFill>
                    <a:srgbClr val="5262CC"/>
                  </a:solidFill>
                </a:rPr>
                <a:t> погоня </a:t>
              </a:r>
              <a:r>
                <a:rPr lang="ru-RU" sz="3000" i="1" dirty="0" err="1">
                  <a:solidFill>
                    <a:srgbClr val="5262CC"/>
                  </a:solidFill>
                </a:rPr>
                <a:t>була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незвичною</a:t>
              </a:r>
              <a:r>
                <a:rPr lang="ru-RU" sz="3000" i="1" dirty="0">
                  <a:solidFill>
                    <a:srgbClr val="5262CC"/>
                  </a:solidFill>
                </a:rPr>
                <a:t>?</a:t>
              </a:r>
            </a:p>
          </p:txBody>
        </p:sp>
      </p:grpSp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id="{AE70491D-A5D4-66EF-D84C-A119DFE6DC6C}"/>
              </a:ext>
            </a:extLst>
          </p:cNvPr>
          <p:cNvGrpSpPr/>
          <p:nvPr/>
        </p:nvGrpSpPr>
        <p:grpSpPr>
          <a:xfrm>
            <a:off x="6199035" y="3738565"/>
            <a:ext cx="5809487" cy="3051047"/>
            <a:chOff x="6199035" y="3738565"/>
            <a:chExt cx="5809487" cy="3051047"/>
          </a:xfrm>
        </p:grpSpPr>
        <p:sp>
          <p:nvSpPr>
            <p:cNvPr id="4" name="object 4"/>
            <p:cNvSpPr/>
            <p:nvPr/>
          </p:nvSpPr>
          <p:spPr>
            <a:xfrm>
              <a:off x="6199035" y="3738565"/>
              <a:ext cx="5809487" cy="305104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707BB3-D7A5-F5BF-19C3-FBDF6B49171F}"/>
                </a:ext>
              </a:extLst>
            </p:cNvPr>
            <p:cNvSpPr txBox="1"/>
            <p:nvPr/>
          </p:nvSpPr>
          <p:spPr>
            <a:xfrm>
              <a:off x="6349909" y="3992573"/>
              <a:ext cx="5232491" cy="26373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ru-RU" sz="3000" i="1" dirty="0" err="1">
                  <a:solidFill>
                    <a:srgbClr val="5262CC"/>
                  </a:solidFill>
                </a:rPr>
                <a:t>Доведіть</a:t>
              </a:r>
              <a:r>
                <a:rPr lang="ru-RU" sz="3000" i="1" dirty="0">
                  <a:solidFill>
                    <a:srgbClr val="5262CC"/>
                  </a:solidFill>
                </a:rPr>
                <a:t>, </a:t>
              </a:r>
              <a:r>
                <a:rPr lang="ru-RU" sz="3000" i="1" dirty="0" err="1">
                  <a:solidFill>
                    <a:srgbClr val="5262CC"/>
                  </a:solidFill>
                </a:rPr>
                <a:t>посилаючись</a:t>
              </a:r>
              <a:r>
                <a:rPr lang="ru-RU" sz="3000" i="1" dirty="0">
                  <a:solidFill>
                    <a:srgbClr val="5262CC"/>
                  </a:solidFill>
                </a:rPr>
                <a:t> на  текст, </a:t>
              </a:r>
              <a:r>
                <a:rPr lang="ru-RU" sz="3000" i="1" dirty="0" err="1">
                  <a:solidFill>
                    <a:srgbClr val="5262CC"/>
                  </a:solidFill>
                </a:rPr>
                <a:t>що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саме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завдяки</a:t>
              </a:r>
              <a:r>
                <a:rPr lang="ru-RU" sz="3000" i="1" dirty="0">
                  <a:solidFill>
                    <a:srgbClr val="5262CC"/>
                  </a:solidFill>
                </a:rPr>
                <a:t>  </a:t>
              </a:r>
              <a:r>
                <a:rPr lang="ru-RU" sz="3000" i="1" dirty="0" err="1">
                  <a:solidFill>
                    <a:srgbClr val="5262CC"/>
                  </a:solidFill>
                </a:rPr>
                <a:t>хитрості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Пилипу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Швайці</a:t>
              </a:r>
              <a:r>
                <a:rPr lang="ru-RU" sz="3000" i="1" dirty="0">
                  <a:solidFill>
                    <a:srgbClr val="5262CC"/>
                  </a:solidFill>
                </a:rPr>
                <a:t>  </a:t>
              </a:r>
              <a:r>
                <a:rPr lang="ru-RU" sz="3000" i="1" dirty="0" err="1">
                  <a:solidFill>
                    <a:srgbClr val="5262CC"/>
                  </a:solidFill>
                </a:rPr>
                <a:t>вдалося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відірватися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від</a:t>
              </a:r>
              <a:r>
                <a:rPr lang="ru-RU" sz="3000" i="1" dirty="0">
                  <a:solidFill>
                    <a:srgbClr val="5262CC"/>
                  </a:solidFill>
                </a:rPr>
                <a:t>  </a:t>
              </a:r>
              <a:r>
                <a:rPr lang="ru-RU" sz="3000" i="1" dirty="0" err="1">
                  <a:solidFill>
                    <a:srgbClr val="5262CC"/>
                  </a:solidFill>
                </a:rPr>
                <a:t>переслідувачів</a:t>
              </a:r>
              <a:r>
                <a:rPr lang="ru-RU" sz="3000" i="1" dirty="0">
                  <a:solidFill>
                    <a:srgbClr val="5262CC"/>
                  </a:solidFill>
                </a:rPr>
                <a:t> і </a:t>
              </a:r>
              <a:r>
                <a:rPr lang="ru-RU" sz="3000" i="1" dirty="0" err="1">
                  <a:solidFill>
                    <a:srgbClr val="5262CC"/>
                  </a:solidFill>
                </a:rPr>
                <a:t>виграти</a:t>
              </a:r>
              <a:r>
                <a:rPr lang="ru-RU" sz="3000" i="1" dirty="0">
                  <a:solidFill>
                    <a:srgbClr val="5262CC"/>
                  </a:solidFill>
                </a:rPr>
                <a:t> час  для </a:t>
              </a:r>
              <a:r>
                <a:rPr lang="ru-RU" sz="3000" i="1" dirty="0" err="1">
                  <a:solidFill>
                    <a:srgbClr val="5262CC"/>
                  </a:solidFill>
                </a:rPr>
                <a:t>порятунку</a:t>
              </a:r>
              <a:r>
                <a:rPr lang="ru-RU" sz="3000" i="1" dirty="0">
                  <a:solidFill>
                    <a:srgbClr val="5262CC"/>
                  </a:solidFill>
                </a:rPr>
                <a:t>.</a:t>
              </a:r>
            </a:p>
          </p:txBody>
        </p:sp>
      </p:grp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C6D1B02E-5888-88BB-FD4A-8404B6399480}"/>
              </a:ext>
            </a:extLst>
          </p:cNvPr>
          <p:cNvGrpSpPr/>
          <p:nvPr/>
        </p:nvGrpSpPr>
        <p:grpSpPr>
          <a:xfrm>
            <a:off x="264579" y="3738565"/>
            <a:ext cx="5791199" cy="3051047"/>
            <a:chOff x="264579" y="3738565"/>
            <a:chExt cx="5791199" cy="3051047"/>
          </a:xfrm>
        </p:grpSpPr>
        <p:sp>
          <p:nvSpPr>
            <p:cNvPr id="3" name="object 3"/>
            <p:cNvSpPr/>
            <p:nvPr/>
          </p:nvSpPr>
          <p:spPr>
            <a:xfrm>
              <a:off x="264579" y="3738565"/>
              <a:ext cx="5791199" cy="305104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CCABC9F-9734-3710-DFE3-3C84E6BA87F3}"/>
                </a:ext>
              </a:extLst>
            </p:cNvPr>
            <p:cNvSpPr txBox="1"/>
            <p:nvPr/>
          </p:nvSpPr>
          <p:spPr>
            <a:xfrm>
              <a:off x="417548" y="4207119"/>
              <a:ext cx="5577512" cy="22082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ru-RU" sz="3000" i="1" dirty="0">
                  <a:solidFill>
                    <a:srgbClr val="5262CC"/>
                  </a:solidFill>
                </a:rPr>
                <a:t>Як </a:t>
              </a:r>
              <a:r>
                <a:rPr lang="ru-RU" sz="3000" i="1" dirty="0" err="1">
                  <a:solidFill>
                    <a:srgbClr val="5262CC"/>
                  </a:solidFill>
                </a:rPr>
                <a:t>відреагував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Швайка</a:t>
              </a:r>
              <a:r>
                <a:rPr lang="ru-RU" sz="3000" i="1" dirty="0">
                  <a:solidFill>
                    <a:srgbClr val="5262CC"/>
                  </a:solidFill>
                </a:rPr>
                <a:t> на  </a:t>
              </a:r>
              <a:r>
                <a:rPr lang="ru-RU" sz="3000" i="1" dirty="0" err="1">
                  <a:solidFill>
                    <a:srgbClr val="5262CC"/>
                  </a:solidFill>
                </a:rPr>
                <a:t>несподівану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появу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Грицика</a:t>
              </a:r>
              <a:r>
                <a:rPr lang="ru-RU" sz="3000" i="1" dirty="0">
                  <a:solidFill>
                    <a:srgbClr val="5262CC"/>
                  </a:solidFill>
                </a:rPr>
                <a:t> й  Санька </a:t>
              </a:r>
              <a:r>
                <a:rPr lang="ru-RU" sz="3000" i="1" dirty="0" err="1">
                  <a:solidFill>
                    <a:srgbClr val="5262CC"/>
                  </a:solidFill>
                </a:rPr>
                <a:t>під</a:t>
              </a:r>
              <a:r>
                <a:rPr lang="ru-RU" sz="3000" i="1" dirty="0">
                  <a:solidFill>
                    <a:srgbClr val="5262CC"/>
                  </a:solidFill>
                </a:rPr>
                <a:t> час </a:t>
              </a:r>
              <a:r>
                <a:rPr lang="ru-RU" sz="3000" i="1" dirty="0" err="1">
                  <a:solidFill>
                    <a:srgbClr val="5262CC"/>
                  </a:solidFill>
                </a:rPr>
                <a:t>переслідування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Тишкевича</a:t>
              </a:r>
              <a:r>
                <a:rPr lang="ru-RU" sz="3000" i="1" dirty="0">
                  <a:solidFill>
                    <a:srgbClr val="5262CC"/>
                  </a:solidFill>
                </a:rPr>
                <a:t>? </a:t>
              </a:r>
              <a:r>
                <a:rPr lang="ru-RU" sz="3000" i="1" dirty="0" err="1">
                  <a:solidFill>
                    <a:srgbClr val="5262CC"/>
                  </a:solidFill>
                </a:rPr>
                <a:t>Чому</a:t>
              </a:r>
              <a:r>
                <a:rPr lang="ru-RU" sz="3000" i="1" dirty="0">
                  <a:solidFill>
                    <a:srgbClr val="5262CC"/>
                  </a:solidFill>
                </a:rPr>
                <a:t> </a:t>
              </a:r>
              <a:r>
                <a:rPr lang="ru-RU" sz="3000" i="1" dirty="0" err="1">
                  <a:solidFill>
                    <a:srgbClr val="5262CC"/>
                  </a:solidFill>
                </a:rPr>
                <a:t>вивідник</a:t>
              </a:r>
              <a:r>
                <a:rPr lang="ru-RU" sz="3000" i="1" dirty="0">
                  <a:solidFill>
                    <a:srgbClr val="5262CC"/>
                  </a:solidFill>
                </a:rPr>
                <a:t> не прогнав </a:t>
              </a:r>
              <a:r>
                <a:rPr lang="ru-RU" sz="3000" i="1" dirty="0" err="1">
                  <a:solidFill>
                    <a:srgbClr val="5262CC"/>
                  </a:solidFill>
                </a:rPr>
                <a:t>хлопців</a:t>
              </a:r>
              <a:r>
                <a:rPr lang="ru-RU" sz="3000" i="1" dirty="0">
                  <a:solidFill>
                    <a:srgbClr val="5262CC"/>
                  </a:solidFill>
                </a:rPr>
                <a:t>?</a:t>
              </a:r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CB3C185-01F0-0C76-A43A-832D67AD77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28" y="6558847"/>
            <a:ext cx="1096733" cy="247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</TotalTime>
  <Words>1626</Words>
  <Application>Microsoft Office PowerPoint</Application>
  <PresentationFormat>Широкий екран</PresentationFormat>
  <Paragraphs>191</Paragraphs>
  <Slides>29</Slides>
  <Notes>1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29</vt:i4>
      </vt:variant>
    </vt:vector>
  </HeadingPairs>
  <TitlesOfParts>
    <vt:vector size="32" baseType="lpstr">
      <vt:lpstr>Calibri</vt:lpstr>
      <vt:lpstr>Wingdings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РАСТ 3_Урок_3_В_Рутківський_«Джури_козака_Швайки»_«На_козацьких_островах»</dc:title>
  <dc:creator>MSI</dc:creator>
  <cp:lastModifiedBy>Мар'яна Савчук</cp:lastModifiedBy>
  <cp:revision>79</cp:revision>
  <dcterms:created xsi:type="dcterms:W3CDTF">2024-01-12T14:43:49Z</dcterms:created>
  <dcterms:modified xsi:type="dcterms:W3CDTF">2024-01-13T15:23:15Z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2024-01-12T00:00:00Z</vt:filetime>
  </property>
  <property fmtid="{D5CDD505-2E9C-101B-9397-08002B2CF9AE}" pid="3" name="Creator">
    <vt:lpwstr>Adobe Illustrator 25.0 (Windows)</vt:lpwstr>
  </property>
  <property fmtid="{D5CDD505-2E9C-101B-9397-08002B2CF9AE}" pid="4" name="LastSaved">
    <vt:filetime>2024-01-12T00:00:00Z</vt:filetime>
  </property>
</Properties>
</file>