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801ec2fa02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801ec2fa02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01ec2f7b8_1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01ec2f7b8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01ec2fa02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801ec2fa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01ec2fa02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01ec2fa0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fmla="val 4578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" name="Google Shape;16;p2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4500"/>
              <a:buFont typeface="Verdana"/>
              <a:buNone/>
              <a:defRPr b="1" sz="4500">
                <a:solidFill>
                  <a:srgbClr val="F65D4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C7975"/>
                </a:solidFill>
              </a:defRPr>
            </a:lvl1pPr>
            <a:lvl2pPr lvl="1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230"/>
              </a:spcBef>
              <a:spcAft>
                <a:spcPts val="0"/>
              </a:spcAft>
              <a:buSzPts val="2016"/>
              <a:buNone/>
              <a:defRPr/>
            </a:lvl4pPr>
            <a:lvl5pPr lvl="4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257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2500884" y="-1467612"/>
            <a:ext cx="4187952" cy="8183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4991100" y="2171704"/>
            <a:ext cx="5257799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876300" y="190503"/>
            <a:ext cx="5257801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  <a:defRPr b="1" sz="2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>
            <a:lvl1pPr indent="-228600" lvl="0" marL="457200" marR="18288" algn="l"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dk1"/>
                </a:solidFill>
              </a:defRPr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>
                <a:solidFill>
                  <a:schemeClr val="dk1"/>
                </a:solidFill>
              </a:defRPr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008"/>
              <a:buNone/>
              <a:defRPr sz="900">
                <a:solidFill>
                  <a:schemeClr val="dk1"/>
                </a:solidFill>
              </a:defRPr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900"/>
              <a:buNone/>
              <a:defRPr sz="900">
                <a:solidFill>
                  <a:schemeClr val="dk1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2" type="body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70840" lvl="0" marL="457200" algn="l">
              <a:spcBef>
                <a:spcPts val="250"/>
              </a:spcBef>
              <a:spcAft>
                <a:spcPts val="0"/>
              </a:spcAft>
              <a:buSzPts val="2240"/>
              <a:buChar char="⚫"/>
              <a:defRPr sz="2800">
                <a:solidFill>
                  <a:schemeClr val="dk1"/>
                </a:solidFill>
              </a:defRPr>
            </a:lvl1pPr>
            <a:lvl2pPr indent="-393700" lvl="1" marL="914400" algn="l">
              <a:spcBef>
                <a:spcPts val="250"/>
              </a:spcBef>
              <a:spcAft>
                <a:spcPts val="0"/>
              </a:spcAft>
              <a:buSzPts val="2600"/>
              <a:buChar char="◦"/>
              <a:defRPr sz="2600">
                <a:solidFill>
                  <a:schemeClr val="dk1"/>
                </a:solidFill>
              </a:defRPr>
            </a:lvl2pPr>
            <a:lvl3pPr indent="-381000" lvl="2" marL="1371600" algn="l">
              <a:spcBef>
                <a:spcPts val="250"/>
              </a:spcBef>
              <a:spcAft>
                <a:spcPts val="0"/>
              </a:spcAft>
              <a:buSzPts val="2400"/>
              <a:buChar char="●"/>
              <a:defRPr sz="2400">
                <a:solidFill>
                  <a:schemeClr val="dk1"/>
                </a:solidFill>
              </a:defRPr>
            </a:lvl3pPr>
            <a:lvl4pPr indent="-370839" lvl="3" marL="1828800" algn="l">
              <a:spcBef>
                <a:spcPts val="230"/>
              </a:spcBef>
              <a:spcAft>
                <a:spcPts val="0"/>
              </a:spcAft>
              <a:buSzPts val="2240"/>
              <a:buChar char="◦"/>
              <a:defRPr sz="2000">
                <a:solidFill>
                  <a:schemeClr val="dk1"/>
                </a:solidFill>
              </a:defRPr>
            </a:lvl4pPr>
            <a:lvl5pPr indent="-355600" lvl="4" marL="2286000" algn="l"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>
                <a:solidFill>
                  <a:schemeClr val="dk1"/>
                </a:solidFill>
              </a:defRPr>
            </a:lvl5pPr>
            <a:lvl6pPr indent="-228600" lvl="5" marL="2743200" algn="l">
              <a:spcBef>
                <a:spcPts val="250"/>
              </a:spcBef>
              <a:spcAft>
                <a:spcPts val="0"/>
              </a:spcAft>
              <a:buSzPts val="1700"/>
              <a:buNone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20040" lvl="0" marL="457200" algn="l"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7" name="Google Shape;37;p5"/>
          <p:cNvSpPr txBox="1"/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C7975"/>
              </a:buClr>
              <a:buSzPts val="3600"/>
              <a:buFont typeface="Verdana"/>
              <a:buNone/>
              <a:defRPr b="0" sz="3600" cap="none">
                <a:solidFill>
                  <a:srgbClr val="7C797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" type="body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18850" spcFirstLastPara="1" rIns="91425" wrap="square" tIns="0">
            <a:noAutofit/>
          </a:bodyPr>
          <a:lstStyle>
            <a:lvl1pPr indent="-228600" lvl="0" marL="457200" marR="36576" algn="l">
              <a:spcBef>
                <a:spcPts val="0"/>
              </a:spcBef>
              <a:spcAft>
                <a:spcPts val="0"/>
              </a:spcAft>
              <a:buSzPts val="1440"/>
              <a:buNone/>
              <a:defRPr b="0" sz="1800">
                <a:solidFill>
                  <a:srgbClr val="9F3009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568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60680" lvl="0" marL="457200" algn="l"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60680" lvl="0" marL="457200" algn="l"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3600"/>
              <a:buFont typeface="Verdana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" type="body"/>
          </p:nvPr>
        </p:nvSpPr>
        <p:spPr>
          <a:xfrm>
            <a:off x="607224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46300" spcFirstLastPara="1" rIns="91425" wrap="square" tIns="91425">
            <a:no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2" type="body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91425" wrap="square" tIns="91425">
            <a:no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3" type="body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50520" lvl="0" marL="457200" algn="l"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4" type="body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50520" lvl="0" marL="457200" algn="l"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showMasterSp="0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Google Shape;70;p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fmla="val 2748" name="adj"/>
            </a:avLst>
          </a:prstGeom>
          <a:solidFill>
            <a:srgbClr val="1C1C1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1" name="Google Shape;71;p10"/>
          <p:cNvSpPr txBox="1"/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C7975"/>
              </a:buClr>
              <a:buSzPts val="3600"/>
              <a:buFont typeface="Verdana"/>
              <a:buNone/>
              <a:defRPr b="0" sz="3600">
                <a:solidFill>
                  <a:srgbClr val="7C797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6462712" y="533400"/>
            <a:ext cx="2240280" cy="42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FFFFFF"/>
                </a:solidFill>
              </a:defRPr>
            </a:lvl1pPr>
            <a:lvl2pPr indent="-304800" lvl="1" marL="914400" algn="l">
              <a:spcBef>
                <a:spcPts val="250"/>
              </a:spcBef>
              <a:spcAft>
                <a:spcPts val="0"/>
              </a:spcAft>
              <a:buSzPts val="1200"/>
              <a:buChar char="◦"/>
              <a:defRPr sz="1200">
                <a:solidFill>
                  <a:srgbClr val="FFFFFF"/>
                </a:solidFill>
              </a:defRPr>
            </a:lvl2pPr>
            <a:lvl3pPr indent="-292100" lvl="2" marL="1371600" algn="l">
              <a:spcBef>
                <a:spcPts val="250"/>
              </a:spcBef>
              <a:spcAft>
                <a:spcPts val="0"/>
              </a:spcAft>
              <a:buSzPts val="1000"/>
              <a:buChar char="●"/>
              <a:defRPr sz="1000">
                <a:solidFill>
                  <a:srgbClr val="FFFFFF"/>
                </a:solidFill>
              </a:defRPr>
            </a:lvl3pPr>
            <a:lvl4pPr indent="-292608" lvl="3" marL="1828800" algn="l">
              <a:spcBef>
                <a:spcPts val="230"/>
              </a:spcBef>
              <a:spcAft>
                <a:spcPts val="0"/>
              </a:spcAft>
              <a:buSzPts val="1008"/>
              <a:buChar char="◦"/>
              <a:defRPr sz="900">
                <a:solidFill>
                  <a:srgbClr val="FFFFFF"/>
                </a:solidFill>
              </a:defRPr>
            </a:lvl4pPr>
            <a:lvl5pPr indent="-285750" lvl="4" marL="2286000" algn="l">
              <a:spcBef>
                <a:spcPts val="250"/>
              </a:spcBef>
              <a:spcAft>
                <a:spcPts val="0"/>
              </a:spcAft>
              <a:buSzPts val="900"/>
              <a:buChar char="●"/>
              <a:defRPr sz="900">
                <a:solidFill>
                  <a:srgbClr val="FFFFFF"/>
                </a:solidFill>
              </a:defRPr>
            </a:lvl5pPr>
            <a:lvl6pPr indent="-342900" lvl="5" marL="2743200" algn="l"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6" name="Google Shape;76;p10"/>
          <p:cNvSpPr/>
          <p:nvPr>
            <p:ph idx="2" type="pic"/>
          </p:nvPr>
        </p:nvSpPr>
        <p:spPr>
          <a:xfrm>
            <a:off x="421480" y="435768"/>
            <a:ext cx="5925312" cy="4343400"/>
          </a:xfrm>
          <a:prstGeom prst="snipRoundRect">
            <a:avLst>
              <a:gd fmla="val 1040" name="adj1"/>
              <a:gd fmla="val 0" name="adj2"/>
            </a:avLst>
          </a:prstGeom>
          <a:solidFill>
            <a:srgbClr val="51504D"/>
          </a:solidFill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lvl="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250"/>
              </a:spcBef>
              <a:spcAft>
                <a:spcPts val="0"/>
              </a:spcAft>
              <a:buClr>
                <a:srgbClr val="EB3D3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230"/>
              </a:spcBef>
              <a:spcAft>
                <a:spcPts val="0"/>
              </a:spcAft>
              <a:buClr>
                <a:srgbClr val="EB3D31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250"/>
              </a:spcBef>
              <a:spcAft>
                <a:spcPts val="0"/>
              </a:spcAft>
              <a:buClr>
                <a:srgbClr val="D6AC6A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250"/>
              </a:spcBef>
              <a:spcAft>
                <a:spcPts val="0"/>
              </a:spcAft>
              <a:buClr>
                <a:srgbClr val="D6AC6A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255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257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255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3600"/>
              <a:buFont typeface="Verdana"/>
              <a:buNone/>
              <a:defRPr b="1" i="0" sz="3600" u="none" cap="none" strike="noStrike">
                <a:solidFill>
                  <a:srgbClr val="F65D4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⚫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68300" lvl="2" marL="1371600" marR="0" rtl="0" algn="l">
              <a:spcBef>
                <a:spcPts val="250"/>
              </a:spcBef>
              <a:spcAft>
                <a:spcPts val="0"/>
              </a:spcAft>
              <a:buClr>
                <a:srgbClr val="EB3D3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63728" lvl="3" marL="1828800" marR="0" rtl="0" algn="l">
              <a:spcBef>
                <a:spcPts val="230"/>
              </a:spcBef>
              <a:spcAft>
                <a:spcPts val="0"/>
              </a:spcAft>
              <a:buClr>
                <a:srgbClr val="EB3D31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spcBef>
                <a:spcPts val="250"/>
              </a:spcBef>
              <a:spcAft>
                <a:spcPts val="0"/>
              </a:spcAft>
              <a:buClr>
                <a:srgbClr val="D6AC6A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36550" lvl="5" marL="2743200" marR="0" rtl="0" algn="l">
              <a:spcBef>
                <a:spcPts val="250"/>
              </a:spcBef>
              <a:spcAft>
                <a:spcPts val="0"/>
              </a:spcAft>
              <a:buClr>
                <a:srgbClr val="D6AC6A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23850" lvl="6" marL="3200400" marR="0" rtl="0" algn="l">
              <a:spcBef>
                <a:spcPts val="255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23850" lvl="7" marL="3657600" marR="0" rtl="0" algn="l">
              <a:spcBef>
                <a:spcPts val="257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23850" lvl="8" marL="4114800" marR="0" rtl="0" algn="l">
              <a:spcBef>
                <a:spcPts val="255"/>
              </a:spcBef>
              <a:spcAft>
                <a:spcPts val="0"/>
              </a:spcAft>
              <a:buClr>
                <a:srgbClr val="D6AC6A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AAA7A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23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1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jpg"/><Relationship Id="rId4" Type="http://schemas.openxmlformats.org/officeDocument/2006/relationships/image" Target="../media/image1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500034" y="1142984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65D45"/>
              </a:buClr>
              <a:buSzPts val="4500"/>
              <a:buFont typeface="Verdana"/>
              <a:buNone/>
            </a:pPr>
            <a:r>
              <a:rPr i="1" lang="uk-UA"/>
              <a:t>Домедична допомога при травмах</a:t>
            </a:r>
            <a:endParaRPr i="1"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722376" y="3685032"/>
            <a:ext cx="7772400" cy="2387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Autofit/>
          </a:bodyPr>
          <a:lstStyle/>
          <a:p>
            <a:pPr indent="0" lvl="0" marL="36576" rtl="0" algn="r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36576" rtl="0" algn="r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36576" rtl="0" algn="ctr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pic>
        <p:nvPicPr>
          <p:cNvPr id="95" name="Google Shape;9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65263" y="3940063"/>
            <a:ext cx="2143125" cy="2143125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/>
          <p:nvPr>
            <p:ph type="title"/>
          </p:nvPr>
        </p:nvSpPr>
        <p:spPr>
          <a:xfrm>
            <a:off x="638173" y="823550"/>
            <a:ext cx="7867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С</a:t>
            </a:r>
            <a:r>
              <a:rPr b="0" i="1" lang="uk-UA" sz="2400"/>
              <a:t>трус головного мозку - миттєвий зрив функцій головного мозку з можливою короткотривалою втратою свідомості </a:t>
            </a:r>
            <a:endParaRPr b="0" i="1" sz="2400"/>
          </a:p>
        </p:txBody>
      </p:sp>
      <p:sp>
        <p:nvSpPr>
          <p:cNvPr id="160" name="Google Shape;160;p22"/>
          <p:cNvSpPr txBox="1"/>
          <p:nvPr>
            <p:ph idx="1" type="body"/>
          </p:nvPr>
        </p:nvSpPr>
        <p:spPr>
          <a:xfrm>
            <a:off x="4281673" y="1474152"/>
            <a:ext cx="4224300" cy="4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Ознаки:</a:t>
            </a:r>
            <a:r>
              <a:rPr lang="uk-UA" sz="2400"/>
              <a:t> 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запаморочення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блювання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головний біль</a:t>
            </a:r>
            <a:endParaRPr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абсолютний спокій (лежачи на спині з припіднятими головою і верхньою частиною тулуба)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холодний компрес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приїзд “швидкої”, транспортування до лікарні</a:t>
            </a:r>
            <a:endParaRPr/>
          </a:p>
        </p:txBody>
      </p:sp>
      <p:pic>
        <p:nvPicPr>
          <p:cNvPr descr="Без названия (2).jpg" id="161" name="Google Shape;161;p2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5786" y="2285992"/>
            <a:ext cx="3018974" cy="200899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/>
          <p:nvPr>
            <p:ph type="title"/>
          </p:nvPr>
        </p:nvSpPr>
        <p:spPr>
          <a:xfrm>
            <a:off x="479995" y="473030"/>
            <a:ext cx="8184000" cy="1051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uk-UA" sz="3000"/>
              <a:t>Засоби попередження травматизму:</a:t>
            </a:r>
            <a:endParaRPr b="0"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3"/>
          <p:cNvSpPr txBox="1"/>
          <p:nvPr>
            <p:ph idx="1" type="body"/>
          </p:nvPr>
        </p:nvSpPr>
        <p:spPr>
          <a:xfrm>
            <a:off x="479995" y="912827"/>
            <a:ext cx="8184000" cy="4188000"/>
          </a:xfrm>
          <a:prstGeom prst="rect">
            <a:avLst/>
          </a:prstGeom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25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відповідність навантаження індивідуальним функціональним можливостям;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ретельна розминка;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збереження тепла м’язів;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правильно організований тренувальний процес (без скупченості, близького розташування приладів; надійне страхування, дотримання дисципліни, наявність керівника);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надійність спортивного обладнання;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призупинення проявів брутальності, неспортивної поведінки;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uk-UA" sz="1800"/>
              <a:t>виховання товаристкості, гідного ставлення до партнерів і суперників. </a:t>
            </a:r>
            <a:endParaRPr sz="1800"/>
          </a:p>
        </p:txBody>
      </p:sp>
      <p:pic>
        <p:nvPicPr>
          <p:cNvPr id="168" name="Google Shape;16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988" y="4004900"/>
            <a:ext cx="2505075" cy="1828800"/>
          </a:xfrm>
          <a:prstGeom prst="rect">
            <a:avLst/>
          </a:prstGeom>
          <a:noFill/>
          <a:ln cap="flat" cmpd="sng" w="38100">
            <a:solidFill>
              <a:srgbClr val="F65D45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/>
          <p:nvPr>
            <p:ph type="title"/>
          </p:nvPr>
        </p:nvSpPr>
        <p:spPr>
          <a:xfrm>
            <a:off x="1225390" y="1166450"/>
            <a:ext cx="7153200" cy="389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Verdana"/>
              <a:buNone/>
            </a:pPr>
            <a:r>
              <a:rPr b="0" i="1" lang="uk-UA" sz="3600"/>
              <a:t>      Дякую за увагу!</a:t>
            </a:r>
            <a:endParaRPr b="0" i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Verdana"/>
              <a:buNone/>
            </a:pPr>
            <a:r>
              <a:rPr b="0" i="1" lang="uk-UA" sz="3600"/>
              <a:t>     Бажаю здоров’я!</a:t>
            </a:r>
            <a:endParaRPr b="0" i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Verdana"/>
              <a:buNone/>
            </a:pPr>
            <a:r>
              <a:t/>
            </a:r>
            <a:endParaRPr b="0"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Verdana"/>
              <a:buNone/>
            </a:pPr>
            <a:r>
              <a:rPr b="0" i="1" lang="uk-UA" sz="3000"/>
              <a:t>Матеріал підготувала вчитель фізичної культури С.В.Трегуб</a:t>
            </a:r>
            <a:endParaRPr b="0" i="1" sz="3000"/>
          </a:p>
        </p:txBody>
      </p:sp>
      <p:pic>
        <p:nvPicPr>
          <p:cNvPr id="174" name="Google Shape;17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1663" y="717400"/>
            <a:ext cx="2400683" cy="149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502920" y="530352"/>
            <a:ext cx="8184000" cy="4188000"/>
          </a:xfrm>
          <a:prstGeom prst="rect">
            <a:avLst/>
          </a:prstGeom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>
                <a:solidFill>
                  <a:srgbClr val="F65D45"/>
                </a:solidFill>
              </a:rPr>
              <a:t> </a:t>
            </a:r>
            <a:r>
              <a:rPr lang="uk-UA">
                <a:solidFill>
                  <a:srgbClr val="000000"/>
                </a:solidFill>
              </a:rPr>
              <a:t> </a:t>
            </a:r>
            <a:r>
              <a:rPr lang="uk-UA" sz="2400">
                <a:solidFill>
                  <a:srgbClr val="000000"/>
                </a:solidFill>
              </a:rPr>
              <a:t>Причиною більшості спортивних травм є різноманітні падіння та зіткнення, що здебільшого пов’язані з неправильною поведінкою, неорганізованістю і недисциплінованістю учнів, недотриманням правил безпеки.</a:t>
            </a:r>
            <a:r>
              <a:rPr lang="uk-UA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>
                <a:solidFill>
                  <a:srgbClr val="000000"/>
                </a:solidFill>
              </a:rPr>
              <a:t>  Розглянемо</a:t>
            </a:r>
            <a:r>
              <a:rPr lang="uk-UA">
                <a:solidFill>
                  <a:srgbClr val="F65D45"/>
                </a:solidFill>
              </a:rPr>
              <a:t> види травм, ознаки та рекомендації з надання першої допомоги.</a:t>
            </a:r>
            <a:endParaRPr>
              <a:solidFill>
                <a:srgbClr val="F65D45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65D45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24150" y="4198127"/>
            <a:ext cx="3429000" cy="1333500"/>
          </a:xfrm>
          <a:prstGeom prst="rect">
            <a:avLst/>
          </a:prstGeom>
          <a:noFill/>
          <a:ln cap="flat" cmpd="sng" w="38100">
            <a:solidFill>
              <a:srgbClr val="F65D45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title"/>
          </p:nvPr>
        </p:nvSpPr>
        <p:spPr>
          <a:xfrm>
            <a:off x="857224" y="533400"/>
            <a:ext cx="76533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 Забиття - пошкодження м’яких тканин із внутрішнім крововиливом</a:t>
            </a:r>
            <a:endParaRPr b="0" i="1" sz="2400"/>
          </a:p>
        </p:txBody>
      </p:sp>
      <p:sp>
        <p:nvSpPr>
          <p:cNvPr id="107" name="Google Shape;107;p15"/>
          <p:cNvSpPr txBox="1"/>
          <p:nvPr>
            <p:ph idx="1" type="body"/>
          </p:nvPr>
        </p:nvSpPr>
        <p:spPr>
          <a:xfrm>
            <a:off x="5538847" y="1571612"/>
            <a:ext cx="2971800" cy="4082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</p:txBody>
      </p:sp>
      <p:sp>
        <p:nvSpPr>
          <p:cNvPr id="108" name="Google Shape;108;p15"/>
          <p:cNvSpPr txBox="1"/>
          <p:nvPr>
            <p:ph idx="2" type="body"/>
          </p:nvPr>
        </p:nvSpPr>
        <p:spPr>
          <a:xfrm>
            <a:off x="721822" y="1387537"/>
            <a:ext cx="4626300" cy="40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uk-UA" sz="2000" u="sng">
                <a:solidFill>
                  <a:srgbClr val="990000"/>
                </a:solidFill>
              </a:rPr>
              <a:t>Ознаки: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25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біль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поява пухлини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зміна кольору шкіри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порушення функцій суглобів і кінцівок</a:t>
            </a:r>
            <a:endParaRPr sz="20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1600"/>
              <a:buNone/>
            </a:pPr>
            <a:r>
              <a:rPr lang="uk-UA" sz="2000" u="sng">
                <a:solidFill>
                  <a:srgbClr val="990000"/>
                </a:solidFill>
              </a:rPr>
              <a:t>Рекомендації: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25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холодний компрес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жорстка пов’язка (кінцівки)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при ударах голови, грудей, живота- спокій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транспортування до медпункту</a:t>
            </a:r>
            <a:endParaRPr sz="20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</p:txBody>
      </p:sp>
      <p:pic>
        <p:nvPicPr>
          <p:cNvPr descr="Без названия (3).jpg" id="109" name="Google Shape;10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6380" y="1857364"/>
            <a:ext cx="2928958" cy="2928958"/>
          </a:xfrm>
          <a:prstGeom prst="rect">
            <a:avLst/>
          </a:prstGeom>
          <a:noFill/>
          <a:ln cap="flat" cmpd="sng" w="38100">
            <a:solidFill>
              <a:srgbClr val="F65D45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idx="2" type="body"/>
          </p:nvPr>
        </p:nvSpPr>
        <p:spPr>
          <a:xfrm>
            <a:off x="655872" y="929394"/>
            <a:ext cx="4626300" cy="4724400"/>
          </a:xfrm>
          <a:prstGeom prst="rect">
            <a:avLst/>
          </a:prstGeom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i="1" lang="uk-UA" sz="2400">
                <a:solidFill>
                  <a:schemeClr val="accent1"/>
                </a:solidFill>
              </a:rPr>
              <a:t>Потертості</a:t>
            </a:r>
            <a:r>
              <a:rPr lang="uk-UA" sz="1800">
                <a:solidFill>
                  <a:srgbClr val="000000"/>
                </a:solidFill>
              </a:rPr>
              <a:t> </a:t>
            </a:r>
            <a:r>
              <a:rPr lang="uk-UA" sz="2000">
                <a:solidFill>
                  <a:srgbClr val="000000"/>
                </a:solidFill>
              </a:rPr>
              <a:t>спостерігаються через недотримання гігієни ніг, тіла або неякісне взуття</a:t>
            </a:r>
            <a:r>
              <a:rPr i="1" lang="uk-UA" sz="2000">
                <a:solidFill>
                  <a:srgbClr val="434343"/>
                </a:solidFill>
              </a:rPr>
              <a:t>.</a:t>
            </a:r>
            <a:endParaRPr i="1" sz="20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solidFill>
                <a:srgbClr val="99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solidFill>
                <a:srgbClr val="99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sz="2400" u="sng">
              <a:solidFill>
                <a:srgbClr val="99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rgbClr val="000000"/>
                </a:solidFill>
              </a:rPr>
              <a:t>припинити рух, накласти пластир, антисептик, змінити взуття.</a:t>
            </a:r>
            <a:r>
              <a:rPr lang="uk-UA" sz="2000" u="sng">
                <a:solidFill>
                  <a:srgbClr val="990000"/>
                </a:solidFill>
              </a:rPr>
              <a:t> </a:t>
            </a:r>
            <a:endParaRPr sz="2000">
              <a:solidFill>
                <a:srgbClr val="434343"/>
              </a:solidFill>
            </a:endParaRPr>
          </a:p>
        </p:txBody>
      </p:sp>
      <p:pic>
        <p:nvPicPr>
          <p:cNvPr id="115" name="Google Shape;11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3372" y="929400"/>
            <a:ext cx="2476500" cy="184785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88622" y="3180225"/>
            <a:ext cx="2286000" cy="190500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567085" y="533400"/>
            <a:ext cx="7943400" cy="91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uk-UA" sz="2400"/>
              <a:t>Судоми - мимовільне або надмірне скорочення м’язів больового тимчасового характеру </a:t>
            </a:r>
            <a:endParaRPr b="0" i="1" sz="2400"/>
          </a:p>
        </p:txBody>
      </p:sp>
      <p:sp>
        <p:nvSpPr>
          <p:cNvPr id="122" name="Google Shape;122;p17"/>
          <p:cNvSpPr txBox="1"/>
          <p:nvPr>
            <p:ph idx="2" type="body"/>
          </p:nvPr>
        </p:nvSpPr>
        <p:spPr>
          <a:xfrm>
            <a:off x="646222" y="1563194"/>
            <a:ext cx="4626300" cy="4724400"/>
          </a:xfrm>
          <a:prstGeom prst="rect">
            <a:avLst/>
          </a:prstGeom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400" u="sng">
                <a:solidFill>
                  <a:srgbClr val="990000"/>
                </a:solidFill>
              </a:rPr>
              <a:t>Ознаки:</a:t>
            </a:r>
            <a:endParaRPr sz="2400"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25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гострий біль</a:t>
            </a:r>
            <a:endParaRPr sz="20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-UA" sz="2000"/>
              <a:t>тимчасова втрата рухливост</a:t>
            </a:r>
            <a:r>
              <a:rPr lang="uk-UA" sz="1800"/>
              <a:t>і</a:t>
            </a:r>
            <a:endParaRPr sz="1800"/>
          </a:p>
          <a:p>
            <a:pPr indent="0" lvl="0" marL="457200" rtl="0" algn="l">
              <a:spcBef>
                <a:spcPts val="25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sz="2400" u="sng">
              <a:solidFill>
                <a:srgbClr val="99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rgbClr val="000000"/>
                </a:solidFill>
              </a:rPr>
              <a:t>припинити виконання вправ, активізувати м’язи-антагоністи, легко натискати на м’яз. 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25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rgbClr val="000000"/>
                </a:solidFill>
              </a:rPr>
              <a:t>Профілактика - якісна розминка, підтримання водно-сольового балансу.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123" name="Google Shape;12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4922" y="3909650"/>
            <a:ext cx="2990850" cy="152400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4" name="Google Shape;12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24922" y="1600200"/>
            <a:ext cx="1938615" cy="215705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"/>
          <p:cNvSpPr txBox="1"/>
          <p:nvPr>
            <p:ph type="title"/>
          </p:nvPr>
        </p:nvSpPr>
        <p:spPr>
          <a:xfrm>
            <a:off x="925373" y="523550"/>
            <a:ext cx="77961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В</a:t>
            </a:r>
            <a:r>
              <a:rPr b="0" i="1" lang="uk-UA" sz="2400"/>
              <a:t>ивихи - стійке зміщення суглобових поверхонь кісток</a:t>
            </a:r>
            <a:endParaRPr b="0" i="1" sz="2400"/>
          </a:p>
        </p:txBody>
      </p:sp>
      <p:sp>
        <p:nvSpPr>
          <p:cNvPr id="130" name="Google Shape;130;p18"/>
          <p:cNvSpPr txBox="1"/>
          <p:nvPr>
            <p:ph idx="1" type="body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Ознаки: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вимушене положення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деформація суглоба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обмеження рухів</a:t>
            </a:r>
            <a:endParaRPr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280"/>
              <a:buNone/>
            </a:pPr>
            <a:r>
              <a:rPr lang="uk-UA" sz="1600" u="sng">
                <a:solidFill>
                  <a:srgbClr val="990000"/>
                </a:solidFill>
              </a:rPr>
              <a:t> </a:t>
            </a: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фіксуюча пов’язка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транспортування до медпункту</a:t>
            </a:r>
            <a:endParaRPr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</p:txBody>
      </p:sp>
      <p:sp>
        <p:nvSpPr>
          <p:cNvPr id="131" name="Google Shape;131;p18"/>
          <p:cNvSpPr txBox="1"/>
          <p:nvPr>
            <p:ph idx="2" type="body"/>
          </p:nvPr>
        </p:nvSpPr>
        <p:spPr>
          <a:xfrm>
            <a:off x="273397" y="1437961"/>
            <a:ext cx="4626300" cy="42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  <a:p>
            <a:pPr indent="-163575" lvl="0" marL="265176" rtl="0" algn="l">
              <a:spcBef>
                <a:spcPts val="25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  <a:p>
            <a:pPr indent="-265176" lvl="0" marL="265176" rtl="0" algn="l"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pic>
        <p:nvPicPr>
          <p:cNvPr descr="Без названия.jpg" id="132" name="Google Shape;13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85852" y="1857364"/>
            <a:ext cx="3071834" cy="3071834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709611" y="164125"/>
            <a:ext cx="77247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Переломи - порушення цілісності кісток</a:t>
            </a:r>
            <a:endParaRPr b="0" i="1" sz="2400"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4280660" y="970309"/>
            <a:ext cx="4295700" cy="50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Ознаки: 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різкий біль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пухлина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різке обмеження рухів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вкорочення кінцівки 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незвичайне положення</a:t>
            </a:r>
            <a:endParaRPr/>
          </a:p>
          <a:p>
            <a:pPr indent="0" lvl="0" marL="18288" marR="1828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u="sng">
              <a:solidFill>
                <a:srgbClr val="990000"/>
              </a:solidFill>
            </a:endParaRPr>
          </a:p>
          <a:p>
            <a:pPr indent="0" lvl="0" marL="18288" marR="1828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uk-UA" sz="2000">
                <a:solidFill>
                  <a:srgbClr val="FF0000"/>
                </a:solidFill>
              </a:rPr>
              <a:t>при з</a:t>
            </a:r>
            <a:r>
              <a:rPr lang="uk-UA" sz="2000">
                <a:solidFill>
                  <a:srgbClr val="FF0000"/>
                </a:solidFill>
              </a:rPr>
              <a:t>акритих: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 і нерухомість (накладання шини)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траспортування до медпункту</a:t>
            </a:r>
            <a:endParaRPr/>
          </a:p>
          <a:p>
            <a:pPr indent="0" lvl="0" marL="18288" marR="1828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uk-UA" sz="2000">
                <a:solidFill>
                  <a:srgbClr val="FF0000"/>
                </a:solidFill>
              </a:rPr>
              <a:t>при в</a:t>
            </a:r>
            <a:r>
              <a:rPr lang="uk-UA" sz="2000">
                <a:solidFill>
                  <a:srgbClr val="FF0000"/>
                </a:solidFill>
              </a:rPr>
              <a:t>ідкритих:</a:t>
            </a:r>
            <a:endParaRPr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спокій, нерухомість, стерильна пов’язка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транспортування до медпункту</a:t>
            </a:r>
            <a:endParaRPr sz="2000"/>
          </a:p>
        </p:txBody>
      </p:sp>
      <p:pic>
        <p:nvPicPr>
          <p:cNvPr id="139" name="Google Shape;13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250" y="4145575"/>
            <a:ext cx="3219450" cy="1419225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0" name="Google Shape;14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0950" y="1685925"/>
            <a:ext cx="2619375" cy="1743075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type="title"/>
          </p:nvPr>
        </p:nvSpPr>
        <p:spPr>
          <a:xfrm>
            <a:off x="500034" y="533400"/>
            <a:ext cx="801055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    К</a:t>
            </a:r>
            <a:r>
              <a:rPr b="0" i="1" lang="uk-UA" sz="2400"/>
              <a:t>ровотечі з носа</a:t>
            </a:r>
            <a:r>
              <a:rPr lang="uk-UA"/>
              <a:t> </a:t>
            </a:r>
            <a:endParaRPr/>
          </a:p>
        </p:txBody>
      </p:sp>
      <p:sp>
        <p:nvSpPr>
          <p:cNvPr id="146" name="Google Shape;146;p20"/>
          <p:cNvSpPr txBox="1"/>
          <p:nvPr>
            <p:ph idx="1" type="body"/>
          </p:nvPr>
        </p:nvSpPr>
        <p:spPr>
          <a:xfrm>
            <a:off x="4857752" y="1447802"/>
            <a:ext cx="3652895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uk-UA" sz="2000" u="sng">
                <a:solidFill>
                  <a:srgbClr val="990000"/>
                </a:solidFill>
              </a:rPr>
              <a:t>Ознака:</a:t>
            </a:r>
            <a:r>
              <a:rPr lang="uk-UA" sz="2000"/>
              <a:t>витікання крові із просвіту ніздрів назовні з носової порожнини.</a:t>
            </a:r>
            <a:endParaRPr sz="2000"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uk-UA" sz="2000" u="sng">
                <a:solidFill>
                  <a:schemeClr val="accent2"/>
                </a:solidFill>
              </a:rPr>
              <a:t>Рекомендації:</a:t>
            </a:r>
            <a:endParaRPr sz="2000" u="sng">
              <a:solidFill>
                <a:schemeClr val="accent2"/>
              </a:solidFill>
            </a:endParaRPr>
          </a:p>
          <a:p>
            <a:pPr indent="-3556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</a:t>
            </a:r>
            <a:endParaRPr/>
          </a:p>
          <a:p>
            <a:pPr indent="-3556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голову вниз </a:t>
            </a:r>
            <a:endParaRPr/>
          </a:p>
          <a:p>
            <a:pPr indent="-3556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холодний компрес </a:t>
            </a:r>
            <a:endParaRPr/>
          </a:p>
          <a:p>
            <a:pPr indent="-3556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ватні тампони. </a:t>
            </a:r>
            <a:endParaRPr sz="2000"/>
          </a:p>
          <a:p>
            <a:pPr indent="-3429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uk-UA" sz="2000"/>
              <a:t>Залежно від причини кровотечі,</a:t>
            </a:r>
            <a:endParaRPr/>
          </a:p>
          <a:p>
            <a:pPr indent="-3429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uk-UA" sz="2000"/>
              <a:t>потрібно вжити особливі заходи. </a:t>
            </a:r>
            <a:endParaRPr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2000"/>
          </a:p>
        </p:txBody>
      </p:sp>
      <p:pic>
        <p:nvPicPr>
          <p:cNvPr id="147" name="Google Shape;14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575" y="2312375"/>
            <a:ext cx="2914650" cy="1514475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602447" y="889475"/>
            <a:ext cx="7939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</a:pPr>
            <a:r>
              <a:rPr b="0" i="1" lang="uk-UA" sz="2400"/>
              <a:t>   Р</a:t>
            </a:r>
            <a:r>
              <a:rPr b="0" i="1" lang="uk-UA" sz="2400"/>
              <a:t>озтягнення, розриви зв’язок - пошкодження тканин з частковим розривом при збереженні анатомічної безперервності</a:t>
            </a:r>
            <a:endParaRPr b="0" i="1" sz="2400"/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4572012" y="1962152"/>
            <a:ext cx="4010100" cy="4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Autofit/>
          </a:bodyPr>
          <a:lstStyle/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Ознаки: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різкий біль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припухлість, синець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хворобливість рухів у суглобах</a:t>
            </a:r>
            <a:endParaRPr/>
          </a:p>
          <a:p>
            <a:pPr indent="0" lvl="0" marL="18288" marR="18288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uk-UA" sz="2400" u="sng">
                <a:solidFill>
                  <a:srgbClr val="990000"/>
                </a:solidFill>
              </a:rPr>
              <a:t>Рекомендації:</a:t>
            </a:r>
            <a:endParaRPr u="sng">
              <a:solidFill>
                <a:srgbClr val="99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спокій, холодний компрес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фіксуюча пов’язка (при значних – шина),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uk-UA" sz="2000"/>
              <a:t>траспортування в медпункт</a:t>
            </a:r>
            <a:endParaRPr sz="2000"/>
          </a:p>
        </p:txBody>
      </p:sp>
      <p:pic>
        <p:nvPicPr>
          <p:cNvPr descr="Без названия (1).jpg" id="154" name="Google Shape;154;p2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1538" y="2214554"/>
            <a:ext cx="2883692" cy="2468345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Аспект">
  <a:themeElements>
    <a:clrScheme name="Справедливость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