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4" r:id="rId19"/>
    <p:sldId id="273" r:id="rId20"/>
    <p:sldId id="275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79472-B78B-4043-A9EC-B60068C502CB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CB265-1653-4234-AD80-564C50BF6F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6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CB265-1653-4234-AD80-564C50BF6F7A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150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CB265-1653-4234-AD80-564C50BF6F7A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6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119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716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363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36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354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019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010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935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49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859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544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617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microsoft.com/office/2007/relationships/hdphoto" Target="../media/hdphoto14.wdp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microsoft.com/office/2007/relationships/hdphoto" Target="../media/hdphoto6.wdp"/><Relationship Id="rId15" Type="http://schemas.microsoft.com/office/2007/relationships/hdphoto" Target="../media/hdphoto9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1974"/>
            <a:ext cx="10179734" cy="683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10193" r="3529" b="9886"/>
          <a:stretch/>
        </p:blipFill>
        <p:spPr bwMode="auto">
          <a:xfrm>
            <a:off x="4355976" y="2317768"/>
            <a:ext cx="3455719" cy="224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uk-UA" b="1" dirty="0" smtClean="0"/>
              <a:t>ЗВУК </a:t>
            </a:r>
            <a:r>
              <a:rPr lang="en-US" b="1" dirty="0" smtClean="0"/>
              <a:t>[</a:t>
            </a:r>
            <a:r>
              <a:rPr lang="uk-UA" b="1" dirty="0" smtClean="0"/>
              <a:t>П</a:t>
            </a:r>
            <a:r>
              <a:rPr lang="en-US" b="1" dirty="0" smtClean="0"/>
              <a:t>]</a:t>
            </a:r>
            <a:endParaRPr lang="uk-UA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/>
              </a:rPr>
              <a:t>Позначення</a:t>
            </a:r>
            <a:r>
              <a:rPr lang="ru-RU" b="1" dirty="0">
                <a:latin typeface="Arial"/>
              </a:rPr>
              <a:t> </a:t>
            </a:r>
            <a:r>
              <a:rPr lang="ru-RU" b="1" dirty="0" err="1">
                <a:latin typeface="Arial"/>
              </a:rPr>
              <a:t>його</a:t>
            </a:r>
            <a:r>
              <a:rPr lang="ru-RU" b="1" dirty="0">
                <a:latin typeface="Arial"/>
              </a:rPr>
              <a:t> буквою “П” (</a:t>
            </a:r>
            <a:r>
              <a:rPr lang="ru-RU" b="1" dirty="0" err="1">
                <a:latin typeface="Arial"/>
              </a:rPr>
              <a:t>пе</a:t>
            </a:r>
            <a:r>
              <a:rPr lang="ru-RU" b="1" dirty="0">
                <a:latin typeface="Arial"/>
              </a:rPr>
              <a:t>).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3" y="1787015"/>
            <a:ext cx="3305944" cy="3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3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етский фон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12768" cy="308721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 smtClean="0">
                <a:latin typeface="Bahnschrift" pitchFamily="34" charset="0"/>
              </a:rPr>
              <a:t>Поросятко</a:t>
            </a:r>
            <a:r>
              <a:rPr lang="ru-RU" b="1" dirty="0" smtClean="0">
                <a:latin typeface="Bahnschrift" pitchFamily="34" charset="0"/>
              </a:rPr>
              <a:t> </a:t>
            </a:r>
            <a:r>
              <a:rPr lang="ru-RU" b="1" dirty="0" err="1">
                <a:latin typeface="Bahnschrift" pitchFamily="34" charset="0"/>
              </a:rPr>
              <a:t>зранку</a:t>
            </a:r>
            <a:r>
              <a:rPr lang="ru-RU" b="1" dirty="0">
                <a:latin typeface="Bahnschrift" pitchFamily="34" charset="0"/>
              </a:rPr>
              <a:t> встало,</a:t>
            </a:r>
            <a:r>
              <a:rPr lang="ru-RU" b="1" dirty="0">
                <a:latin typeface="Bahnschrift" pitchFamily="34" charset="0"/>
              </a:rPr>
              <a:t/>
            </a:r>
            <a:br>
              <a:rPr lang="ru-RU" b="1" dirty="0">
                <a:latin typeface="Bahnschrift" pitchFamily="34" charset="0"/>
              </a:rPr>
            </a:br>
            <a:r>
              <a:rPr lang="ru-RU" b="1" dirty="0" err="1">
                <a:latin typeface="Bahnschrift" pitchFamily="34" charset="0"/>
              </a:rPr>
              <a:t>Пісню</a:t>
            </a:r>
            <a:r>
              <a:rPr lang="ru-RU" b="1" dirty="0">
                <a:latin typeface="Bahnschrift" pitchFamily="34" charset="0"/>
              </a:rPr>
              <a:t> </a:t>
            </a:r>
            <a:r>
              <a:rPr lang="ru-RU" b="1" dirty="0" err="1">
                <a:latin typeface="Bahnschrift" pitchFamily="34" charset="0"/>
              </a:rPr>
              <a:t>гарну</a:t>
            </a:r>
            <a:r>
              <a:rPr lang="ru-RU" b="1" dirty="0">
                <a:latin typeface="Bahnschrift" pitchFamily="34" charset="0"/>
              </a:rPr>
              <a:t> </a:t>
            </a:r>
            <a:r>
              <a:rPr lang="ru-RU" b="1" dirty="0" err="1">
                <a:latin typeface="Bahnschrift" pitchFamily="34" charset="0"/>
              </a:rPr>
              <a:t>заспівало</a:t>
            </a:r>
            <a:r>
              <a:rPr lang="ru-RU" b="1" dirty="0">
                <a:latin typeface="Bahnschrift" pitchFamily="34" charset="0"/>
              </a:rPr>
              <a:t>.</a:t>
            </a:r>
            <a:r>
              <a:rPr lang="ru-RU" b="1" dirty="0">
                <a:latin typeface="Bahnschrift" pitchFamily="34" charset="0"/>
              </a:rPr>
              <a:t/>
            </a:r>
            <a:br>
              <a:rPr lang="ru-RU" b="1" dirty="0">
                <a:latin typeface="Bahnschrift" pitchFamily="34" charset="0"/>
              </a:rPr>
            </a:br>
            <a:r>
              <a:rPr lang="ru-RU" b="1" dirty="0">
                <a:latin typeface="Bahnschrift" pitchFamily="34" charset="0"/>
              </a:rPr>
              <a:t>-Хлюп - хлюп - хлюп!</a:t>
            </a:r>
            <a:r>
              <a:rPr lang="ru-RU" b="1" dirty="0">
                <a:latin typeface="Bahnschrift" pitchFamily="34" charset="0"/>
              </a:rPr>
              <a:t/>
            </a:r>
            <a:br>
              <a:rPr lang="ru-RU" b="1" dirty="0">
                <a:latin typeface="Bahnschrift" pitchFamily="34" charset="0"/>
              </a:rPr>
            </a:br>
            <a:r>
              <a:rPr lang="ru-RU" b="1" dirty="0">
                <a:latin typeface="Bahnschrift" pitchFamily="34" charset="0"/>
              </a:rPr>
              <a:t>- Хрю - хрю - хрю!</a:t>
            </a:r>
            <a:r>
              <a:rPr lang="ru-RU" b="1" dirty="0">
                <a:latin typeface="Bahnschrift" pitchFamily="34" charset="0"/>
              </a:rPr>
              <a:t/>
            </a:r>
            <a:br>
              <a:rPr lang="ru-RU" b="1" dirty="0">
                <a:latin typeface="Bahnschrift" pitchFamily="34" charset="0"/>
              </a:rPr>
            </a:br>
            <a:r>
              <a:rPr lang="ru-RU" b="1" dirty="0" err="1">
                <a:latin typeface="Bahnschrift" pitchFamily="34" charset="0"/>
              </a:rPr>
              <a:t>Дуже</a:t>
            </a:r>
            <a:r>
              <a:rPr lang="ru-RU" b="1" dirty="0">
                <a:latin typeface="Bahnschrift" pitchFamily="34" charset="0"/>
              </a:rPr>
              <a:t> </a:t>
            </a:r>
            <a:r>
              <a:rPr lang="ru-RU" b="1" dirty="0" err="1">
                <a:latin typeface="Bahnschrift" pitchFamily="34" charset="0"/>
              </a:rPr>
              <a:t>митись</a:t>
            </a:r>
            <a:r>
              <a:rPr lang="ru-RU" b="1" dirty="0">
                <a:latin typeface="Bahnschrift" pitchFamily="34" charset="0"/>
              </a:rPr>
              <a:t> я люблю</a:t>
            </a:r>
            <a:r>
              <a:rPr lang="ru-RU" b="1" dirty="0" smtClean="0">
                <a:latin typeface="Bahnschrift" pitchFamily="34" charset="0"/>
              </a:rPr>
              <a:t>!</a:t>
            </a:r>
            <a:r>
              <a:rPr lang="ru-RU" b="1" dirty="0">
                <a:latin typeface="Bahnschrift" pitchFamily="34" charset="0"/>
              </a:rPr>
              <a:t/>
            </a:r>
            <a:br>
              <a:rPr lang="ru-RU" b="1" dirty="0">
                <a:latin typeface="Bahnschrift" pitchFamily="34" charset="0"/>
              </a:rPr>
            </a:br>
            <a:endParaRPr lang="uk-UA" b="1" dirty="0">
              <a:latin typeface="Bahnschrif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8439"/>
            <a:ext cx="2747283" cy="31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4768100" cy="47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965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3" y="472248"/>
            <a:ext cx="2287795" cy="228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2588"/>
            <a:ext cx="2080459" cy="226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3573016"/>
            <a:ext cx="2232248" cy="21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Сопілка: історія, конструкція, вид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79" y="492588"/>
            <a:ext cx="1985962" cy="2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2119105" cy="21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973" y="2956302"/>
            <a:ext cx="22877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 В И 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</a:t>
            </a:r>
            <a:endParaRPr lang="uk-UA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2925524"/>
            <a:ext cx="208045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 Black" pitchFamily="34" charset="0"/>
              </a:rPr>
              <a:t>М А В </a:t>
            </a:r>
            <a:r>
              <a:rPr lang="uk-UA" sz="2000" b="1" dirty="0" smtClean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uk-UA" sz="2000" b="1" dirty="0" smtClean="0">
                <a:latin typeface="Arial Black" pitchFamily="34" charset="0"/>
              </a:rPr>
              <a:t> А</a:t>
            </a:r>
            <a:endParaRPr lang="uk-UA" sz="2000" b="1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1379" y="2956302"/>
            <a:ext cx="19859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С О </a:t>
            </a:r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uk-UA" dirty="0" smtClean="0">
                <a:latin typeface="Arial Black" pitchFamily="34" charset="0"/>
              </a:rPr>
              <a:t> І Л К А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7644" y="6093296"/>
            <a:ext cx="22322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uk-UA" b="1" dirty="0" smtClean="0">
                <a:latin typeface="Arial Black" pitchFamily="34" charset="0"/>
              </a:rPr>
              <a:t> Л А К А Т И</a:t>
            </a:r>
            <a:endParaRPr lang="uk-UA" b="1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5" y="6093296"/>
            <a:ext cx="21191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uk-UA" b="1" dirty="0" smtClean="0">
                <a:latin typeface="Arial Black" pitchFamily="34" charset="0"/>
              </a:rPr>
              <a:t> О Н І</a:t>
            </a:r>
            <a:endParaRPr lang="uk-UA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687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93"/>
            <a:ext cx="9144000" cy="687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4488"/>
            <a:ext cx="28289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99" y="2193209"/>
            <a:ext cx="2056631" cy="201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750" r="97125">
                        <a14:foregroundMark x1="36375" y1="40375" x2="36375" y2="40375"/>
                        <a14:foregroundMark x1="51750" y1="18500" x2="32750" y2="49875"/>
                        <a14:foregroundMark x1="34375" y1="14375" x2="32750" y2="31250"/>
                        <a14:foregroundMark x1="29000" y1="13875" x2="32750" y2="23875"/>
                        <a14:foregroundMark x1="22375" y1="26375" x2="31000" y2="43250"/>
                        <a14:foregroundMark x1="48750" y1="21375" x2="46375" y2="38750"/>
                        <a14:foregroundMark x1="20375" y1="90750" x2="38500" y2="92750"/>
                        <a14:foregroundMark x1="50500" y1="92375" x2="61250" y2="92375"/>
                        <a14:foregroundMark x1="44625" y1="93250" x2="54125" y2="93250"/>
                        <a14:foregroundMark x1="78125" y1="68000" x2="77750" y2="7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64" y="1354488"/>
            <a:ext cx="3305944" cy="3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79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56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50" r="97125">
                        <a14:foregroundMark x1="36375" y1="40375" x2="36375" y2="40375"/>
                        <a14:foregroundMark x1="51750" y1="18500" x2="32750" y2="49875"/>
                        <a14:foregroundMark x1="34375" y1="14375" x2="32750" y2="31250"/>
                        <a14:foregroundMark x1="29000" y1="13875" x2="32750" y2="23875"/>
                        <a14:foregroundMark x1="22375" y1="26375" x2="31000" y2="43250"/>
                        <a14:foregroundMark x1="48750" y1="21375" x2="46375" y2="38750"/>
                        <a14:foregroundMark x1="20375" y1="90750" x2="38500" y2="92750"/>
                        <a14:foregroundMark x1="50500" y1="92375" x2="61250" y2="92375"/>
                        <a14:foregroundMark x1="44625" y1="93250" x2="54125" y2="93250"/>
                        <a14:foregroundMark x1="78125" y1="68000" x2="77750" y2="7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08" y="1593"/>
            <a:ext cx="3305944" cy="3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Більше 16 100 стокових ілюстрацій, векторної графіки та картинок роялті-фрі  на тему петрушка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51" y="3233672"/>
            <a:ext cx="3089920" cy="362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Палиця гімнастична дерев'яна SP-Planeta FI-4946-50 0,5м бук - Бар'єри,  планки, стійки / Інтернет-магазин Планета-СПОР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0" b="98750" l="1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0812">
            <a:off x="6379023" y="2195936"/>
            <a:ext cx="3863153" cy="38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21" y="1593"/>
            <a:ext cx="2286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09391"/>
            <a:ext cx="2088049" cy="264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34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НА ЩО СХОЖА БУКВА П?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194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74" y="4381500"/>
            <a:ext cx="33718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" b="19429"/>
          <a:stretch/>
        </p:blipFill>
        <p:spPr bwMode="auto">
          <a:xfrm>
            <a:off x="6012160" y="1707385"/>
            <a:ext cx="2509392" cy="244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13" y="3140968"/>
            <a:ext cx="20383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Картинки про букву П детям — учим русский алфави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13659"/>
            <a:ext cx="1988550" cy="22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55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6" y="0"/>
            <a:ext cx="43053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" y="3981450"/>
            <a:ext cx="42195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89585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80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41+6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66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5356"/>
            <a:ext cx="3336032" cy="333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988840" y="1484784"/>
            <a:ext cx="5166320" cy="258532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Я </a:t>
            </a:r>
            <a:r>
              <a:rPr lang="ru-RU" sz="3600" b="1" dirty="0" err="1">
                <a:solidFill>
                  <a:schemeClr val="tx1"/>
                </a:solidFill>
              </a:rPr>
              <a:t>із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букви</a:t>
            </a:r>
            <a:r>
              <a:rPr lang="ru-RU" sz="3600" b="1" dirty="0">
                <a:solidFill>
                  <a:schemeClr val="tx1"/>
                </a:solidFill>
              </a:rPr>
              <a:t> “П” </a:t>
            </a:r>
            <a:r>
              <a:rPr lang="ru-RU" sz="3600" b="1" dirty="0" err="1">
                <a:solidFill>
                  <a:schemeClr val="tx1"/>
                </a:solidFill>
              </a:rPr>
              <a:t>торік</a:t>
            </a:r>
            <a:endParaRPr lang="ru-RU" sz="3600" b="1" dirty="0">
              <a:solidFill>
                <a:schemeClr val="tx1"/>
              </a:solidFill>
            </a:endParaRPr>
          </a:p>
          <a:p>
            <a:pPr algn="ctr"/>
            <a:r>
              <a:rPr lang="ru-RU" sz="3600" b="1" dirty="0" err="1">
                <a:solidFill>
                  <a:schemeClr val="tx1"/>
                </a:solidFill>
              </a:rPr>
              <a:t>змайстрував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собі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турнік</a:t>
            </a:r>
            <a:r>
              <a:rPr lang="ru-RU" sz="3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3600" b="1" i="1" dirty="0" err="1" smtClean="0">
                <a:solidFill>
                  <a:schemeClr val="tx1"/>
                </a:solidFill>
              </a:rPr>
              <a:t>Під</a:t>
            </a:r>
            <a:r>
              <a:rPr lang="uk-UA" sz="3600" b="1" i="1" dirty="0" smtClean="0">
                <a:solidFill>
                  <a:schemeClr val="tx1"/>
                </a:solidFill>
              </a:rPr>
              <a:t>тягаюсь</a:t>
            </a:r>
            <a:r>
              <a:rPr lang="ru-RU" sz="3600" b="1" i="1" dirty="0" smtClean="0">
                <a:solidFill>
                  <a:schemeClr val="tx1"/>
                </a:solidFill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</a:rPr>
              <a:t>разів</a:t>
            </a:r>
            <a:r>
              <a:rPr lang="ru-RU" sz="3600" b="1" i="1" dirty="0">
                <a:solidFill>
                  <a:schemeClr val="tx1"/>
                </a:solidFill>
              </a:rPr>
              <a:t> сто я,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Маю силу і </a:t>
            </a:r>
            <a:r>
              <a:rPr lang="ru-RU" sz="3600" b="1" dirty="0" err="1">
                <a:solidFill>
                  <a:schemeClr val="tx1"/>
                </a:solidFill>
              </a:rPr>
              <a:t>здоров'я</a:t>
            </a:r>
            <a:r>
              <a:rPr lang="ru-RU" sz="36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67544" y="327140"/>
            <a:ext cx="5832648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 Black" pitchFamily="34" charset="0"/>
              </a:rPr>
              <a:t>На </a:t>
            </a:r>
            <a:r>
              <a:rPr lang="ru-RU" sz="2800" b="1" dirty="0" err="1">
                <a:solidFill>
                  <a:schemeClr val="tx1"/>
                </a:solidFill>
                <a:latin typeface="Arial Black" pitchFamily="34" charset="0"/>
              </a:rPr>
              <a:t>що</a:t>
            </a:r>
            <a:r>
              <a:rPr lang="ru-RU" sz="2800" b="1" dirty="0">
                <a:solidFill>
                  <a:schemeClr val="tx1"/>
                </a:solidFill>
                <a:latin typeface="Arial Black" pitchFamily="34" charset="0"/>
              </a:rPr>
              <a:t> схожа буква “П” у </a:t>
            </a:r>
            <a:r>
              <a:rPr lang="ru-RU" sz="2800" b="1" dirty="0" err="1">
                <a:solidFill>
                  <a:schemeClr val="tx1"/>
                </a:solidFill>
                <a:latin typeface="Arial Black" pitchFamily="34" charset="0"/>
              </a:rPr>
              <a:t>вірші</a:t>
            </a:r>
            <a:r>
              <a:rPr lang="ru-RU" sz="2800" b="1" dirty="0">
                <a:solidFill>
                  <a:schemeClr val="tx1"/>
                </a:solidFill>
                <a:latin typeface="Arial Black" pitchFamily="34" charset="0"/>
              </a:rPr>
              <a:t>: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8" y="4221088"/>
            <a:ext cx="32385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5675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00" y="0"/>
            <a:ext cx="9203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115616" y="2967335"/>
            <a:ext cx="76174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63560"/>
            <a:ext cx="14271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0521" y="187304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а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1805" y="240656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Arial Black" pitchFamily="34" charset="0"/>
              </a:rPr>
              <a:t>о</a:t>
            </a:r>
            <a:endParaRPr lang="uk-UA" sz="4000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7490" y="2994938"/>
            <a:ext cx="52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у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798" y="4718179"/>
            <a:ext cx="546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и</a:t>
            </a:r>
            <a:endParaRPr lang="uk-UA" sz="40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1368" y="4718179"/>
            <a:ext cx="66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е</a:t>
            </a:r>
            <a:endParaRPr lang="uk-UA" sz="40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4858" y="3719881"/>
            <a:ext cx="55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і</a:t>
            </a:r>
            <a:endParaRPr lang="uk-UA" sz="4000" dirty="0">
              <a:latin typeface="Arial Black" pitchFamily="34" charset="0"/>
            </a:endParaRPr>
          </a:p>
        </p:txBody>
      </p:sp>
      <p:cxnSp>
        <p:nvCxnSpPr>
          <p:cNvPr id="11" name="Пряма сполучна лінія 10"/>
          <p:cNvCxnSpPr/>
          <p:nvPr/>
        </p:nvCxnSpPr>
        <p:spPr>
          <a:xfrm flipH="1">
            <a:off x="2051720" y="2580928"/>
            <a:ext cx="273228" cy="2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/>
          <p:cNvCxnSpPr/>
          <p:nvPr/>
        </p:nvCxnSpPr>
        <p:spPr>
          <a:xfrm flipH="1">
            <a:off x="2051723" y="2899595"/>
            <a:ext cx="680082" cy="422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>
            <a:stCxn id="6" idx="1"/>
          </p:cNvCxnSpPr>
          <p:nvPr/>
        </p:nvCxnSpPr>
        <p:spPr>
          <a:xfrm flipH="1">
            <a:off x="2051720" y="3348881"/>
            <a:ext cx="825770" cy="259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15" y="1643782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69" y="2226985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391765" y="2899595"/>
            <a:ext cx="713415" cy="70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у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1765" y="3719881"/>
            <a:ext cx="431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і</a:t>
            </a:r>
            <a:endParaRPr lang="uk-UA" sz="4000" dirty="0"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78322" y="4269065"/>
            <a:ext cx="45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е</a:t>
            </a:r>
            <a:endParaRPr lang="uk-UA" sz="4000" dirty="0"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81288" y="4264652"/>
            <a:ext cx="546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Arial Black" pitchFamily="34" charset="0"/>
              </a:rPr>
              <a:t>и</a:t>
            </a:r>
            <a:endParaRPr lang="uk-UA" sz="4000" dirty="0">
              <a:latin typeface="Arial Black" pitchFamily="34" charset="0"/>
            </a:endParaRPr>
          </a:p>
        </p:txBody>
      </p:sp>
      <p:cxnSp>
        <p:nvCxnSpPr>
          <p:cNvPr id="22" name="Пряма сполучна лінія 21"/>
          <p:cNvCxnSpPr>
            <a:endCxn id="9" idx="1"/>
          </p:cNvCxnSpPr>
          <p:nvPr/>
        </p:nvCxnSpPr>
        <p:spPr>
          <a:xfrm>
            <a:off x="2061368" y="3890665"/>
            <a:ext cx="933490" cy="183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/>
          <p:cNvCxnSpPr>
            <a:endCxn id="28" idx="1"/>
          </p:cNvCxnSpPr>
          <p:nvPr/>
        </p:nvCxnSpPr>
        <p:spPr>
          <a:xfrm>
            <a:off x="1763688" y="4073824"/>
            <a:ext cx="717600" cy="544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5" name="Пряма сполучна лінія 11264"/>
          <p:cNvCxnSpPr>
            <a:endCxn id="8" idx="1"/>
          </p:cNvCxnSpPr>
          <p:nvPr/>
        </p:nvCxnSpPr>
        <p:spPr>
          <a:xfrm>
            <a:off x="1496489" y="4073824"/>
            <a:ext cx="564879" cy="998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1" name="Пряма сполучна лінія 11270"/>
          <p:cNvCxnSpPr/>
          <p:nvPr/>
        </p:nvCxnSpPr>
        <p:spPr>
          <a:xfrm>
            <a:off x="6876256" y="2406562"/>
            <a:ext cx="273472" cy="353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3" name="Пряма сполучна лінія 11272"/>
          <p:cNvCxnSpPr/>
          <p:nvPr/>
        </p:nvCxnSpPr>
        <p:spPr>
          <a:xfrm>
            <a:off x="6332038" y="2852936"/>
            <a:ext cx="81769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6" name="Пряма сполучна лінія 11275"/>
          <p:cNvCxnSpPr/>
          <p:nvPr/>
        </p:nvCxnSpPr>
        <p:spPr>
          <a:xfrm>
            <a:off x="5878322" y="3348881"/>
            <a:ext cx="1134670" cy="259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0" name="Пряма сполучна лінія 11279"/>
          <p:cNvCxnSpPr>
            <a:stCxn id="26" idx="3"/>
          </p:cNvCxnSpPr>
          <p:nvPr/>
        </p:nvCxnSpPr>
        <p:spPr>
          <a:xfrm flipV="1">
            <a:off x="5823622" y="3890665"/>
            <a:ext cx="1189370" cy="183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2" name="Пряма сполучна лінія 11281"/>
          <p:cNvCxnSpPr/>
          <p:nvPr/>
        </p:nvCxnSpPr>
        <p:spPr>
          <a:xfrm flipV="1">
            <a:off x="6400798" y="4073825"/>
            <a:ext cx="748930" cy="499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Пряма сполучна лінія 11284"/>
          <p:cNvCxnSpPr/>
          <p:nvPr/>
        </p:nvCxnSpPr>
        <p:spPr>
          <a:xfrm flipH="1">
            <a:off x="6947743" y="4073825"/>
            <a:ext cx="642094" cy="898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6" name="Прямокутник 11285"/>
          <p:cNvSpPr/>
          <p:nvPr/>
        </p:nvSpPr>
        <p:spPr>
          <a:xfrm>
            <a:off x="1798020" y="980728"/>
            <a:ext cx="535170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bliqueBottomRigh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tx1"/>
                </a:solidFill>
                <a:latin typeface="Arial Black" pitchFamily="34" charset="0"/>
              </a:rPr>
              <a:t>Читаємо склади</a:t>
            </a:r>
          </a:p>
        </p:txBody>
      </p:sp>
    </p:spTree>
    <p:extLst>
      <p:ext uri="{BB962C8B-B14F-4D97-AF65-F5344CB8AC3E}">
        <p14:creationId xmlns:p14="http://schemas.microsoft.com/office/powerpoint/2010/main" val="86292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25" grpId="0"/>
      <p:bldP spid="26" grpId="0"/>
      <p:bldP spid="27" grpId="0"/>
      <p:bldP spid="28" grpId="0"/>
      <p:bldP spid="112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Українська Руханка ПЕС ПАТРОН – Патріотичні Дитячі Пісні – З Любов'ю до Дітей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1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89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488832" cy="68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0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8" t="-210" r="13924" b="210"/>
          <a:stretch/>
        </p:blipFill>
        <p:spPr bwMode="auto">
          <a:xfrm>
            <a:off x="-540568" y="0"/>
            <a:ext cx="977502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146" y="980728"/>
            <a:ext cx="8229600" cy="32403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ahnschrift SemiCondensed" pitchFamily="34" charset="0"/>
              </a:rPr>
              <a:t/>
            </a:r>
            <a:br>
              <a:rPr lang="ru-RU" b="1" dirty="0" smtClean="0">
                <a:latin typeface="Bahnschrift SemiCondensed" pitchFamily="34" charset="0"/>
              </a:rPr>
            </a:br>
            <a:r>
              <a:rPr lang="ru-RU" b="1" dirty="0" smtClean="0">
                <a:latin typeface="Bahnschrift SemiCondensed" pitchFamily="34" charset="0"/>
              </a:rPr>
              <a:t>Раз, два, три, </a:t>
            </a:r>
            <a:r>
              <a:rPr lang="ru-RU" b="1" dirty="0" err="1" smtClean="0">
                <a:latin typeface="Bahnschrift SemiCondensed" pitchFamily="34" charset="0"/>
              </a:rPr>
              <a:t>чотири</a:t>
            </a:r>
            <a:r>
              <a:rPr lang="ru-RU" b="1" dirty="0" smtClean="0">
                <a:latin typeface="Bahnschrift SemiCondensed" pitchFamily="34" charset="0"/>
              </a:rPr>
              <a:t>, </a:t>
            </a:r>
            <a:r>
              <a:rPr lang="ru-RU" b="1" dirty="0" err="1" smtClean="0">
                <a:latin typeface="Bahnschrift SemiCondensed" pitchFamily="34" charset="0"/>
              </a:rPr>
              <a:t>п'ять</a:t>
            </a:r>
            <a:r>
              <a:rPr lang="ru-RU" b="1" dirty="0" smtClean="0">
                <a:latin typeface="Bahnschrift SemiCondensed" pitchFamily="34" charset="0"/>
              </a:rPr>
              <a:t/>
            </a:r>
            <a:br>
              <a:rPr lang="ru-RU" b="1" dirty="0" smtClean="0">
                <a:latin typeface="Bahnschrift SemiCondensed" pitchFamily="34" charset="0"/>
              </a:rPr>
            </a:br>
            <a:r>
              <a:rPr lang="ru-RU" b="1" dirty="0" smtClean="0">
                <a:latin typeface="Bahnschrift SemiCondensed" pitchFamily="34" charset="0"/>
              </a:rPr>
              <a:t>Прошу </a:t>
            </a:r>
            <a:r>
              <a:rPr lang="ru-RU" b="1" dirty="0" err="1" smtClean="0">
                <a:latin typeface="Bahnschrift SemiCondensed" pitchFamily="34" charset="0"/>
              </a:rPr>
              <a:t>всіх</a:t>
            </a:r>
            <a:r>
              <a:rPr lang="ru-RU" b="1" dirty="0" smtClean="0">
                <a:latin typeface="Bahnschrift SemiCondensed" pitchFamily="34" charset="0"/>
              </a:rPr>
              <a:t> </a:t>
            </a:r>
            <a:r>
              <a:rPr lang="ru-RU" b="1" dirty="0" err="1" smtClean="0">
                <a:latin typeface="Bahnschrift SemiCondensed" pitchFamily="34" charset="0"/>
              </a:rPr>
              <a:t>рівненько</a:t>
            </a:r>
            <a:r>
              <a:rPr lang="ru-RU" b="1" dirty="0" smtClean="0">
                <a:latin typeface="Bahnschrift SemiCondensed" pitchFamily="34" charset="0"/>
              </a:rPr>
              <a:t> встать</a:t>
            </a:r>
            <a:br>
              <a:rPr lang="ru-RU" b="1" dirty="0" smtClean="0">
                <a:latin typeface="Bahnschrift SemiCondensed" pitchFamily="34" charset="0"/>
              </a:rPr>
            </a:br>
            <a:r>
              <a:rPr lang="ru-RU" b="1" dirty="0" err="1" smtClean="0">
                <a:latin typeface="Bahnschrift SemiCondensed" pitchFamily="34" charset="0"/>
              </a:rPr>
              <a:t>Продзвенів</a:t>
            </a:r>
            <a:r>
              <a:rPr lang="ru-RU" b="1" dirty="0" smtClean="0">
                <a:latin typeface="Bahnschrift SemiCondensed" pitchFamily="34" charset="0"/>
              </a:rPr>
              <a:t> уже </a:t>
            </a:r>
            <a:r>
              <a:rPr lang="ru-RU" b="1" dirty="0" err="1" smtClean="0">
                <a:latin typeface="Bahnschrift SemiCondensed" pitchFamily="34" charset="0"/>
              </a:rPr>
              <a:t>дзвінок</a:t>
            </a:r>
            <a:r>
              <a:rPr lang="ru-RU" b="1" dirty="0" smtClean="0">
                <a:latin typeface="Bahnschrift SemiCondensed" pitchFamily="34" charset="0"/>
              </a:rPr>
              <a:t/>
            </a:r>
            <a:br>
              <a:rPr lang="ru-RU" b="1" dirty="0" smtClean="0">
                <a:latin typeface="Bahnschrift SemiCondensed" pitchFamily="34" charset="0"/>
              </a:rPr>
            </a:br>
            <a:r>
              <a:rPr lang="ru-RU" b="1" dirty="0" err="1" smtClean="0">
                <a:latin typeface="Bahnschrift SemiCondensed" pitchFamily="34" charset="0"/>
              </a:rPr>
              <a:t>Починається</a:t>
            </a:r>
            <a:r>
              <a:rPr lang="ru-RU" b="1" dirty="0" smtClean="0">
                <a:latin typeface="Bahnschrift SemiCondensed" pitchFamily="34" charset="0"/>
              </a:rPr>
              <a:t> урок.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968" y="2420888"/>
            <a:ext cx="5306988" cy="53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79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2"/>
            <a:ext cx="9107966" cy="68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РЕФЛЕКСІЯ</a:t>
            </a:r>
            <a:endParaRPr lang="uk-UA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30358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278606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865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7"/>
            <a:ext cx="9144000" cy="708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600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  </a:t>
            </a:r>
            <a:r>
              <a:rPr lang="ru-RU" b="1" dirty="0" err="1"/>
              <a:t>житечку</a:t>
            </a: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b="1" dirty="0" err="1" smtClean="0"/>
              <a:t>зеленім</a:t>
            </a:r>
            <a:r>
              <a:rPr lang="ru-RU" b="1" dirty="0"/>
              <a:t> </a:t>
            </a:r>
            <a:br>
              <a:rPr lang="ru-RU" b="1" dirty="0"/>
            </a:br>
            <a:r>
              <a:rPr lang="ru-RU" b="1" dirty="0" err="1" smtClean="0"/>
              <a:t>Факели</a:t>
            </a:r>
            <a:r>
              <a:rPr lang="ru-RU" b="1" dirty="0" smtClean="0"/>
              <a:t>  </a:t>
            </a:r>
            <a:r>
              <a:rPr lang="ru-RU" b="1" dirty="0" err="1"/>
              <a:t>вогненні</a:t>
            </a:r>
            <a:r>
              <a:rPr lang="ru-RU" b="1" dirty="0"/>
              <a:t>: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err="1"/>
              <a:t>Цілий</a:t>
            </a:r>
            <a:r>
              <a:rPr lang="ru-RU" b="1" dirty="0"/>
              <a:t> </a:t>
            </a:r>
            <a:r>
              <a:rPr lang="ru-RU" b="1" dirty="0" smtClean="0"/>
              <a:t> день  </a:t>
            </a:r>
            <a:r>
              <a:rPr lang="ru-RU" b="1" dirty="0" err="1" smtClean="0"/>
              <a:t>собі</a:t>
            </a:r>
            <a:r>
              <a:rPr lang="ru-RU" b="1" dirty="0" smtClean="0"/>
              <a:t>  </a:t>
            </a:r>
            <a:r>
              <a:rPr lang="ru-RU" b="1" dirty="0" err="1"/>
              <a:t>горять</a:t>
            </a:r>
            <a:r>
              <a:rPr lang="ru-RU" b="1" dirty="0"/>
              <a:t>, 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/>
              <a:t>З </a:t>
            </a:r>
            <a:r>
              <a:rPr lang="ru-RU" b="1" dirty="0" smtClean="0"/>
              <a:t> </a:t>
            </a:r>
            <a:r>
              <a:rPr lang="ru-RU" b="1" dirty="0" err="1" smtClean="0"/>
              <a:t>сонечком</a:t>
            </a:r>
            <a:r>
              <a:rPr lang="ru-RU" b="1" dirty="0" smtClean="0"/>
              <a:t>  </a:t>
            </a:r>
            <a:r>
              <a:rPr lang="ru-RU" b="1" dirty="0" err="1" smtClean="0"/>
              <a:t>лягають</a:t>
            </a:r>
            <a:r>
              <a:rPr lang="ru-RU" b="1" dirty="0" smtClean="0"/>
              <a:t>  спать.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uk-U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69269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atin typeface="Bahnschrift SemiCondensed" pitchFamily="34" charset="0"/>
              </a:rPr>
              <a:t>ЗАГАДКИ</a:t>
            </a:r>
            <a:endParaRPr lang="uk-UA" sz="3600" b="1" i="1" dirty="0">
              <a:latin typeface="Bahnschrift SemiCondense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061" r="24210" b="8947"/>
          <a:stretch/>
        </p:blipFill>
        <p:spPr bwMode="auto">
          <a:xfrm>
            <a:off x="2195736" y="4005064"/>
            <a:ext cx="1512168" cy="233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465313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МАКИ</a:t>
            </a:r>
            <a:endParaRPr lang="uk-UA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9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7"/>
            <a:ext cx="9144000" cy="708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9523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Ніхто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її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не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лякає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 вся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тремтить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69269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atin typeface="Bahnschrift SemiCondensed" pitchFamily="34" charset="0"/>
              </a:rPr>
              <a:t>ЗАГАДКИ</a:t>
            </a:r>
            <a:endParaRPr lang="uk-UA" sz="3600" b="1" i="1" dirty="0">
              <a:latin typeface="Bahnschrift SemiCondense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4077"/>
          <a:stretch/>
        </p:blipFill>
        <p:spPr bwMode="auto">
          <a:xfrm>
            <a:off x="2339752" y="3212083"/>
            <a:ext cx="3673366" cy="279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3343661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tx2">
                    <a:lumMod val="50000"/>
                  </a:schemeClr>
                </a:solidFill>
              </a:rPr>
              <a:t>ОСИКА</a:t>
            </a:r>
            <a:endParaRPr lang="uk-UA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7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7"/>
            <a:ext cx="9144000" cy="708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29162"/>
            <a:ext cx="8229600" cy="295232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Стоїть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завод у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полі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секрет.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Працюють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ньому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бджоли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Виготовляють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мед.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69269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atin typeface="Bahnschrift SemiCondensed" pitchFamily="34" charset="0"/>
              </a:rPr>
              <a:t>ЗАГАДКИ</a:t>
            </a:r>
            <a:endParaRPr lang="uk-UA" sz="3600" b="1" i="1" dirty="0">
              <a:latin typeface="Bahnschrift SemiCondense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358218" cy="338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77778" l="9778" r="89778">
                        <a14:foregroundMark x1="32889" y1="77778" x2="68889" y2="77333"/>
                        <a14:foregroundMark x1="64889" y1="19111" x2="59556" y2="12889"/>
                        <a14:foregroundMark x1="38222" y1="35111" x2="49333" y2="52889"/>
                        <a14:foregroundMark x1="36000" y1="53333" x2="65333" y2="52444"/>
                        <a14:foregroundMark x1="32444" y1="70667" x2="68889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15"/>
          <a:stretch/>
        </p:blipFill>
        <p:spPr bwMode="auto">
          <a:xfrm>
            <a:off x="922504" y="3068959"/>
            <a:ext cx="5868105" cy="27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91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31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576" y="692696"/>
            <a:ext cx="6887108" cy="129614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err="1" smtClean="0">
                <a:latin typeface="Bahnschrift" pitchFamily="34" charset="0"/>
              </a:rPr>
              <a:t>Назвіть</a:t>
            </a:r>
            <a:r>
              <a:rPr lang="ru-RU" sz="4000" dirty="0" smtClean="0">
                <a:latin typeface="Bahnschrift" pitchFamily="34" charset="0"/>
              </a:rPr>
              <a:t> у словах-</a:t>
            </a:r>
            <a:r>
              <a:rPr lang="ru-RU" sz="4000" dirty="0" err="1" smtClean="0">
                <a:latin typeface="Bahnschrift" pitchFamily="34" charset="0"/>
              </a:rPr>
              <a:t>відгадках</a:t>
            </a:r>
            <a:r>
              <a:rPr lang="ru-RU" sz="4000" dirty="0" smtClean="0">
                <a:latin typeface="Bahnschrift" pitchFamily="34" charset="0"/>
              </a:rPr>
              <a:t> </a:t>
            </a:r>
            <a:r>
              <a:rPr lang="ru-RU" sz="4000" dirty="0" err="1" smtClean="0">
                <a:latin typeface="Bahnschrift" pitchFamily="34" charset="0"/>
              </a:rPr>
              <a:t>голосні</a:t>
            </a:r>
            <a:r>
              <a:rPr lang="ru-RU" sz="4000" dirty="0" smtClean="0">
                <a:latin typeface="Bahnschrift" pitchFamily="34" charset="0"/>
              </a:rPr>
              <a:t> (</a:t>
            </a:r>
            <a:r>
              <a:rPr lang="ru-RU" sz="4000" dirty="0" err="1" smtClean="0">
                <a:latin typeface="Bahnschrift" pitchFamily="34" charset="0"/>
              </a:rPr>
              <a:t>приголосні</a:t>
            </a:r>
            <a:r>
              <a:rPr lang="ru-RU" sz="4000" dirty="0" smtClean="0">
                <a:latin typeface="Bahnschrift" pitchFamily="34" charset="0"/>
              </a:rPr>
              <a:t>) звуки.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19209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А К И 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4166" y="3352800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 И К А</a:t>
            </a:r>
            <a:endParaRPr lang="uk-UA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3708" y="4198441"/>
            <a:ext cx="5040560" cy="11079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6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ВУЛИК</a:t>
            </a:r>
            <a:endParaRPr lang="uk-UA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49"/>
            <a:ext cx="9144000" cy="677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1389950" y="2899068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50304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ahnschrift" pitchFamily="34" charset="0"/>
              </a:rPr>
              <a:t/>
            </a:r>
            <a:br>
              <a:rPr lang="uk-UA" b="1" dirty="0" smtClean="0">
                <a:solidFill>
                  <a:srgbClr val="FF0000"/>
                </a:solidFill>
                <a:latin typeface="Bahnschrift" pitchFamily="34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Bahnschrift" pitchFamily="34" charset="0"/>
              </a:rPr>
              <a:t>Гра</a:t>
            </a:r>
            <a:br>
              <a:rPr lang="uk-UA" b="1" dirty="0" smtClean="0">
                <a:solidFill>
                  <a:srgbClr val="FF0000"/>
                </a:solidFill>
                <a:latin typeface="Bahnschrift" pitchFamily="34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Bahnschrift" pitchFamily="34" charset="0"/>
              </a:rPr>
              <a:t> </a:t>
            </a:r>
            <a:r>
              <a:rPr lang="uk-UA" b="1" dirty="0">
                <a:latin typeface="Bahnschrift" pitchFamily="34" charset="0"/>
              </a:rPr>
              <a:t>“Де чия кулька?”</a:t>
            </a:r>
            <a:br>
              <a:rPr lang="uk-UA" b="1" dirty="0">
                <a:latin typeface="Bahnschrift" pitchFamily="34" charset="0"/>
              </a:rPr>
            </a:br>
            <a:endParaRPr lang="uk-UA" b="1" dirty="0">
              <a:latin typeface="Bahnschrif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06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604">
            <a:off x="4598756" y="3081555"/>
            <a:ext cx="2619869" cy="255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06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4967">
            <a:off x="7374493" y="2783572"/>
            <a:ext cx="2619869" cy="255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8" y="4061245"/>
            <a:ext cx="345638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8">
            <a:off x="2014386" y="2650605"/>
            <a:ext cx="3071509" cy="299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24" y="3585805"/>
            <a:ext cx="3925887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3506999"/>
            <a:ext cx="3925887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42" y="3632685"/>
            <a:ext cx="3925887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27" y="4434796"/>
            <a:ext cx="33162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860540" y="4406124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-75564" y="3387921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3863757" y="2673438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6261140" y="2971419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3527733" y="4385144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5617405" y="4620761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0568">
            <a:off x="7289053" y="4574761"/>
            <a:ext cx="1804148" cy="27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22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717032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58" y="3175"/>
            <a:ext cx="9175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73" y="674119"/>
            <a:ext cx="2685928" cy="261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38" y="360513"/>
            <a:ext cx="3307946" cy="324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3941" y1="96212" x2="41133" y2="97475"/>
                        <a14:backgroundMark x1="42365" y1="97475" x2="44089" y2="99747"/>
                        <a14:backgroundMark x1="42365" y1="93939" x2="45813" y2="98990"/>
                        <a14:backgroundMark x1="36700" y1="98232" x2="47291" y2="96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81842"/>
            <a:ext cx="2656772" cy="259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83" y="594925"/>
            <a:ext cx="2716832" cy="265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9778" y1="96444" x2="69778" y2="96444"/>
                        <a14:foregroundMark x1="38222" y1="31111" x2="39111" y2="19111"/>
                        <a14:foregroundMark x1="44000" y1="12889" x2="42667" y2="16444"/>
                        <a14:foregroundMark x1="44889" y1="2667" x2="42667" y2="5778"/>
                        <a14:foregroundMark x1="43556" y1="4889" x2="43556" y2="4889"/>
                        <a14:foregroundMark x1="66222" y1="24889" x2="66667" y2="28889"/>
                        <a14:foregroundMark x1="66222" y1="74667" x2="69333" y2="85778"/>
                        <a14:foregroundMark x1="72000" y1="94222" x2="71556" y2="90222"/>
                        <a14:foregroundMark x1="40889" y1="97778" x2="45778" y2="97778"/>
                        <a14:foregroundMark x1="37333" y1="93333" x2="37778" y2="96000"/>
                        <a14:foregroundMark x1="48889" y1="29333" x2="45333" y2="53778"/>
                        <a14:foregroundMark x1="65333" y1="39556" x2="71556" y2="41333"/>
                        <a14:foregroundMark x1="52000" y1="8000" x2="67556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3" y="3829995"/>
            <a:ext cx="2586906" cy="258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889" y1="25469" x2="43889" y2="25469"/>
                        <a14:foregroundMark x1="53056" y1="24129" x2="38889" y2="17158"/>
                        <a14:foregroundMark x1="58056" y1="21716" x2="53056" y2="31903"/>
                        <a14:foregroundMark x1="46111" y1="14209" x2="45556" y2="31367"/>
                        <a14:foregroundMark x1="25278" y1="31635" x2="25278" y2="3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54" y="3645024"/>
            <a:ext cx="2802266" cy="290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8893" y1="95938" x2="69170" y2="93125"/>
                        <a14:foregroundMark x1="90514" y1="97813" x2="76680" y2="93750"/>
                        <a14:foregroundMark x1="93281" y1="94063" x2="73518" y2="86563"/>
                        <a14:foregroundMark x1="66403" y1="20625" x2="75099" y2="27813"/>
                        <a14:foregroundMark x1="76285" y1="17188" x2="80237" y2="23750"/>
                        <a14:foregroundMark x1="71542" y1="16250" x2="84190" y2="25000"/>
                        <a14:foregroundMark x1="64822" y1="22813" x2="64427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90" y="3309047"/>
            <a:ext cx="2409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5" b="100000" l="968" r="100000">
                        <a14:foregroundMark x1="49677" y1="24272" x2="55484" y2="25485"/>
                        <a14:foregroundMark x1="63226" y1="8495" x2="63226" y2="8495"/>
                        <a14:foregroundMark x1="63226" y1="8495" x2="56129" y2="11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33" y="3350515"/>
            <a:ext cx="2446008" cy="32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4" y="3022019"/>
            <a:ext cx="2787574" cy="390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537485" y="841003"/>
            <a:ext cx="1305931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15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uk-UA" sz="11500" b="1" cap="none" spc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55797" y="987197"/>
            <a:ext cx="8835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endParaRPr lang="uk-UA" sz="9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07736" y="841003"/>
            <a:ext cx="8717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15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endParaRPr lang="uk-UA" sz="4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7142212" y="987197"/>
            <a:ext cx="8819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endParaRPr lang="uk-UA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1403648" y="2924944"/>
            <a:ext cx="6620537" cy="7920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 сполучна лінія 11"/>
          <p:cNvCxnSpPr/>
          <p:nvPr/>
        </p:nvCxnSpPr>
        <p:spPr>
          <a:xfrm flipH="1">
            <a:off x="3635896" y="2703051"/>
            <a:ext cx="1224136" cy="130201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 сполучна лінія 13"/>
          <p:cNvCxnSpPr/>
          <p:nvPr/>
        </p:nvCxnSpPr>
        <p:spPr>
          <a:xfrm>
            <a:off x="3579038" y="2556857"/>
            <a:ext cx="2952752" cy="12731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/>
          <p:cNvCxnSpPr/>
          <p:nvPr/>
        </p:nvCxnSpPr>
        <p:spPr>
          <a:xfrm flipH="1">
            <a:off x="1214360" y="2556857"/>
            <a:ext cx="5927852" cy="14482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9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56792"/>
            <a:ext cx="6480720" cy="5809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uk-UA" sz="2800" b="1" dirty="0">
                <a:solidFill>
                  <a:prstClr val="black"/>
                </a:solidFill>
                <a:ea typeface="+mn-ea"/>
                <a:cs typeface="+mn-cs"/>
              </a:rPr>
              <a:t>Кому не вистачило кульки</a:t>
            </a:r>
            <a:r>
              <a:rPr lang="uk-UA" sz="2800" b="1" dirty="0" smtClean="0">
                <a:solidFill>
                  <a:prstClr val="black"/>
                </a:solidFill>
                <a:ea typeface="+mn-ea"/>
                <a:cs typeface="+mn-cs"/>
              </a:rPr>
              <a:t>?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846577" y="2348880"/>
            <a:ext cx="338437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/>
              <a:t>Чому</a:t>
            </a:r>
            <a:r>
              <a:rPr lang="uk-UA" sz="3600" b="1" i="1" dirty="0"/>
              <a:t>?</a:t>
            </a:r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853187" y="3429000"/>
            <a:ext cx="44644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 Вимовте слово “поросятко”</a:t>
            </a:r>
            <a:endParaRPr lang="uk-UA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77963"/>
            <a:ext cx="278606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864096" y="4149080"/>
            <a:ext cx="45720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Bahnschrift" pitchFamily="34" charset="0"/>
              </a:rPr>
              <a:t>Назвіть</a:t>
            </a:r>
            <a:r>
              <a:rPr lang="ru-RU" b="1" dirty="0">
                <a:solidFill>
                  <a:srgbClr val="000000"/>
                </a:solidFill>
                <a:latin typeface="Bahnschrift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Bahnschrift" pitchFamily="34" charset="0"/>
              </a:rPr>
              <a:t>послідовно</a:t>
            </a:r>
            <a:r>
              <a:rPr lang="ru-RU" b="1" dirty="0">
                <a:solidFill>
                  <a:srgbClr val="000000"/>
                </a:solidFill>
                <a:latin typeface="Bahnschrift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Bahnschrift" pitchFamily="34" charset="0"/>
              </a:rPr>
              <a:t>усі</a:t>
            </a:r>
            <a:r>
              <a:rPr lang="ru-RU" b="1" dirty="0">
                <a:solidFill>
                  <a:srgbClr val="000000"/>
                </a:solidFill>
                <a:latin typeface="Bahnschrift" pitchFamily="34" charset="0"/>
              </a:rPr>
              <a:t> звуки, з </a:t>
            </a:r>
            <a:r>
              <a:rPr lang="ru-RU" b="1" dirty="0" err="1">
                <a:solidFill>
                  <a:srgbClr val="000000"/>
                </a:solidFill>
                <a:latin typeface="Bahnschrift" pitchFamily="34" charset="0"/>
              </a:rPr>
              <a:t>яких</a:t>
            </a:r>
            <a:r>
              <a:rPr lang="ru-RU" b="1" dirty="0">
                <a:solidFill>
                  <a:srgbClr val="000000"/>
                </a:solidFill>
                <a:latin typeface="Bahnschrift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Bahnschrift" pitchFamily="34" charset="0"/>
              </a:rPr>
              <a:t>складається</a:t>
            </a:r>
            <a:r>
              <a:rPr lang="ru-RU" b="1" dirty="0">
                <a:solidFill>
                  <a:srgbClr val="000000"/>
                </a:solidFill>
                <a:latin typeface="Bahnschrift" pitchFamily="34" charset="0"/>
              </a:rPr>
              <a:t> слово “</a:t>
            </a:r>
            <a:r>
              <a:rPr lang="ru-RU" b="1" dirty="0" err="1">
                <a:solidFill>
                  <a:srgbClr val="000000"/>
                </a:solidFill>
                <a:latin typeface="Bahnschrift" pitchFamily="34" charset="0"/>
              </a:rPr>
              <a:t>поросятко</a:t>
            </a:r>
            <a:r>
              <a:rPr lang="ru-RU" b="1" dirty="0">
                <a:solidFill>
                  <a:srgbClr val="000000"/>
                </a:solidFill>
                <a:latin typeface="Bahnschrift" pitchFamily="34" charset="0"/>
              </a:rPr>
              <a:t>”.</a:t>
            </a:r>
            <a:endParaRPr lang="uk-UA" b="1" dirty="0">
              <a:latin typeface="Bahnschrift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662384" y="5001666"/>
            <a:ext cx="485383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/>
              <a:t>Який</a:t>
            </a:r>
            <a:r>
              <a:rPr lang="ru-RU" sz="2000" b="1" dirty="0"/>
              <a:t> звук </a:t>
            </a:r>
            <a:r>
              <a:rPr lang="ru-RU" sz="2000" b="1" dirty="0" err="1"/>
              <a:t>чуємо</a:t>
            </a:r>
            <a:r>
              <a:rPr lang="ru-RU" sz="2000" b="1" dirty="0"/>
              <a:t> на початку слова?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879400" y="1363702"/>
            <a:ext cx="468052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latin typeface="Arial Black" pitchFamily="34" charset="0"/>
              </a:rPr>
              <a:t>Сьогодні</a:t>
            </a:r>
            <a:r>
              <a:rPr lang="ru-RU" sz="2800" b="1" dirty="0">
                <a:latin typeface="Arial Black" pitchFamily="34" charset="0"/>
              </a:rPr>
              <a:t> ми </a:t>
            </a:r>
            <a:r>
              <a:rPr lang="ru-RU" sz="2800" b="1" dirty="0" err="1" smtClean="0">
                <a:latin typeface="Arial Black" pitchFamily="34" charset="0"/>
              </a:rPr>
              <a:t>познайомимося</a:t>
            </a:r>
            <a:r>
              <a:rPr lang="ru-RU" sz="2800" b="1" dirty="0" smtClean="0">
                <a:latin typeface="Arial Black" pitchFamily="34" charset="0"/>
              </a:rPr>
              <a:t> </a:t>
            </a:r>
            <a:r>
              <a:rPr lang="ru-RU" sz="2800" b="1" dirty="0" err="1">
                <a:latin typeface="Arial Black" pitchFamily="34" charset="0"/>
              </a:rPr>
              <a:t>із</a:t>
            </a:r>
            <a:r>
              <a:rPr lang="ru-RU" sz="2800" b="1" dirty="0">
                <a:latin typeface="Arial Black" pitchFamily="34" charset="0"/>
              </a:rPr>
              <a:t> звуком [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</a:t>
            </a:r>
            <a:r>
              <a:rPr lang="ru-RU" sz="2800" b="1" dirty="0">
                <a:latin typeface="Arial Black" pitchFamily="34" charset="0"/>
              </a:rPr>
              <a:t>] і буквою, </a:t>
            </a:r>
            <a:r>
              <a:rPr lang="ru-RU" sz="2800" b="1" dirty="0" err="1">
                <a:latin typeface="Arial Black" pitchFamily="34" charset="0"/>
              </a:rPr>
              <a:t>що</a:t>
            </a:r>
            <a:r>
              <a:rPr lang="ru-RU" sz="2800" b="1" dirty="0">
                <a:latin typeface="Arial Black" pitchFamily="34" charset="0"/>
              </a:rPr>
              <a:t> </a:t>
            </a:r>
            <a:r>
              <a:rPr lang="ru-RU" sz="2800" b="1" dirty="0" err="1">
                <a:latin typeface="Arial Black" pitchFamily="34" charset="0"/>
              </a:rPr>
              <a:t>його</a:t>
            </a:r>
            <a:r>
              <a:rPr lang="ru-RU" sz="2800" b="1" dirty="0">
                <a:latin typeface="Arial Black" pitchFamily="34" charset="0"/>
              </a:rPr>
              <a:t> </a:t>
            </a:r>
            <a:r>
              <a:rPr lang="ru-RU" sz="2800" b="1" dirty="0" err="1">
                <a:latin typeface="Arial Black" pitchFamily="34" charset="0"/>
              </a:rPr>
              <a:t>позначає</a:t>
            </a:r>
            <a:r>
              <a:rPr lang="ru-RU" sz="2800" b="1" dirty="0">
                <a:latin typeface="Arial Black" pitchFamily="34" charset="0"/>
              </a:rPr>
              <a:t>. </a:t>
            </a:r>
            <a:endParaRPr lang="ru-RU" sz="2800" b="1" dirty="0" smtClean="0">
              <a:latin typeface="Arial Black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933660" y="3824420"/>
            <a:ext cx="4572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Arial Black" pitchFamily="34" charset="0"/>
              </a:rPr>
              <a:t>Ось </a:t>
            </a:r>
            <a:r>
              <a:rPr lang="ru-RU" sz="2800" b="1" dirty="0" err="1">
                <a:solidFill>
                  <a:prstClr val="black"/>
                </a:solidFill>
                <a:latin typeface="Arial Black" pitchFamily="34" charset="0"/>
              </a:rPr>
              <a:t>тоді</a:t>
            </a:r>
            <a:r>
              <a:rPr lang="ru-RU" sz="2800" b="1" dirty="0">
                <a:solidFill>
                  <a:prstClr val="black"/>
                </a:solidFill>
                <a:latin typeface="Arial Black" pitchFamily="34" charset="0"/>
              </a:rPr>
              <a:t> у </a:t>
            </a:r>
            <a:r>
              <a:rPr lang="ru-RU" sz="2800" b="1" dirty="0" err="1">
                <a:solidFill>
                  <a:prstClr val="black"/>
                </a:solidFill>
                <a:latin typeface="Arial Black" pitchFamily="34" charset="0"/>
              </a:rPr>
              <a:t>П’ятачка</a:t>
            </a:r>
            <a:r>
              <a:rPr lang="ru-RU" sz="2800" b="1" dirty="0">
                <a:solidFill>
                  <a:prstClr val="black"/>
                </a:solidFill>
                <a:latin typeface="Arial Black" pitchFamily="34" charset="0"/>
              </a:rPr>
              <a:t> буде своя кулька.</a:t>
            </a:r>
            <a:endParaRPr lang="ru-RU" sz="2800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6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</TotalTime>
  <Words>164</Words>
  <Application>Microsoft Office PowerPoint</Application>
  <PresentationFormat>Екран (4:3)</PresentationFormat>
  <Paragraphs>57</Paragraphs>
  <Slides>20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1" baseType="lpstr">
      <vt:lpstr>Тема Office</vt:lpstr>
      <vt:lpstr>ЗВУК [П]</vt:lpstr>
      <vt:lpstr> Раз, два, три, чотири, п'ять Прошу всіх рівненько встать Продзвенів уже дзвінок Починається урок. </vt:lpstr>
      <vt:lpstr> В  житечку  зеленім  Факели  вогненні: Цілий  день  собі  горять,  З  сонечком  лягають  спать.  </vt:lpstr>
      <vt:lpstr> Ніхто її не лякає, А вся тремтить.    </vt:lpstr>
      <vt:lpstr> Стоїть завод у полі.  Який?  А це секрет.  Працюють в ньому бджоли  Виготовляють мед.     </vt:lpstr>
      <vt:lpstr> Назвіть у словах-відгадках голосні (приголосні) звуки. </vt:lpstr>
      <vt:lpstr> Гра  “Де чия кулька?” </vt:lpstr>
      <vt:lpstr>Презентація PowerPoint</vt:lpstr>
      <vt:lpstr>Кому не вистачило кульки?</vt:lpstr>
      <vt:lpstr> Поросятко зранку встало, Пісню гарну заспівало. -Хлюп - хлюп - хлюп! - Хрю - хрю - хрю! Дуже митись я люблю! </vt:lpstr>
      <vt:lpstr>Презентація PowerPoint</vt:lpstr>
      <vt:lpstr>Презентація PowerPoint</vt:lpstr>
      <vt:lpstr>Презентація PowerPoint</vt:lpstr>
      <vt:lpstr>НА ЩО СХОЖА БУКВА П?</vt:lpstr>
      <vt:lpstr>Презентація PowerPoint</vt:lpstr>
      <vt:lpstr>41+6  66</vt:lpstr>
      <vt:lpstr>Презентація PowerPoint</vt:lpstr>
      <vt:lpstr>Презентація PowerPoint</vt:lpstr>
      <vt:lpstr>Презентація PowerPoint</vt:lpstr>
      <vt:lpstr>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[П]</dc:title>
  <dc:creator>Sara Yasmeen (Wipro Technologies)</dc:creator>
  <cp:lastModifiedBy>Favoryt-B</cp:lastModifiedBy>
  <cp:revision>35</cp:revision>
  <dcterms:created xsi:type="dcterms:W3CDTF">2010-02-23T11:30:32Z</dcterms:created>
  <dcterms:modified xsi:type="dcterms:W3CDTF">2024-01-18T17:13:59Z</dcterms:modified>
</cp:coreProperties>
</file>