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79" r:id="rId13"/>
    <p:sldId id="280" r:id="rId14"/>
    <p:sldId id="269" r:id="rId15"/>
    <p:sldId id="270" r:id="rId16"/>
    <p:sldId id="271" r:id="rId17"/>
    <p:sldId id="266" r:id="rId18"/>
    <p:sldId id="277" r:id="rId19"/>
    <p:sldId id="273" r:id="rId20"/>
    <p:sldId id="275" r:id="rId21"/>
    <p:sldId id="282" r:id="rId22"/>
    <p:sldId id="276" r:id="rId23"/>
    <p:sldId id="281" r:id="rId24"/>
    <p:sldId id="278" r:id="rId25"/>
    <p:sldId id="258" r:id="rId26"/>
    <p:sldId id="272" r:id="rId27"/>
    <p:sldId id="27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019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5292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291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09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01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17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42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2474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668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7A053-24CB-47FA-96B1-07B8B8BF1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54195F-B78E-4637-8FFD-3C57D3ED4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96BE92-5EBF-4E5A-94F8-886ED477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7850E11-4EB0-495E-8EB0-F2EC1BF6E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ECEDA8-989F-4A33-95D6-DB11D268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33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223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8109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382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956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60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60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649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11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765D71D-2E85-45B1-8260-7A0617E9A868}" type="datetimeFigureOut">
              <a:rPr lang="uk-UA" smtClean="0"/>
              <a:t>10.02.2021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244617B-1FCA-4CF5-948D-0FB2E0C069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68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02C1-6181-435F-AE6B-B90F58681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108959"/>
          </a:xfrm>
        </p:spPr>
        <p:txBody>
          <a:bodyPr/>
          <a:lstStyle/>
          <a:p>
            <a:pPr marL="16510" marR="16510">
              <a:lnSpc>
                <a:spcPts val="1110"/>
              </a:lnSpc>
              <a:spcBef>
                <a:spcPts val="3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</a:pP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Форми мінливості.</a:t>
            </a: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Лабораторні дослідження </a:t>
            </a: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мінливості в рослин і тварин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b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10C36-C9A0-4C7E-91AF-5C43272F0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07" t="37327" r="27769" b="47076"/>
          <a:stretch/>
        </p:blipFill>
        <p:spPr>
          <a:xfrm>
            <a:off x="145463" y="3460653"/>
            <a:ext cx="11901074" cy="310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85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D77A5-19F7-4881-8933-BE2FDE02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дослідження модифікаційної мінливості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F7F643-BF17-4A7C-A6AB-50D6B3E59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709"/>
            <a:ext cx="12192000" cy="5228492"/>
          </a:xfrm>
        </p:spPr>
        <p:txBody>
          <a:bodyPr/>
          <a:lstStyle/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дослідження закономірностей модифікаційної мінливості формують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вибірку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певну сукупність об’єктів чи ознак для спостережень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Для достовірності результатів вибірка має містити дані не менш ніж </a:t>
            </a:r>
            <a:r>
              <a:rPr lang="uk-UA" sz="1800" b="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 спостережень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підставі даних вибірки будують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варіаційний ряд 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послідовність чисельних показників проявів певної ознаки, розташованих у порядку зростання чи спадання. 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Особливості варіаційного ряду можна зобразити у вигляді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варіаційної кривої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графічне вираження кількісних показників мінливості певної ознаки.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Для характеристики мінливості ознаки вираховують її середнє значення (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за формулою:    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Σ (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)/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середнє значення ознаки; 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варіанта ознаки; 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частота зустрічальності варіанти; </a:t>
            </a:r>
            <a:r>
              <a:rPr lang="en-US" sz="1800" b="1" i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загальна кількість варіант.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E233F7-0CD1-4A68-AE06-A3CF38586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16" t="51488" r="29384" b="28194"/>
          <a:stretch/>
        </p:blipFill>
        <p:spPr>
          <a:xfrm>
            <a:off x="2827606" y="4346917"/>
            <a:ext cx="6891037" cy="249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0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3AA5E-C287-4486-B64C-498DC22B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26941"/>
          </a:xfrm>
        </p:spPr>
        <p:txBody>
          <a:bodyPr/>
          <a:lstStyle/>
          <a:p>
            <a:r>
              <a:rPr lang="ru-RU" sz="2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Варіаційний ряд і варіаційна крива за ознакою розміру насіння гарбуза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3BDABE9-B60D-4E54-9D21-D83B4DD14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38" t="24955" r="24714" b="12869"/>
          <a:stretch/>
        </p:blipFill>
        <p:spPr>
          <a:xfrm>
            <a:off x="1477108" y="422031"/>
            <a:ext cx="9453489" cy="6435968"/>
          </a:xfrm>
        </p:spPr>
      </p:pic>
    </p:spTree>
    <p:extLst>
      <p:ext uri="{BB962C8B-B14F-4D97-AF65-F5344CB8AC3E}">
        <p14:creationId xmlns:p14="http://schemas.microsoft.com/office/powerpoint/2010/main" val="256936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A6B74-C894-4FBB-B6FF-9A5798A2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1931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Варіаційний ряд і варіаційна крива карасів, розподілених за довжиною тіла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3200" dirty="0"/>
            </a:br>
            <a:endParaRPr lang="uk-UA" sz="3200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AA9A70B4-1DBA-44C5-94D0-2D33626F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71" t="34904" r="29509" b="22900"/>
          <a:stretch/>
        </p:blipFill>
        <p:spPr>
          <a:xfrm>
            <a:off x="0" y="968327"/>
            <a:ext cx="6224050" cy="515111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FE125-CC10-49A8-AA73-1BCC72DB81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23" t="37787" r="24885" b="20284"/>
          <a:stretch/>
        </p:blipFill>
        <p:spPr>
          <a:xfrm>
            <a:off x="6224050" y="1871003"/>
            <a:ext cx="5967949" cy="38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77E3F-D11E-4686-B5D3-7CF59D48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92701"/>
          </a:xfrm>
        </p:spPr>
        <p:txBody>
          <a:bodyPr/>
          <a:lstStyle/>
          <a:p>
            <a:r>
              <a:rPr lang="uk-UA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Варіаційна крива зросту людини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75BC6F06-6A3A-440B-9CD3-FF01731A0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717" t="27397" r="25131" b="47519"/>
          <a:stretch/>
        </p:blipFill>
        <p:spPr>
          <a:xfrm>
            <a:off x="2335237" y="677771"/>
            <a:ext cx="7962314" cy="6185869"/>
          </a:xfrm>
        </p:spPr>
      </p:pic>
    </p:spTree>
    <p:extLst>
      <p:ext uri="{BB962C8B-B14F-4D97-AF65-F5344CB8AC3E}">
        <p14:creationId xmlns:p14="http://schemas.microsoft.com/office/powerpoint/2010/main" val="425727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CA890-4154-4780-8584-AC57F1CA4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17451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 реакції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9DC070-05FD-4982-A4AE-626671858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235"/>
            <a:ext cx="12191999" cy="6393764"/>
          </a:xfrm>
        </p:spPr>
        <p:txBody>
          <a:bodyPr>
            <a:normAutofit/>
          </a:bodyPr>
          <a:lstStyle/>
          <a:p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Під час дослідження ознак найчастіше виявляються такі статистичні закономірності: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6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Різні ознаки мають різний розмах норми реакції</a:t>
            </a: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sz="1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Норма реакції </a:t>
            </a: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межі модифікаційної мінливості ознаки, які визначаються генотипом</a:t>
            </a: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Межі норми реакції зумовлені генотипом, але прояв ознаки в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межах норми реакції змінюється під впливом умов середовища.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6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Будь­-яка ознака може змінюватись лише в певних межах</a:t>
            </a: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Гени визначають не готові прояви ознак, а норму реакції ознаки.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6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Більшість організмів мають варіанти, близькі до середнього значення</a:t>
            </a: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Це пояснюється тим, що поєднання лише сприятливих чи несприятливих умов трапляється рідко.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uk-UA" sz="16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розмах модифікаційної мінливості впливають зовнішні та внутрішні умови</a:t>
            </a: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Чим однорідніші зовнішні умови розвитку даних особин, тим меншою мірою проявляється модифікаційна мінливість.</a:t>
            </a:r>
            <a:b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закономірності модифікаційної мінливості є статистичними, тому що проявляються під час дослідження багатьох варіант тієї чи іншої ознаки.</a:t>
            </a:r>
            <a:r>
              <a:rPr lang="uk-UA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52DBF3-E03A-460D-BEF4-9F6D02A7F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8" t="46973" r="16924" b="40098"/>
          <a:stretch/>
        </p:blipFill>
        <p:spPr>
          <a:xfrm>
            <a:off x="53592" y="4459457"/>
            <a:ext cx="12084816" cy="208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1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52D4A9-ADCE-4028-9856-0EB4A197F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uk-UA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Приклади модифікаційної мінливості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A045A7-078A-44CC-88B6-BD7717575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4573"/>
            <a:ext cx="12192000" cy="5256628"/>
          </a:xfrm>
        </p:spPr>
        <p:txBody>
          <a:bodyPr/>
          <a:lstStyle/>
          <a:p>
            <a:pPr marL="0" indent="0">
              <a:buNone/>
            </a:pP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сезонні зміни розмірів і форми головної капсули у дафнії;</a:t>
            </a:r>
            <a:b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зміни форми листків стрілолисту в різних умовах існування: наземна рослина (ліворуч), напівзанурена (у центрі), повністю занурена (праворуч);</a:t>
            </a:r>
            <a:b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uk-UA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рослини кульбаби, що були отримані від різних частин однієї батьківської особини та вирощені на рівнині (вгорі) і в горах (внизу)</a:t>
            </a:r>
            <a:r>
              <a:rPr lang="uk-U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BABA04-675D-45AC-8B6C-7F607EBE5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5" y="2097625"/>
            <a:ext cx="10246140" cy="476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5BE84A-B118-4F18-869F-9154A01D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5791200"/>
          </a:xfrm>
        </p:spPr>
        <p:txBody>
          <a:bodyPr/>
          <a:lstStyle/>
          <a:p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Характерною рисою модифікаційної мінливості є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оборотність</a:t>
            </a:r>
            <a:r>
              <a:rPr lang="uk-UA" sz="1800" b="0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зникнення змін у разі зникнення специфічних умов середовища, що зумовлює виникнення модифікації.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Прикладами модифікаційної мінливості є:</a:t>
            </a:r>
            <a:b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зміна маси тіла тварин у разі зміни кількості їжі;</a:t>
            </a:r>
            <a:b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зміна забарвлення хутра у зайця біляка після настання зими;</a:t>
            </a:r>
            <a:b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зміна розміру окремих листків на одному дереві;</a:t>
            </a:r>
            <a:b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— утворення засмаги на шкірі людини під впливом сонячного проміння.</a:t>
            </a:r>
            <a:r>
              <a:rPr lang="uk-U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F329E7-DAFA-4E35-830F-16B0C84C2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15" t="40611" r="30308" b="14034"/>
          <a:stretch/>
        </p:blipFill>
        <p:spPr>
          <a:xfrm>
            <a:off x="2743201" y="2451862"/>
            <a:ext cx="7090116" cy="44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3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547C1D2-E257-4184-A19F-01D27286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57669"/>
            <a:ext cx="12192000" cy="1494823"/>
          </a:xfrm>
        </p:spPr>
        <p:txBody>
          <a:bodyPr>
            <a:normAutofit/>
          </a:bodyPr>
          <a:lstStyle/>
          <a:p>
            <a:r>
              <a:rPr lang="uk-UA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Вироблення шкірою меланіну під час загоряння є захисною реакцією від негативної дії ультрафіолетового випромінювання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BFD25-FEF2-46DC-AD42-1D92DDED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5351"/>
            <a:ext cx="12192000" cy="447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1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884273-A347-4381-8709-ACC8EEBD2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78769"/>
            <a:ext cx="12191999" cy="879231"/>
          </a:xfrm>
        </p:spPr>
        <p:txBody>
          <a:bodyPr/>
          <a:lstStyle/>
          <a:p>
            <a:r>
              <a:rPr lang="ru-RU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кішок сіамської породи колір шерсті залежить від температури шкіри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1026" name="Picture 2" descr="Картинки по запросу &quot;сіамська кішка фото&quot;">
            <a:extLst>
              <a:ext uri="{FF2B5EF4-FFF2-40B4-BE49-F238E27FC236}">
                <a16:creationId xmlns:a16="http://schemas.microsoft.com/office/drawing/2014/main" id="{92D1DAB7-A75B-4582-A155-DBFE821AB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266" y="0"/>
            <a:ext cx="6190733" cy="40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сіамська кішка фото&quot;">
            <a:extLst>
              <a:ext uri="{FF2B5EF4-FFF2-40B4-BE49-F238E27FC236}">
                <a16:creationId xmlns:a16="http://schemas.microsoft.com/office/drawing/2014/main" id="{24A4A7F1-ABBB-42E7-8DEA-2A4725CA2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5" r="18196"/>
          <a:stretch/>
        </p:blipFill>
        <p:spPr bwMode="auto">
          <a:xfrm>
            <a:off x="3711659" y="2000909"/>
            <a:ext cx="4579214" cy="400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іамська кішка фото&quot;">
            <a:extLst>
              <a:ext uri="{FF2B5EF4-FFF2-40B4-BE49-F238E27FC236}">
                <a16:creationId xmlns:a16="http://schemas.microsoft.com/office/drawing/2014/main" id="{A5168FA6-AFAD-4F7B-A850-95624A3335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22155" r="4491" b="4819"/>
          <a:stretch/>
        </p:blipFill>
        <p:spPr bwMode="auto">
          <a:xfrm>
            <a:off x="151269" y="225083"/>
            <a:ext cx="5273319" cy="400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44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481C0-E976-4A3C-9016-5A884620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uk-UA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Комбінативна мінливість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E53B93-BE1D-4F25-B597-F4EC6D63D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4235"/>
            <a:ext cx="12192000" cy="6541476"/>
          </a:xfrm>
        </p:spPr>
        <p:txBody>
          <a:bodyPr>
            <a:normAutofit fontScale="92500" lnSpcReduction="20000"/>
          </a:bodyPr>
          <a:lstStyle/>
          <a:p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КОМБІНАЦІЙНА МІНЛИВІСТЬ 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форма спадкової мінливості, що виникає завдяки перерозподілу генетичного матеріалу в нащадків.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комбінаційної мінливості успадковуються нові поєднання генів, а самі гени не змінюються. Завдяки комбінативній мінливості також реалізується механізм «знешкодження» фенотипного прояву мутацій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шляхом переведення їх у гетерозиготний стан.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Причиною виникнення проявів комбінаційної мінливості є 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рекомбінації</a:t>
            </a:r>
            <a:r>
              <a:rPr lang="uk-UA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(від лат.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k-UA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префікс, що вказує на повторну дію,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combinatio</a:t>
            </a:r>
            <a:r>
              <a:rPr lang="en-US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поєднання) – </a:t>
            </a:r>
            <a:r>
              <a:rPr lang="uk-UA" sz="1800" b="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перерозподіл генетичного матеріалу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Це універсальний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біологічний механізм, властивий всім живим істотам. 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Рекомбінація </a:t>
            </a:r>
            <a:r>
              <a:rPr lang="uk-UA" sz="1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еукаріотів </a:t>
            </a:r>
            <a:r>
              <a:rPr lang="uk-UA" sz="1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відбувається під час статевого розмноження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8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прокаріотів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800" b="0" i="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завдяки статевим процесам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(наприклад, кон’югації).</a:t>
            </a:r>
          </a:p>
          <a:p>
            <a:r>
              <a:rPr lang="uk-UA" sz="1800" b="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Джерелами комбінаційної мінливості є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кросинговер – обмін ділянками гомологічних хромосом, що відбувається під час мейозу;</a:t>
            </a:r>
            <a:b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незалежне розходження гомологічних хромосом під час мейозу;</a:t>
            </a:r>
            <a:b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• випадкове злиття гамет під час запліднення.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Завдяки незалежному та одночасному здійсненню цих процесів виникає велика різноманітність генотипів.</a:t>
            </a:r>
          </a:p>
          <a:p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комбінаційна мінливість сприяє спадковій різноманітності організмів, що є основою для виведення нових порід й сортів у селекції та історичного розвитку живої природи.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462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7DDF5-6057-4100-B962-35FF6B292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амос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тійна робота</a:t>
            </a:r>
            <a:endParaRPr lang="uk-UA" dirty="0"/>
          </a:p>
        </p:txBody>
      </p:sp>
      <p:pic>
        <p:nvPicPr>
          <p:cNvPr id="4" name="Місце для вмісту 4">
            <a:extLst>
              <a:ext uri="{FF2B5EF4-FFF2-40B4-BE49-F238E27FC236}">
                <a16:creationId xmlns:a16="http://schemas.microsoft.com/office/drawing/2014/main" id="{0B76B896-EB32-41CE-9083-78E75DF81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509" t="51295" r="28767" b="24360"/>
          <a:stretch/>
        </p:blipFill>
        <p:spPr>
          <a:xfrm>
            <a:off x="106985" y="2051584"/>
            <a:ext cx="11991271" cy="4349215"/>
          </a:xfrm>
        </p:spPr>
      </p:pic>
    </p:spTree>
    <p:extLst>
      <p:ext uri="{BB962C8B-B14F-4D97-AF65-F5344CB8AC3E}">
        <p14:creationId xmlns:p14="http://schemas.microsoft.com/office/powerpoint/2010/main" val="345268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6579E-7842-4359-AFF5-5E4FDC44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392701"/>
          </a:xfrm>
        </p:spPr>
        <p:txBody>
          <a:bodyPr/>
          <a:lstStyle/>
          <a:p>
            <a:r>
              <a:rPr lang="ru-RU" sz="32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Комбінативна мінливість у рослин гороху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A2FFBD-A931-404B-9A22-6863ED74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75249"/>
            <a:ext cx="12191999" cy="5115951"/>
          </a:xfrm>
        </p:spPr>
        <p:txBody>
          <a:bodyPr/>
          <a:lstStyle/>
          <a:p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Прикладами комбінативної мінливості є: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— поява рослин із рожевими квітками в разі схрещування рослин з білими й червоними квітками за неповного домінування)</a:t>
            </a:r>
            <a:b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</a:br>
            <a:r>
              <a:rPr lang="uk-UA" sz="1800" b="1" i="0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hoolBookC"/>
              </a:rPr>
              <a:t>— поява рослин гороху із жовтими зморшкуватими насінинами у другому поколінні нащадків від схрещування рослин із зеленими зморшкуватими й жовтими гладенькими насінинами.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380ED7-F642-45D9-ACBB-23ADC0979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2" t="27066" r="26269" b="29426"/>
          <a:stretch/>
        </p:blipFill>
        <p:spPr>
          <a:xfrm>
            <a:off x="1617784" y="2363372"/>
            <a:ext cx="8589188" cy="449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2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80D70-6728-4458-B80D-034DD38B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223888"/>
          </a:xfrm>
        </p:spPr>
        <p:txBody>
          <a:bodyPr/>
          <a:lstStyle/>
          <a:p>
            <a:r>
              <a:rPr lang="ru-RU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Комбінування</a:t>
            </a:r>
            <a:r>
              <a:rPr lang="ru-UA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 під час</a:t>
            </a:r>
            <a:r>
              <a:rPr lang="ru-UA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утворення гамет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294D58-13D1-4889-AD4A-B86561A6C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18117"/>
            <a:ext cx="6096000" cy="3273084"/>
          </a:xfrm>
        </p:spPr>
        <p:txBody>
          <a:bodyPr/>
          <a:lstStyle/>
          <a:p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організмі з двома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парами хромосом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диплоїдному наборі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можливе утворення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чотирьох типів гамет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 різними комбінаціями</a:t>
            </a:r>
            <a:r>
              <a:rPr lang="ru-UA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хромосом.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5A0654-610C-47AE-AF0E-95888CD9F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8" t="22140" r="26410" b="51590"/>
          <a:stretch/>
        </p:blipFill>
        <p:spPr>
          <a:xfrm>
            <a:off x="5978768" y="590843"/>
            <a:ext cx="5762995" cy="626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08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50FA6D-6EA1-4465-8C68-B4FFC4A4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66799"/>
          </a:xfrm>
        </p:spPr>
        <p:txBody>
          <a:bodyPr>
            <a:noAutofit/>
          </a:bodyPr>
          <a:lstStyle/>
          <a:p>
            <a:r>
              <a:rPr lang="ru-RU" sz="24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Утворення нових комбінацій алелів унаслідок кросинговеру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4D4B7AEB-810E-479D-9FEE-1F947A4F8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35" t="41370" r="28671" b="30946"/>
          <a:stretch/>
        </p:blipFill>
        <p:spPr>
          <a:xfrm>
            <a:off x="2405574" y="533400"/>
            <a:ext cx="6836899" cy="6153203"/>
          </a:xfrm>
        </p:spPr>
      </p:pic>
    </p:spTree>
    <p:extLst>
      <p:ext uri="{BB962C8B-B14F-4D97-AF65-F5344CB8AC3E}">
        <p14:creationId xmlns:p14="http://schemas.microsoft.com/office/powerpoint/2010/main" val="302674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8E4C-50CA-480F-A4FB-F52594A9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uk-UA" sz="2800" b="1" dirty="0">
                <a:solidFill>
                  <a:srgbClr val="242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Комбінативна мінливість кольору шерсті кішок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AAF9F91-8235-4457-AE03-B6E471818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33400"/>
            <a:ext cx="4092282" cy="3190046"/>
          </a:xfrm>
        </p:spPr>
      </p:pic>
      <p:pic>
        <p:nvPicPr>
          <p:cNvPr id="1026" name="Picture 2" descr="Картинки по запросу &quot;разноцветные котята с мамой кошкой&quot;">
            <a:extLst>
              <a:ext uri="{FF2B5EF4-FFF2-40B4-BE49-F238E27FC236}">
                <a16:creationId xmlns:a16="http://schemas.microsoft.com/office/drawing/2014/main" id="{687A6B2C-6533-4CCB-A28C-7CE08E83E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018" y="3594295"/>
            <a:ext cx="4330097" cy="324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&quot;разноцветные котята с мамой кошкой&quot;">
            <a:extLst>
              <a:ext uri="{FF2B5EF4-FFF2-40B4-BE49-F238E27FC236}">
                <a16:creationId xmlns:a16="http://schemas.microsoft.com/office/drawing/2014/main" id="{8DE25743-DA83-4114-AF93-5560D3945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3538" r="8384" b="4547"/>
          <a:stretch/>
        </p:blipFill>
        <p:spPr bwMode="auto">
          <a:xfrm>
            <a:off x="6236078" y="606280"/>
            <a:ext cx="5955922" cy="311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разноцветные котята с мамой кошкой&quot;">
            <a:extLst>
              <a:ext uri="{FF2B5EF4-FFF2-40B4-BE49-F238E27FC236}">
                <a16:creationId xmlns:a16="http://schemas.microsoft.com/office/drawing/2014/main" id="{74471343-AE65-486E-80E9-D166B4A32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 t="13980" r="8728" b="6923"/>
          <a:stretch/>
        </p:blipFill>
        <p:spPr bwMode="auto">
          <a:xfrm>
            <a:off x="7098023" y="3594295"/>
            <a:ext cx="4887651" cy="330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263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7707B-99C2-48BA-9070-B41DAF5C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81685"/>
          </a:xfrm>
        </p:spPr>
        <p:txBody>
          <a:bodyPr/>
          <a:lstStyle/>
          <a:p>
            <a:r>
              <a:rPr lang="uk-UA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Комбінативна мінливість у прокаріотів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57CDCE-3ADA-4EB3-9B03-1769BDB4A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8978"/>
            <a:ext cx="12192000" cy="6428936"/>
          </a:xfrm>
        </p:spPr>
        <p:txBody>
          <a:bodyPr>
            <a:normAutofit fontScale="85000" lnSpcReduction="20000"/>
          </a:bodyPr>
          <a:lstStyle/>
          <a:p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Комбінативна мінливість трапляється не тільки в еукаріотів, які здійснюють її під час статевого розмноження. У мікроорганізмів, які розмножуються нестатевим шляхом, теж виникли спеціальні</a:t>
            </a:r>
            <a:b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механізми комбінативної мінливості. Це </a:t>
            </a:r>
            <a:r>
              <a:rPr lang="uk-UA" sz="2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кон’югація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трансдукція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21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трансформація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uk-UA" sz="21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Кон’югація</a:t>
            </a:r>
            <a:r>
              <a:rPr lang="uk-UA" sz="2100" b="0" i="1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це безпосередній контакт між двома бактеріальними клітинами за допомогою спеціальних порожнистих трубочок (</a:t>
            </a:r>
            <a:r>
              <a:rPr lang="en-US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F-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пілі), під час якого генетичний матеріал з однієї клітини переноситься в іншу. Зазвичай кон’югація контролюється генами, які розташовані в плазміді.</a:t>
            </a:r>
          </a:p>
          <a:p>
            <a:r>
              <a:rPr lang="uk-UA" sz="21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Трансформація 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це перенесення ДНК, яка була ізольована, із одних бактеріальних клітин до інших бактеріальних клітин. Найчастіше вона відбувається після загибелі бактеріальних клітин. Після</a:t>
            </a: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того як загиблі клітини руйнуються, окремі фрагменти їхньої ДНК можуть поглинатися іншими бактеріями. Потім бактерії вбудовують ці фрагменти у свою кільцеву молекулу ДНК.</a:t>
            </a:r>
          </a:p>
          <a:p>
            <a:r>
              <a:rPr lang="uk-UA" sz="21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Трансдукція </a:t>
            </a:r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це перенесення бактеріальних генів з однієї клітини в іншу за допомогою бактеріофага. Коли бактеріофаги розмножуються в клітині, то в деякі з вірусних часток потрапляє ДНК не вірусу, а бактерії. Вірусна частка переносить цю ДНК в іншу бактеріальну клітину, де вона вбудовується у бактеріальну хромосому.</a:t>
            </a:r>
          </a:p>
          <a:p>
            <a:r>
              <a:rPr lang="uk-UA" sz="2100" b="0" i="0" dirty="0">
                <a:solidFill>
                  <a:srgbClr val="2420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 допомогою таких процесів бактерії можуть, наприклад, обмінюватися генами стійкості до антибіотиків.</a:t>
            </a:r>
            <a:r>
              <a:rPr lang="uk-UA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89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44820-B02C-47DF-9554-2D93D69C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928468"/>
          </a:xfrm>
        </p:spPr>
        <p:txBody>
          <a:bodyPr>
            <a:normAutofit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вняЛь</a:t>
            </a:r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xapa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несП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дк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oBo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Дк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Mi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нли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en-US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B902F71-7630-4819-89C5-7541A279F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287" t="25479" r="25964" b="12063"/>
          <a:stretch/>
        </p:blipFill>
        <p:spPr>
          <a:xfrm>
            <a:off x="1364566" y="407964"/>
            <a:ext cx="9435867" cy="6525338"/>
          </a:xfrm>
        </p:spPr>
      </p:pic>
    </p:spTree>
    <p:extLst>
      <p:ext uri="{BB962C8B-B14F-4D97-AF65-F5344CB8AC3E}">
        <p14:creationId xmlns:p14="http://schemas.microsoft.com/office/powerpoint/2010/main" val="3337862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14E6-6CD6-4071-B969-9CEBAB8F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575581"/>
          </a:xfrm>
        </p:spPr>
        <p:txBody>
          <a:bodyPr/>
          <a:lstStyle/>
          <a:p>
            <a:r>
              <a:rPr lang="ru-RU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Лабораторне дослідження</a:t>
            </a:r>
            <a:br>
              <a:rPr lang="ru-RU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«ВИВЧЕННЯ МІНЛИВОСТІ У РОСЛИН І ТВАРИН»</a:t>
            </a:r>
            <a:r>
              <a:rPr lang="ru-RU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2E04DA-6085-4934-9725-A73303058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58671" r="29385" b="17728"/>
          <a:stretch/>
        </p:blipFill>
        <p:spPr>
          <a:xfrm>
            <a:off x="0" y="912055"/>
            <a:ext cx="10521858" cy="31675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C17D8B9-711A-469E-8216-19EE38BDD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731" t="39407" r="29500" b="44087"/>
          <a:stretch/>
        </p:blipFill>
        <p:spPr>
          <a:xfrm>
            <a:off x="5753685" y="3320025"/>
            <a:ext cx="6438313" cy="353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46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0414E7-8689-4AF3-9DA8-F35915F8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942534"/>
          </a:xfrm>
        </p:spPr>
        <p:txBody>
          <a:bodyPr/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амос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тійна робота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193DC62-2B86-4EFD-AA06-D4C6F53F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16171"/>
            <a:ext cx="1378633" cy="5075030"/>
          </a:xfrm>
        </p:spPr>
        <p:txBody>
          <a:bodyPr>
            <a:normAutofit/>
          </a:bodyPr>
          <a:lstStyle/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В-і</a:t>
            </a:r>
          </a:p>
          <a:p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В-іі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30510D-D48F-4FF6-BE1E-5028710DD4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4" t="59947" r="29587" b="19093"/>
          <a:stretch/>
        </p:blipFill>
        <p:spPr>
          <a:xfrm>
            <a:off x="1378634" y="716170"/>
            <a:ext cx="10813365" cy="2712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00C149-3B6E-404E-976E-61B7D22043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54" t="37532" r="29500" b="36199"/>
          <a:stretch/>
        </p:blipFill>
        <p:spPr>
          <a:xfrm>
            <a:off x="1378632" y="3429000"/>
            <a:ext cx="10813365" cy="33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2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3BDF-9C83-4AB3-943D-A84846791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12191999" cy="1631851"/>
          </a:xfrm>
        </p:spPr>
        <p:txBody>
          <a:bodyPr>
            <a:normAutofit/>
          </a:bodyPr>
          <a:lstStyle/>
          <a:p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Е. Сетон-Томпсон.</a:t>
            </a:r>
            <a:b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Королівська Аналостанка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21526C-5CE4-4AC9-9613-B541D4D5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67618"/>
            <a:ext cx="12191999" cy="6260124"/>
          </a:xfrm>
        </p:spPr>
        <p:txBody>
          <a:bodyPr>
            <a:normAutofit lnSpcReduction="10000"/>
          </a:bodyPr>
          <a:lstStyle/>
          <a:p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Зима була вже поряд, і Японець Малі виставив клітку кішки на двір, захистивши її лише від дощу та вітру. Він почав годувати кішку досхочу макухою та риб’ячими головами. Клітка утримувалася в чистоті, і так як природа, відгукуючись на холодну погоду і маслянисту їжу, робила котячу шубку з кожним днем все розкішнішою і блискучішою, до середини зими захолусна кішка перетворилася на кішку рідкісної краси, з чудовою, пухнастою шерстю, розмальованою прекрасними смугами…</a:t>
            </a:r>
            <a:r>
              <a:rPr lang="uk-UA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 яку властивість живого йдеться?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64871E-7D91-49E3-9773-6635E26EA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962" t="46768" r="23731" b="37840"/>
          <a:stretch/>
        </p:blipFill>
        <p:spPr>
          <a:xfrm>
            <a:off x="6096000" y="4360984"/>
            <a:ext cx="4128401" cy="24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31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0555-3FBA-4BDC-87AE-B3AE7F12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66799"/>
          </a:xfrm>
        </p:spPr>
        <p:txBody>
          <a:bodyPr/>
          <a:lstStyle/>
          <a:p>
            <a:r>
              <a:rPr lang="uk-UA" sz="32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Закономірності мінливості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46D1D3-7C9B-4A84-9982-6F9E7A63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4573"/>
            <a:ext cx="12192000" cy="5256628"/>
          </a:xfrm>
        </p:spPr>
        <p:txBody>
          <a:bodyPr/>
          <a:lstStyle/>
          <a:p>
            <a:r>
              <a:rPr lang="ru-RU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мінливість</a:t>
            </a:r>
            <a:r>
              <a:rPr lang="ru-RU" sz="1800" b="0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— здатність організмів змінювати свої ознаки і властивості.</a:t>
            </a:r>
          </a:p>
          <a:p>
            <a:r>
              <a:rPr lang="uk-UA" sz="1800" b="0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усі живі організми розвиваються в тісному взаємозв’язку один з одним і з оточуючим довкіллям.</a:t>
            </a:r>
          </a:p>
          <a:p>
            <a:r>
              <a:rPr lang="ru-RU" sz="1800" b="0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Різні фактори середовища (світло, температура, волога, склад ґрунту та ін.) впливають на організми, викликаючи в них зміну зовнішніх та внутрішніх ознак. </a:t>
            </a:r>
          </a:p>
          <a:p>
            <a:r>
              <a:rPr lang="uk-UA" sz="1800" b="0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Таким чином, організм має не тільки спадковість, яка поставляє матеріал для еволюції і селекції, але і мінливість.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ru-RU" dirty="0"/>
            </a:br>
            <a:r>
              <a:rPr lang="uk-UA" dirty="0"/>
              <a:t> </a:t>
            </a:r>
            <a:br>
              <a:rPr lang="uk-UA" dirty="0"/>
            </a:br>
            <a:r>
              <a:rPr lang="ru-RU" dirty="0"/>
              <a:t> </a:t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53452E-00C5-4445-A01B-2D692AB040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6" t="44836" r="24506" b="39494"/>
          <a:stretch/>
        </p:blipFill>
        <p:spPr>
          <a:xfrm>
            <a:off x="0" y="3791243"/>
            <a:ext cx="12192000" cy="253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44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810801-E0C1-42A5-B38D-405C1B4F2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09821"/>
          </a:xfrm>
        </p:spPr>
        <p:txBody>
          <a:bodyPr/>
          <a:lstStyle/>
          <a:p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 мінливості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00E70B3-BD59-4E7F-8FAE-D7C8ECAB9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8302"/>
            <a:ext cx="12192000" cy="7554350"/>
          </a:xfrm>
        </p:spPr>
        <p:txBody>
          <a:bodyPr>
            <a:normAutofit/>
          </a:bodyPr>
          <a:lstStyle/>
          <a:p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МІНЛИВІСТЬ</a:t>
            </a:r>
            <a:r>
              <a:rPr lang="uk-UA" sz="1700" b="1" i="0" dirty="0">
                <a:solidFill>
                  <a:srgbClr val="0081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700" b="0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здатність організмів набувати нових ознак, які зумовлюють відмінності між особинами в межах виду</a:t>
            </a:r>
            <a:r>
              <a:rPr lang="uk-UA" sz="17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Мінливість як властивість живого протилежна спадковості. </a:t>
            </a:r>
          </a:p>
          <a:p>
            <a:r>
              <a:rPr lang="uk-UA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Причинами мінливості є зміни структури чи діяльності генетичного апарату та вплив умов середовища.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Залежно від природи мінливості розрізняють дві основні її форми: </a:t>
            </a:r>
            <a:r>
              <a:rPr lang="uk-UA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спадкову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uk-UA" sz="1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неспадкову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Спадкова</a:t>
            </a:r>
            <a:r>
              <a:rPr lang="uk-UA" sz="1700" b="0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пов'язана зі зміною генотипу, а </a:t>
            </a:r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неспадкова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фенотипу.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Межа між формами мінливості є умовною, оскільки фенотип визначається взаємодією генотипу із середовищем.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Спадкова і неспадкова мінливість забезпечують усю різноманітність морфологічних, фізіологічних та етологічних особливостей організмів.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форм мінливості в еволюції органічного світу різна. Із спадковою мінливістю пов’язана поява нових ознак та їх комбінування в організмів, а неспадкова – забезпечує пристосування організмів</a:t>
            </a:r>
            <a:b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 умов середовища, що змінюються.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мінливість пов’язана зі змінами генотипу й фенотипу, тому виокремлюють спадкову й неспадкову її форми.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082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8368BC3-0FEE-4075-9594-067F3B50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7" t="41637" r="23616" b="36814"/>
          <a:stretch/>
        </p:blipFill>
        <p:spPr>
          <a:xfrm>
            <a:off x="0" y="1223888"/>
            <a:ext cx="12238627" cy="461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6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D0B092-9C93-41E7-AC8F-B8E2877A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195753"/>
          </a:xfrm>
        </p:spPr>
        <p:txBody>
          <a:bodyPr/>
          <a:lstStyle/>
          <a:p>
            <a:r>
              <a:rPr lang="uk-UA" sz="32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Модифікаційна МінливіСть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06B31F8-A6FF-4C82-A80F-69EF641AB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6775"/>
            <a:ext cx="12192000" cy="5214425"/>
          </a:xfrm>
        </p:spPr>
        <p:txBody>
          <a:bodyPr/>
          <a:lstStyle/>
          <a:p>
            <a:r>
              <a:rPr lang="uk-UA" sz="1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Зміни фенотипу, що виникли під впливом довкілля, але не зачіпають генотипу й не передаються іншим поколінням, називаються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модифікаціями</a:t>
            </a:r>
            <a:r>
              <a:rPr lang="uk-UA" sz="1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 така мінливість —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модифікаційною</a:t>
            </a:r>
            <a:r>
              <a:rPr lang="uk-UA" sz="1800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54561C-ED20-4C18-A0E2-6EC5660615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07" t="23929" r="16977" b="42516"/>
          <a:stretch/>
        </p:blipFill>
        <p:spPr>
          <a:xfrm>
            <a:off x="8678" y="1641902"/>
            <a:ext cx="12192000" cy="50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0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3C5F9-CC41-4640-890D-359F58F5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8473"/>
            <a:ext cx="12191999" cy="1294227"/>
          </a:xfrm>
        </p:spPr>
        <p:txBody>
          <a:bodyPr/>
          <a:lstStyle/>
          <a:p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властивості модифікаційної мінливості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E5C932E-F203-4C3C-9C49-9345F3C68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2708"/>
            <a:ext cx="12192000" cy="9174850"/>
          </a:xfrm>
        </p:spPr>
        <p:txBody>
          <a:bodyPr>
            <a:normAutofit/>
          </a:bodyPr>
          <a:lstStyle/>
          <a:p>
            <a:r>
              <a:rPr lang="uk-UA" sz="17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МОДИФІКАЦІЙНА МІНЛИВІСТЬ </a:t>
            </a:r>
            <a:r>
              <a:rPr lang="uk-UA" sz="17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17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 форма неспадкової мінливості, яка пов’язана зі змінами фенотипу внаслідок впливу умов існування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Модифікаційна мінливість трапляється в усіх організмів незалежно від видової належності.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Порівняння квіткових рослин одного виду, які зростають в різних умовах (у затінку, на сонячних місцях, за підвищеної вологості, в горах чи на рівнинах), дає змогу помітити відмінності у розмірах й формі листків, кількості квіток, масі плодів тощо.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тварин модифікації проявляються зміною забарвлення, розмірів, маси тіла, жировими запасами на несприятливий період життя тощо.</a:t>
            </a: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700" b="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Модифікаційні зміни ознак не успадковуються</a:t>
            </a:r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але їхній діапазон мінливості є спадковим і визначається генотипом. </a:t>
            </a:r>
          </a:p>
          <a:p>
            <a:r>
              <a:rPr lang="uk-UA" sz="17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Виникнення модифікацій є результатом зміни діяльності генів у різних умовах середовища. Цим, зокрема, пояснюється поліпшення шерсті королівської аналостанки та зміна забарвлення шерсті гімалайського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кролика.</a:t>
            </a: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             зміна забарвлення шерсті гімалайського кролика </a:t>
            </a:r>
          </a:p>
          <a:p>
            <a:pPr marL="0" indent="0">
              <a:buNone/>
            </a:pPr>
            <a:r>
              <a:rPr lang="ru-RU" sz="1600" b="1" i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                                                                             під </a:t>
            </a:r>
            <a:r>
              <a:rPr lang="ru-RU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Regular"/>
              </a:rPr>
              <a:t>дією температури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/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b="1" dirty="0"/>
            </a:br>
            <a:r>
              <a:rPr lang="uk-UA" dirty="0"/>
              <a:t>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97E454-BD60-4CBF-9381-03249CEAB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38" t="30196" r="29817" b="60826"/>
          <a:stretch/>
        </p:blipFill>
        <p:spPr>
          <a:xfrm>
            <a:off x="5908100" y="4973052"/>
            <a:ext cx="6283899" cy="18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30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F6914-39C9-47C0-93AA-2A76752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167617"/>
          </a:xfrm>
        </p:spPr>
        <p:txBody>
          <a:bodyPr/>
          <a:lstStyle/>
          <a:p>
            <a:r>
              <a:rPr lang="uk-UA" sz="3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Загальні властивості модифікаційної мінливості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BC8E9-0044-4AB2-B67E-D8DAF12C5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2369"/>
            <a:ext cx="12191999" cy="74980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тимчасовість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наприклад, </a:t>
            </a:r>
            <a:r>
              <a:rPr lang="uk-UA" sz="18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засмага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людини повністю зникає взимку);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масовість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(певний вплив зумовлює появу подібних змін в особин виду: наприклад, в устриць, які живуть у тихій воді, черепашка широка й округла, а в устриць із зони припливу черепашки вузькі й довгі);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спрямованість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(наприклад, заміна шерсті ссавців на густішу зумовлена впливом низьких температур, а не дією освітлення);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визначеність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(один і той самий вплив чинника спричиняє подібні зміни в усіх особин виду; наприклад, у зайців зимове хутро світлішає);</a:t>
            </a:r>
            <a:b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▪ </a:t>
            </a:r>
            <a:r>
              <a:rPr lang="uk-UA" sz="18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пристосувальний характер </a:t>
            </a:r>
            <a:r>
              <a:rPr lang="uk-UA" sz="18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наприклад, зі збільшенням висоти над рівнем моря кількість еритроцитів у крові людини збільшується).</a:t>
            </a:r>
          </a:p>
          <a:p>
            <a:pPr marL="0" indent="0">
              <a:buNone/>
            </a:pPr>
            <a:r>
              <a:rPr lang="uk-UA" sz="1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Отже, модифікаційна мінливість відіграє виняткову роль у житті організмів, </a:t>
            </a:r>
            <a:r>
              <a:rPr lang="uk-UA" sz="1800" b="0" i="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забезпечуючи зазвичай їхню пристосованість до мінливих умов середовища.</a:t>
            </a:r>
            <a:r>
              <a:rPr lang="uk-UA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uk-U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Стрілолист </a:t>
            </a:r>
            <a:r>
              <a:rPr lang="ru-RU" sz="1600" b="1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звичайний</a:t>
            </a:r>
            <a:r>
              <a:rPr lang="ru-RU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з надводними, </a:t>
            </a:r>
          </a:p>
          <a:p>
            <a:pPr marL="0" indent="0">
              <a:buNone/>
            </a:pPr>
            <a:r>
              <a:rPr lang="ru-RU" sz="16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плаваючими й підводними листками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/>
            </a:br>
            <a:endParaRPr lang="uk-U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uk-UA" dirty="0"/>
            </a:b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78EFAB-3184-4EEF-900D-4D8E2029A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2" t="39416" r="55577" b="41687"/>
          <a:stretch/>
        </p:blipFill>
        <p:spPr>
          <a:xfrm>
            <a:off x="6527410" y="4389119"/>
            <a:ext cx="5664589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7607"/>
      </p:ext>
    </p:extLst>
  </p:cSld>
  <p:clrMapOvr>
    <a:masterClrMapping/>
  </p:clrMapOvr>
</p:sld>
</file>

<file path=ppt/theme/theme1.xml><?xml version="1.0" encoding="utf-8"?>
<a:theme xmlns:a="http://schemas.openxmlformats.org/drawingml/2006/main" name="Краплинка">
  <a:themeElements>
    <a:clrScheme name="Краплинка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раплинка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раплинка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Краплинка</Template>
  <TotalTime>180</TotalTime>
  <Words>1736</Words>
  <Application>Microsoft Office PowerPoint</Application>
  <PresentationFormat>Широкий екран</PresentationFormat>
  <Paragraphs>87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2" baseType="lpstr">
      <vt:lpstr>Arial</vt:lpstr>
      <vt:lpstr>MyriadPro-Regular</vt:lpstr>
      <vt:lpstr>SchoolBookC</vt:lpstr>
      <vt:lpstr>Tw Cen MT</vt:lpstr>
      <vt:lpstr>Краплинка</vt:lpstr>
      <vt:lpstr>Форми мінливості.      Лабораторні дослідження     мінливості в рослин і тварин  </vt:lpstr>
      <vt:lpstr>Самостійна робота</vt:lpstr>
      <vt:lpstr>Е. Сетон-Томпсон. Королівська Аналостанка  </vt:lpstr>
      <vt:lpstr>Закономірності мінливості  </vt:lpstr>
      <vt:lpstr>форми мінливості  </vt:lpstr>
      <vt:lpstr>Презентація PowerPoint</vt:lpstr>
      <vt:lpstr>Модифікаційна МінливіСть  </vt:lpstr>
      <vt:lpstr>властивості модифікаційної мінливості  </vt:lpstr>
      <vt:lpstr>Загальні властивості модифікаційної мінливості  </vt:lpstr>
      <vt:lpstr>дослідження модифікаційної мінливості  </vt:lpstr>
      <vt:lpstr>Варіаційний ряд і варіаційна крива за ознакою розміру насіння гарбуза  </vt:lpstr>
      <vt:lpstr>Варіаційний ряд і варіаційна крива карасів, розподілених за довжиною тіла  </vt:lpstr>
      <vt:lpstr>Варіаційна крива зросту людини  </vt:lpstr>
      <vt:lpstr>Норма реакції</vt:lpstr>
      <vt:lpstr>Приклади модифікаційної мінливості  </vt:lpstr>
      <vt:lpstr>Презентація PowerPoint</vt:lpstr>
      <vt:lpstr>Презентація PowerPoint</vt:lpstr>
      <vt:lpstr>Презентація PowerPoint</vt:lpstr>
      <vt:lpstr>Комбінативна мінливість  </vt:lpstr>
      <vt:lpstr>Комбінативна мінливість у рослин гороху  </vt:lpstr>
      <vt:lpstr>Комбінування хромосом під час утворення гамет  </vt:lpstr>
      <vt:lpstr>Утворення нових комбінацій алелів унаслідок кросинговеру  </vt:lpstr>
      <vt:lpstr>Комбінативна мінливість кольору шерсті кішок  </vt:lpstr>
      <vt:lpstr>Комбінативна мінливість у прокаріотів  </vt:lpstr>
      <vt:lpstr>ПoрiвняЛьнa xapaкTеpисTикa несПaдкoBoї i спaДкoвoї MiнлиBoсTi  </vt:lpstr>
      <vt:lpstr>Лабораторне дослідження «ВИВЧЕННЯ МІНЛИВОСТІ У РОСЛИН І ТВАРИН»  </vt:lpstr>
      <vt:lpstr>Самостійна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 мінливості.      Лабораторні дослідження     мінливості в рослин і тварин  </dc:title>
  <dc:creator>Тетяна Пашаєва</dc:creator>
  <cp:lastModifiedBy>Тетяна Пашаєва</cp:lastModifiedBy>
  <cp:revision>22</cp:revision>
  <dcterms:created xsi:type="dcterms:W3CDTF">2021-02-10T12:44:50Z</dcterms:created>
  <dcterms:modified xsi:type="dcterms:W3CDTF">2021-02-10T16:14:06Z</dcterms:modified>
</cp:coreProperties>
</file>