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75" r:id="rId9"/>
    <p:sldId id="263" r:id="rId10"/>
    <p:sldId id="264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2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9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142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75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03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19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77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26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34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366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3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20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4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9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49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74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85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3992C3-2C74-4FDD-9923-12B4304A8D4D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CB7AE8-98CD-4D02-A3F6-FAA7E76485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458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8B825B-F169-EFFB-0E8A-E73E844C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204625"/>
            <a:ext cx="11585360" cy="6347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2FCAA-884D-BC95-50A5-1F4ECF3E9D24}"/>
              </a:ext>
            </a:extLst>
          </p:cNvPr>
          <p:cNvSpPr txBox="1"/>
          <p:nvPr/>
        </p:nvSpPr>
        <p:spPr>
          <a:xfrm>
            <a:off x="1837678" y="443882"/>
            <a:ext cx="901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 </a:t>
            </a:r>
            <a:r>
              <a:rPr lang="uk-UA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в’язанного</a:t>
            </a:r>
            <a:r>
              <a:rPr lang="uk-UA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полотна  способом прямого в’язання</a:t>
            </a:r>
            <a:r>
              <a:rPr lang="uk-UA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AC423-72D3-74C3-B9FC-6CE41F568CA6}"/>
              </a:ext>
            </a:extLst>
          </p:cNvPr>
          <p:cNvSpPr txBox="1"/>
          <p:nvPr/>
        </p:nvSpPr>
        <p:spPr>
          <a:xfrm>
            <a:off x="7963271" y="4164406"/>
            <a:ext cx="3961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підготувала вчитель трудового навчання гімназія №65 Шаповалова Т.Г.</a:t>
            </a:r>
          </a:p>
          <a:p>
            <a:r>
              <a:rPr lang="uk-U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Запоріжжя</a:t>
            </a:r>
          </a:p>
          <a:p>
            <a:r>
              <a:rPr lang="uk-U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Жовтень 2023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955C66-673F-B07D-DBA7-54542E4A2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9" y="2504908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C9A1C-0633-43CB-9B97-BDB5DF250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9" y="135643"/>
            <a:ext cx="8789896" cy="65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5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5FBE6-D787-FA1D-C65B-0E466DB47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8" y="373607"/>
            <a:ext cx="6391921" cy="47877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739C6-BF4A-2417-5C0F-AFC51E1A2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35" y="3329127"/>
            <a:ext cx="4509857" cy="2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5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45128-6D41-FF1F-45D2-846D9925B3E5}"/>
              </a:ext>
            </a:extLst>
          </p:cNvPr>
          <p:cNvSpPr txBox="1"/>
          <p:nvPr/>
        </p:nvSpPr>
        <p:spPr>
          <a:xfrm>
            <a:off x="3169328" y="337351"/>
            <a:ext cx="757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bg1"/>
                </a:solidFill>
              </a:rPr>
              <a:t>      Виконання в’язаних </a:t>
            </a:r>
            <a:r>
              <a:rPr lang="uk-UA" sz="1600" i="1" dirty="0" err="1">
                <a:solidFill>
                  <a:schemeClr val="bg1"/>
                </a:solidFill>
              </a:rPr>
              <a:t>полотен</a:t>
            </a:r>
            <a:r>
              <a:rPr lang="uk-UA" sz="1600" i="1" dirty="0">
                <a:solidFill>
                  <a:schemeClr val="bg1"/>
                </a:solidFill>
              </a:rPr>
              <a:t> , а саме: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пряме в’язання;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в’язання по колу;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спіралі та вив’язування мотивів </a:t>
            </a:r>
            <a:r>
              <a:rPr lang="uk-UA" i="1" dirty="0">
                <a:solidFill>
                  <a:schemeClr val="bg1"/>
                </a:solidFill>
              </a:rPr>
              <a:t>різної форми.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C87C2-C91C-D41B-0908-DA817CBF4961}"/>
              </a:ext>
            </a:extLst>
          </p:cNvPr>
          <p:cNvSpPr txBox="1"/>
          <p:nvPr/>
        </p:nvSpPr>
        <p:spPr>
          <a:xfrm>
            <a:off x="3169328" y="1508122"/>
            <a:ext cx="878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      В’язання прямого полотна починають  з певної кількості повітряних петель – ланцюжка, а потім в’яжуть рядок за рядком.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423D17-EA0F-35E6-8730-21F6A49E7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8" y="883824"/>
            <a:ext cx="2114597" cy="491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0E80D-88B9-FAC7-6A37-D943AA28D2AB}"/>
              </a:ext>
            </a:extLst>
          </p:cNvPr>
          <p:cNvSpPr txBox="1"/>
          <p:nvPr/>
        </p:nvSpPr>
        <p:spPr>
          <a:xfrm>
            <a:off x="3169328" y="2228295"/>
            <a:ext cx="86379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     Щоб  полотно зберігало прямокутну форму і не зменшувалося  під час в’язання, використовують </a:t>
            </a:r>
            <a:r>
              <a:rPr lang="uk-UA" dirty="0">
                <a:solidFill>
                  <a:schemeClr val="bg1"/>
                </a:solidFill>
              </a:rPr>
              <a:t>петлі підйому, утворені за допомогою  повітряних петель, які не входять  у рахунок стовпчиків.  </a:t>
            </a:r>
          </a:p>
          <a:p>
            <a:r>
              <a:rPr lang="uk-UA" dirty="0">
                <a:solidFill>
                  <a:schemeClr val="bg1"/>
                </a:solidFill>
              </a:rPr>
              <a:t>Кількість петель  підйому залежить від висоти тих стовпчиків, якими виконують певний ряд, і які замінюють перший стовпчик ряду.</a:t>
            </a:r>
          </a:p>
          <a:p>
            <a:r>
              <a:rPr lang="uk-UA" dirty="0">
                <a:solidFill>
                  <a:schemeClr val="bg1"/>
                </a:solidFill>
              </a:rPr>
              <a:t>     Одну петлю підйому виконують  під час в’язання прямого полотна стовпчиками без накиду, а три – стовпчик з одним накидом і </a:t>
            </a:r>
            <a:r>
              <a:rPr lang="uk-UA" dirty="0" err="1">
                <a:solidFill>
                  <a:schemeClr val="bg1"/>
                </a:solidFill>
              </a:rPr>
              <a:t>т.д</a:t>
            </a:r>
            <a:r>
              <a:rPr lang="uk-UA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12F7C-9EF2-12B0-2A51-240723288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59" y="5020600"/>
            <a:ext cx="527107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FA306-EA35-7D69-C62E-BC6665A3B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5158"/>
            <a:ext cx="5556395" cy="41619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DCECE-3A57-9907-B2B3-0EA57EB8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2" y="1075158"/>
            <a:ext cx="5556394" cy="41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3C8933-A325-E12A-4894-B7D4F54BE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8" y="4436412"/>
            <a:ext cx="3190875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059F87-0563-EABD-A7F8-685E59EDC930}"/>
              </a:ext>
            </a:extLst>
          </p:cNvPr>
          <p:cNvSpPr txBox="1"/>
          <p:nvPr/>
        </p:nvSpPr>
        <p:spPr>
          <a:xfrm>
            <a:off x="603504" y="384048"/>
            <a:ext cx="11091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Схематичне  зображення  в’язок на основі прямого полотна.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0B8CB-0C32-25F2-E57A-68FCBEF380B3}"/>
              </a:ext>
            </a:extLst>
          </p:cNvPr>
          <p:cNvSpPr txBox="1"/>
          <p:nvPr/>
        </p:nvSpPr>
        <p:spPr>
          <a:xfrm>
            <a:off x="603503" y="1624614"/>
            <a:ext cx="860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bg1"/>
                </a:solidFill>
              </a:rPr>
              <a:t>До основних  правил схем прямого полотна належать такі: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Схеми потрібно читати знизу вгору.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Усі непарні  ряди – лицьові( 1-й,3-й, 5-й та ін.)- треба читати справа наліво, парні  ряди -  виворотні  ( 2-й, 4-й, 6-й та ін.) – зліва направо.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Починаючи читати схему в’язки з того краю, де розміщені  петлі підйому , з яких починається кожен наступний ряд. Наприклад , схему , зображено на малюнку (</a:t>
            </a:r>
            <a:r>
              <a:rPr lang="uk-UA" sz="1600" b="1" i="1" dirty="0">
                <a:solidFill>
                  <a:schemeClr val="bg1"/>
                </a:solidFill>
              </a:rPr>
              <a:t>а</a:t>
            </a:r>
            <a:r>
              <a:rPr lang="uk-UA" sz="1600" i="1" dirty="0">
                <a:solidFill>
                  <a:schemeClr val="bg1"/>
                </a:solidFill>
              </a:rPr>
              <a:t>), слід читати так: спочатку зв’язати ланцюжок  із повітряних петель, потім зробити петлю підйому і над кожною петлею ланцюжка пров’язати півстовпчик. Так в’язати кожен ряд.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5338E-C92A-1DFD-6A8D-C6ED4CA06C40}"/>
              </a:ext>
            </a:extLst>
          </p:cNvPr>
          <p:cNvSpPr txBox="1"/>
          <p:nvPr/>
        </p:nvSpPr>
        <p:spPr>
          <a:xfrm flipH="1">
            <a:off x="603503" y="6035041"/>
            <a:ext cx="291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в’язання прямого полотна:</a:t>
            </a:r>
          </a:p>
          <a:p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стовпчиками без накиду;</a:t>
            </a:r>
          </a:p>
          <a:p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стовпчиками із накидом.</a:t>
            </a:r>
            <a:r>
              <a:rPr lang="uk-UA" sz="1200" b="1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B1AD2-6057-7C1E-CF9B-F24FDC30E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85" y="2787588"/>
            <a:ext cx="2147739" cy="29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2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B66BE-F0DA-C7DD-D385-FFDE56BF2573}"/>
              </a:ext>
            </a:extLst>
          </p:cNvPr>
          <p:cNvSpPr txBox="1"/>
          <p:nvPr/>
        </p:nvSpPr>
        <p:spPr>
          <a:xfrm>
            <a:off x="958788" y="399495"/>
            <a:ext cx="9726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 і збільшення ширини в’язаного полотна.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BE463-C50A-B6D5-7FEB-EB8A4004432A}"/>
              </a:ext>
            </a:extLst>
          </p:cNvPr>
          <p:cNvSpPr txBox="1"/>
          <p:nvPr/>
        </p:nvSpPr>
        <p:spPr>
          <a:xfrm>
            <a:off x="266330" y="1393795"/>
            <a:ext cx="11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bg1"/>
                </a:solidFill>
              </a:rPr>
              <a:t>Ширину полотна змінюють збільшенням або зменшенням кількості стовпчиків або повітряних петель ряду по краях і всередину полотна.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CDADA-1BFA-AA2B-3E2D-14CAE4FC9A18}"/>
              </a:ext>
            </a:extLst>
          </p:cNvPr>
          <p:cNvSpPr txBox="1"/>
          <p:nvPr/>
        </p:nvSpPr>
        <p:spPr>
          <a:xfrm>
            <a:off x="3613213" y="1846555"/>
            <a:ext cx="393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Зміна ширини полотна.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CA1AC-C98D-997D-F6D8-A3E243E95539}"/>
              </a:ext>
            </a:extLst>
          </p:cNvPr>
          <p:cNvSpPr txBox="1"/>
          <p:nvPr/>
        </p:nvSpPr>
        <p:spPr>
          <a:xfrm>
            <a:off x="781236" y="2348412"/>
            <a:ext cx="612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Добавляння стовпчиків.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5BC5D2-E813-6136-B8ED-60A715A31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576" y="2423067"/>
            <a:ext cx="2505075" cy="1819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5ED78-7588-E479-3DB7-D8C9D71BD723}"/>
              </a:ext>
            </a:extLst>
          </p:cNvPr>
          <p:cNvSpPr txBox="1"/>
          <p:nvPr/>
        </p:nvSpPr>
        <p:spPr>
          <a:xfrm>
            <a:off x="266330" y="2926655"/>
            <a:ext cx="754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bg1"/>
                </a:solidFill>
              </a:rPr>
              <a:t>*** У середині ряду : вив’язування з однієї петлі основи не більше 2 – 3 стовпчиків. 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У кінці ряду: закінчивши ряд, 2 закрити ланцюг з повітряних петель.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496EA-2CD7-E0BC-2404-A3FD9182C9D6}"/>
              </a:ext>
            </a:extLst>
          </p:cNvPr>
          <p:cNvSpPr txBox="1"/>
          <p:nvPr/>
        </p:nvSpPr>
        <p:spPr>
          <a:xfrm>
            <a:off x="710214" y="3833933"/>
            <a:ext cx="334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Убавляння стовпчиків.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FC8F7-787A-B90C-8AE9-2FCDB3DC31C6}"/>
              </a:ext>
            </a:extLst>
          </p:cNvPr>
          <p:cNvSpPr txBox="1"/>
          <p:nvPr/>
        </p:nvSpPr>
        <p:spPr>
          <a:xfrm>
            <a:off x="381740" y="4451253"/>
            <a:ext cx="1084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bg1"/>
                </a:solidFill>
              </a:rPr>
              <a:t>*** У середині ряду: вводять гачок у петлю основи, витягуючи нитку, потім  із наступної петлі основи роблять накид  та протягують його через усі 3 петлі.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З країв полотна, не дов’язуючи визначене число стовпчиків, вив’язують петлі підйому та, повертаючи роботу, продовжують в’язати.</a:t>
            </a:r>
          </a:p>
        </p:txBody>
      </p:sp>
    </p:spTree>
    <p:extLst>
      <p:ext uri="{BB962C8B-B14F-4D97-AF65-F5344CB8AC3E}">
        <p14:creationId xmlns:p14="http://schemas.microsoft.com/office/powerpoint/2010/main" val="93235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E7981C-FB83-8689-E470-0902EAD551AF}"/>
              </a:ext>
            </a:extLst>
          </p:cNvPr>
          <p:cNvSpPr txBox="1"/>
          <p:nvPr/>
        </p:nvSpPr>
        <p:spPr>
          <a:xfrm>
            <a:off x="1677881" y="328475"/>
            <a:ext cx="8824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 щільності в’язання гачком.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482D6-9E0B-64F6-9795-9CE8309A94AD}"/>
              </a:ext>
            </a:extLst>
          </p:cNvPr>
          <p:cNvSpPr txBox="1"/>
          <p:nvPr/>
        </p:nvSpPr>
        <p:spPr>
          <a:xfrm>
            <a:off x="2760955" y="1188124"/>
            <a:ext cx="8824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solidFill>
                  <a:schemeClr val="bg1"/>
                </a:solidFill>
              </a:rPr>
              <a:t>Щоб вив’язати виріб потрібно розміру, правильно визначити кількість петель для першого ряду, спочатку слід вив’язати контрольний зразок.  Щільність в’язання залежить від: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товщини дібраних ниток;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особливостей візерунка в’язання;</a:t>
            </a:r>
          </a:p>
          <a:p>
            <a:r>
              <a:rPr lang="uk-UA" sz="1600" i="1" dirty="0">
                <a:solidFill>
                  <a:schemeClr val="bg1"/>
                </a:solidFill>
              </a:rPr>
              <a:t>*** стилю в’язання ( сильніше чи слабше в’язальниця натягує петлі під час в’язання).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7FDF2EF-F0E3-602C-0C7C-A1B09A43ACA6}"/>
              </a:ext>
            </a:extLst>
          </p:cNvPr>
          <p:cNvSpPr/>
          <p:nvPr/>
        </p:nvSpPr>
        <p:spPr>
          <a:xfrm>
            <a:off x="3735633" y="4039340"/>
            <a:ext cx="1171853" cy="5556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A074D5-9E66-6A4D-82DA-4B7124030548}"/>
              </a:ext>
            </a:extLst>
          </p:cNvPr>
          <p:cNvSpPr/>
          <p:nvPr/>
        </p:nvSpPr>
        <p:spPr>
          <a:xfrm>
            <a:off x="1677881" y="3670582"/>
            <a:ext cx="1855429" cy="12857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bg1"/>
                </a:solidFill>
              </a:rPr>
              <a:t>В’язання контрольного полотна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5C79A1-E1E0-89A6-7BFE-8DF41A70CD7F}"/>
              </a:ext>
            </a:extLst>
          </p:cNvPr>
          <p:cNvSpPr/>
          <p:nvPr/>
        </p:nvSpPr>
        <p:spPr>
          <a:xfrm>
            <a:off x="4989250" y="3708286"/>
            <a:ext cx="1784411" cy="12857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bg1"/>
                </a:solidFill>
              </a:rPr>
              <a:t>Розрахунок щільності в’язання 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083488C-1671-687D-B017-9E162E585355}"/>
              </a:ext>
            </a:extLst>
          </p:cNvPr>
          <p:cNvSpPr/>
          <p:nvPr/>
        </p:nvSpPr>
        <p:spPr>
          <a:xfrm>
            <a:off x="6908691" y="4039340"/>
            <a:ext cx="1455938" cy="7398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836513-52AE-DB13-2C7E-D492C50EE19C}"/>
              </a:ext>
            </a:extLst>
          </p:cNvPr>
          <p:cNvSpPr/>
          <p:nvPr/>
        </p:nvSpPr>
        <p:spPr>
          <a:xfrm>
            <a:off x="8380522" y="3708287"/>
            <a:ext cx="1864309" cy="1248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bg1"/>
                </a:solidFill>
              </a:rPr>
              <a:t>В’язання виробу.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A8356-819E-E9E0-A4B2-2EA5100F0B7E}"/>
              </a:ext>
            </a:extLst>
          </p:cNvPr>
          <p:cNvSpPr txBox="1"/>
          <p:nvPr/>
        </p:nvSpPr>
        <p:spPr>
          <a:xfrm>
            <a:off x="1757779" y="5268897"/>
            <a:ext cx="862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Рис. Послідовність технологічних операцій  в’язання виробу.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D34900-22D4-B989-A95B-BDB4766B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0" y="10245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78F72-7C84-33FE-2209-4D8748F82F16}"/>
              </a:ext>
            </a:extLst>
          </p:cNvPr>
          <p:cNvSpPr txBox="1"/>
          <p:nvPr/>
        </p:nvSpPr>
        <p:spPr>
          <a:xfrm>
            <a:off x="355107" y="390617"/>
            <a:ext cx="949910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      </a:t>
            </a:r>
            <a:r>
              <a:rPr lang="uk-UA" sz="1400" i="1" dirty="0">
                <a:solidFill>
                  <a:schemeClr val="bg1"/>
                </a:solidFill>
              </a:rPr>
              <a:t>Для розрахунку щільності в’язаного полотна виконують контрольний зразок дібраного візерунка підготовленими нитками й гачком.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1. Вив’язують ланцюжок, наприклад, з </a:t>
            </a:r>
            <a:r>
              <a:rPr lang="uk-UA" sz="1400" b="1" i="1" u="sng" dirty="0">
                <a:solidFill>
                  <a:schemeClr val="bg1"/>
                </a:solidFill>
              </a:rPr>
              <a:t>20 петель</a:t>
            </a:r>
            <a:r>
              <a:rPr lang="uk-UA" sz="1400" i="1" dirty="0">
                <a:solidFill>
                  <a:schemeClr val="bg1"/>
                </a:solidFill>
              </a:rPr>
              <a:t>, і висотою </a:t>
            </a:r>
            <a:r>
              <a:rPr lang="uk-UA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8 см</a:t>
            </a:r>
            <a:r>
              <a:rPr lang="uk-UA" sz="1400" i="1" dirty="0">
                <a:solidFill>
                  <a:schemeClr val="bg1"/>
                </a:solidFill>
              </a:rPr>
              <a:t>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2. Якщо нитки попередньо  не декатирують, то здійснюють  волого – теплову обробку готового зразка.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3. Вимірюють довжину зразка.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4. Визначають кількість петель в 1 см вив’язаного зразка.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5. Розраховують необхідну кількість петель  для в’язання виробу.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За допомогою лінійки або сантиметрової стрічки визначають на вирівняному зразку, скільки петель вміщується  в одному сантиметрі ( дивимось рис.).  Потім це число множать на розмір деталі виробу в сантиметрах. Отримують кількість петель для початкового ряду.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Крайні петлі підйому не входять у це число, тому до  отриманого результату треба додати дві петлі.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Наприклад, нам необхідно вив’язати  полотно шириною </a:t>
            </a:r>
            <a:r>
              <a:rPr lang="uk-UA" sz="1400" b="1" i="1" u="sng" dirty="0">
                <a:solidFill>
                  <a:schemeClr val="bg1"/>
                </a:solidFill>
              </a:rPr>
              <a:t>50см</a:t>
            </a:r>
            <a:r>
              <a:rPr lang="uk-UA" sz="1400" i="1" dirty="0">
                <a:solidFill>
                  <a:schemeClr val="bg1"/>
                </a:solidFill>
              </a:rPr>
              <a:t> .  Вив’язуємо полотно шириною 10 см. Беремо лінійку  і рахуємо число стовпчиків.  У нас міститься 19 петель у 10 см. Потрібно визначити число петель в 1 см 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                                                                                       Для цього </a:t>
            </a:r>
            <a:r>
              <a:rPr lang="uk-UA" sz="1400" b="1" i="1" u="sng" dirty="0">
                <a:solidFill>
                  <a:schemeClr val="bg1"/>
                </a:solidFill>
              </a:rPr>
              <a:t>19 : 10 = 1,9.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В </a:t>
            </a:r>
            <a:r>
              <a:rPr lang="uk-UA" sz="1400" b="1" i="1" u="sng" dirty="0">
                <a:solidFill>
                  <a:schemeClr val="bg1"/>
                </a:solidFill>
              </a:rPr>
              <a:t>1 см 1,9 петель. </a:t>
            </a:r>
            <a:r>
              <a:rPr lang="uk-UA" sz="1400" i="1" dirty="0">
                <a:solidFill>
                  <a:schemeClr val="bg1"/>
                </a:solidFill>
              </a:rPr>
              <a:t>Полотно шириною 50 см  складатиме з: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                                                                                             </a:t>
            </a:r>
          </a:p>
          <a:p>
            <a:r>
              <a:rPr lang="uk-UA" sz="1400" b="1" i="1" dirty="0">
                <a:solidFill>
                  <a:schemeClr val="bg1"/>
                </a:solidFill>
              </a:rPr>
              <a:t>                                                                                             </a:t>
            </a:r>
            <a:r>
              <a:rPr lang="uk-UA" sz="1400" b="1" i="1" u="sng" dirty="0">
                <a:solidFill>
                  <a:schemeClr val="bg1"/>
                </a:solidFill>
              </a:rPr>
              <a:t>1,9 Х 50  = 95 + 2 крайні петлі = 97 петель.</a:t>
            </a:r>
          </a:p>
          <a:p>
            <a:endParaRPr lang="uk-UA" sz="1400" i="1" dirty="0">
              <a:solidFill>
                <a:schemeClr val="bg1"/>
              </a:solidFill>
            </a:endParaRPr>
          </a:p>
          <a:p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C56D03-BD84-F901-8BCB-BA6BFF232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93" y="319597"/>
            <a:ext cx="1447800" cy="2952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934FB8-0513-83A6-1CF5-53BE307B5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639344"/>
            <a:ext cx="2647950" cy="1724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030CE-5409-B694-0607-E65FE7912C5A}"/>
              </a:ext>
            </a:extLst>
          </p:cNvPr>
          <p:cNvSpPr txBox="1"/>
          <p:nvPr/>
        </p:nvSpPr>
        <p:spPr>
          <a:xfrm>
            <a:off x="3187083" y="4792765"/>
            <a:ext cx="8649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solidFill>
                  <a:schemeClr val="bg1"/>
                </a:solidFill>
              </a:rPr>
              <a:t>У висоту кількість  рядів розраховують так само.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Цифри після коми( десяті) під час підрахунку петель не округляють!!!</a:t>
            </a:r>
          </a:p>
          <a:p>
            <a:r>
              <a:rPr lang="uk-UA" sz="1400" i="1" dirty="0">
                <a:solidFill>
                  <a:schemeClr val="bg1"/>
                </a:solidFill>
              </a:rPr>
              <a:t>Їх треба обов’язково враховувати, інакше можна отримати полотно, яке відрізнятиметься від викрійки на кілька  сантиметрів.</a:t>
            </a:r>
          </a:p>
        </p:txBody>
      </p:sp>
    </p:spTree>
    <p:extLst>
      <p:ext uri="{BB962C8B-B14F-4D97-AF65-F5344CB8AC3E}">
        <p14:creationId xmlns:p14="http://schemas.microsoft.com/office/powerpoint/2010/main" val="47086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79240-41EC-1C18-AEC0-DE60CC981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18" y="3109485"/>
            <a:ext cx="4572000" cy="3257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8F3622-D77E-6F0D-8067-C12EB3C8F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1" y="3276173"/>
            <a:ext cx="5219700" cy="2924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C579F-65DD-7BDD-F3A8-C6955DF783F0}"/>
              </a:ext>
            </a:extLst>
          </p:cNvPr>
          <p:cNvSpPr txBox="1"/>
          <p:nvPr/>
        </p:nvSpPr>
        <p:spPr>
          <a:xfrm>
            <a:off x="414728" y="337352"/>
            <a:ext cx="6119238" cy="98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Зразки візерунків прямого полотна та схем.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B6B75D-DDF8-B372-DDD6-6378FEF8A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540">
            <a:off x="5024437" y="12255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6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972CE-3F4A-C020-63F0-B57D65E47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18" y="3429000"/>
            <a:ext cx="2171677" cy="30767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DC7AD0-4CA2-8636-2DAB-40362689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2" y="330664"/>
            <a:ext cx="2297222" cy="37173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969B56-0296-C773-091A-F94161BF8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95" y="753724"/>
            <a:ext cx="2171676" cy="3152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7CCE4C-099D-FE1A-9C6D-7390F2A3D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31" y="2826845"/>
            <a:ext cx="2171676" cy="34352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E44468-DE3D-5A60-8FC8-AD8376B17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24" y="7537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71117-A916-7367-9F68-EAA4CF372134}"/>
              </a:ext>
            </a:extLst>
          </p:cNvPr>
          <p:cNvSpPr txBox="1"/>
          <p:nvPr/>
        </p:nvSpPr>
        <p:spPr>
          <a:xfrm>
            <a:off x="5211193" y="798990"/>
            <a:ext cx="6613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Діти, для того щоб у майбутньому навчитись гарно в’язати  й стати справжнім Майстром, треба довго  й наполегливо працювати.</a:t>
            </a:r>
          </a:p>
          <a:p>
            <a:r>
              <a:rPr lang="uk-UA" i="1" dirty="0">
                <a:solidFill>
                  <a:schemeClr val="bg1"/>
                </a:solidFill>
              </a:rPr>
              <a:t>Бажання, наполеглива праця та творчий підхід у цій  справі  неодмінно  принесуть вам задоволення і результат.</a:t>
            </a:r>
          </a:p>
          <a:p>
            <a:endParaRPr lang="uk-UA" i="1" dirty="0">
              <a:solidFill>
                <a:schemeClr val="bg1"/>
              </a:solidFill>
            </a:endParaRPr>
          </a:p>
          <a:p>
            <a:r>
              <a:rPr lang="uk-UA" i="1" dirty="0">
                <a:solidFill>
                  <a:schemeClr val="bg1"/>
                </a:solidFill>
              </a:rPr>
              <a:t> « Моя майстерність – в моїх руках!»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44E28-03D8-685A-5547-40238CD5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2232">
            <a:off x="1936547" y="2941522"/>
            <a:ext cx="3751311" cy="2813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7AFD92-2D77-EE4E-89CE-30C42893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447">
            <a:off x="910281" y="1246288"/>
            <a:ext cx="2830500" cy="2817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E83C52-0A6F-0AFE-D5D5-14E3E2A07667}"/>
              </a:ext>
            </a:extLst>
          </p:cNvPr>
          <p:cNvSpPr txBox="1"/>
          <p:nvPr/>
        </p:nvSpPr>
        <p:spPr>
          <a:xfrm>
            <a:off x="6480699" y="3429000"/>
            <a:ext cx="5344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В’язані вироби можуть складатися із однієї , двох або кількох деталей, форма яких може бути різною. Пласкі деталі геометричної форми – це прямокутник , коло, квадрат, трикутник, многокутник тощо. </a:t>
            </a:r>
          </a:p>
          <a:p>
            <a:r>
              <a:rPr lang="uk-UA" i="1" dirty="0">
                <a:solidFill>
                  <a:schemeClr val="bg1"/>
                </a:solidFill>
              </a:rPr>
              <a:t>Об’ємні деталі – циліндр, конус, трапеція, куля та ін.</a:t>
            </a:r>
          </a:p>
          <a:p>
            <a:r>
              <a:rPr lang="uk-UA" i="1" dirty="0">
                <a:solidFill>
                  <a:schemeClr val="bg1"/>
                </a:solidFill>
              </a:rPr>
              <a:t>Змінюючи кількість  і форму петель, послідовність їх виконання, отримують різні види в’язаного полотна.</a:t>
            </a:r>
          </a:p>
        </p:txBody>
      </p:sp>
    </p:spTree>
    <p:extLst>
      <p:ext uri="{BB962C8B-B14F-4D97-AF65-F5344CB8AC3E}">
        <p14:creationId xmlns:p14="http://schemas.microsoft.com/office/powerpoint/2010/main" val="200313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5532FD-DF3E-9E58-29CB-53C3D333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394499"/>
            <a:ext cx="3728620" cy="2796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955A25-7033-67B5-2338-C31489811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" y="551655"/>
            <a:ext cx="4712538" cy="21915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4417A7-1776-671E-0CA3-298EFE88E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26" y="746936"/>
            <a:ext cx="4409842" cy="18417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3DB90F-894A-0BE6-F528-DF699222E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66789"/>
            <a:ext cx="52197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2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DA25F6-E10F-A76C-15A4-7103F5F8A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6304">
            <a:off x="5548354" y="3435588"/>
            <a:ext cx="5886086" cy="1854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052BBA-836A-949B-C1C6-6F216A3F9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2377">
            <a:off x="594388" y="858081"/>
            <a:ext cx="5344583" cy="40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87D05-A47D-AA9C-B41C-B323D33D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03" y="159798"/>
            <a:ext cx="8717871" cy="65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0FE85-F179-DE74-5F2F-DFD2C1D0C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86" y="95728"/>
            <a:ext cx="8896428" cy="66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DD183-A41F-F5D5-C9D5-0C04D776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08" y="498259"/>
            <a:ext cx="7590408" cy="56928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B80FE-D943-CEB3-6DA6-17C9BD56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5" y="2228295"/>
            <a:ext cx="4002227" cy="25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1A349F-9463-817E-EC11-1C3C63A6A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27" y="854923"/>
            <a:ext cx="7359142" cy="5512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88198C-2A79-E086-1B83-413B3F4E3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1" y="752705"/>
            <a:ext cx="25241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6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07EB5-2032-F309-A4CB-649531B9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46" y="462864"/>
            <a:ext cx="7022953" cy="52604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5C0E1-80F7-4011-112E-1420B2F5F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0" y="1151877"/>
            <a:ext cx="3869758" cy="42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0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FC007-FBBF-1FA2-DA3A-8F1E8480D474}"/>
              </a:ext>
            </a:extLst>
          </p:cNvPr>
          <p:cNvSpPr txBox="1"/>
          <p:nvPr/>
        </p:nvSpPr>
        <p:spPr>
          <a:xfrm>
            <a:off x="3595456" y="372862"/>
            <a:ext cx="672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та матеріали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16E7CC-8E6B-A737-2B98-7F58C0B2D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6" y="1064135"/>
            <a:ext cx="8487051" cy="3168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2C348C-7805-A65C-9E65-A038956FA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7" y="247120"/>
            <a:ext cx="2657475" cy="17240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95535-2D8F-8EF7-315F-2D4814D65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86" y="4457125"/>
            <a:ext cx="5546093" cy="19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8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CB1E3-3F2A-4830-F849-0F9356490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96" y="190869"/>
            <a:ext cx="8635014" cy="64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873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</TotalTime>
  <Words>858</Words>
  <Application>Microsoft Office PowerPoint</Application>
  <PresentationFormat>Широкоэкранный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abcde</dc:creator>
  <cp:lastModifiedBy>abcde</cp:lastModifiedBy>
  <cp:revision>4</cp:revision>
  <dcterms:created xsi:type="dcterms:W3CDTF">2023-10-09T07:32:47Z</dcterms:created>
  <dcterms:modified xsi:type="dcterms:W3CDTF">2023-10-09T11:12:38Z</dcterms:modified>
</cp:coreProperties>
</file>